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  <p:sldId id="263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604D8-4307-4ECC-8B9C-5575F2BB0EC7}" type="datetimeFigureOut">
              <a:rPr lang="sk-SK" smtClean="0"/>
              <a:pPr/>
              <a:t>11. 1. 2021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2E6DB-8545-4A8E-A3AA-EFDF88A11E1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604D8-4307-4ECC-8B9C-5575F2BB0EC7}" type="datetimeFigureOut">
              <a:rPr lang="sk-SK" smtClean="0"/>
              <a:pPr/>
              <a:t>11. 1. 2021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2E6DB-8545-4A8E-A3AA-EFDF88A11E1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604D8-4307-4ECC-8B9C-5575F2BB0EC7}" type="datetimeFigureOut">
              <a:rPr lang="sk-SK" smtClean="0"/>
              <a:pPr/>
              <a:t>11. 1. 2021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2E6DB-8545-4A8E-A3AA-EFDF88A11E1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604D8-4307-4ECC-8B9C-5575F2BB0EC7}" type="datetimeFigureOut">
              <a:rPr lang="sk-SK" smtClean="0"/>
              <a:pPr/>
              <a:t>11. 1. 2021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2E6DB-8545-4A8E-A3AA-EFDF88A11E1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604D8-4307-4ECC-8B9C-5575F2BB0EC7}" type="datetimeFigureOut">
              <a:rPr lang="sk-SK" smtClean="0"/>
              <a:pPr/>
              <a:t>11. 1. 2021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2E6DB-8545-4A8E-A3AA-EFDF88A11E1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604D8-4307-4ECC-8B9C-5575F2BB0EC7}" type="datetimeFigureOut">
              <a:rPr lang="sk-SK" smtClean="0"/>
              <a:pPr/>
              <a:t>11. 1. 2021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2E6DB-8545-4A8E-A3AA-EFDF88A11E1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604D8-4307-4ECC-8B9C-5575F2BB0EC7}" type="datetimeFigureOut">
              <a:rPr lang="sk-SK" smtClean="0"/>
              <a:pPr/>
              <a:t>11. 1. 2021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2E6DB-8545-4A8E-A3AA-EFDF88A11E1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604D8-4307-4ECC-8B9C-5575F2BB0EC7}" type="datetimeFigureOut">
              <a:rPr lang="sk-SK" smtClean="0"/>
              <a:pPr/>
              <a:t>11. 1. 2021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2E6DB-8545-4A8E-A3AA-EFDF88A11E1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604D8-4307-4ECC-8B9C-5575F2BB0EC7}" type="datetimeFigureOut">
              <a:rPr lang="sk-SK" smtClean="0"/>
              <a:pPr/>
              <a:t>11. 1. 2021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2E6DB-8545-4A8E-A3AA-EFDF88A11E1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604D8-4307-4ECC-8B9C-5575F2BB0EC7}" type="datetimeFigureOut">
              <a:rPr lang="sk-SK" smtClean="0"/>
              <a:pPr/>
              <a:t>11. 1. 2021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2E6DB-8545-4A8E-A3AA-EFDF88A11E1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604D8-4307-4ECC-8B9C-5575F2BB0EC7}" type="datetimeFigureOut">
              <a:rPr lang="sk-SK" smtClean="0"/>
              <a:pPr/>
              <a:t>11. 1. 2021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2E6DB-8545-4A8E-A3AA-EFDF88A11E1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E604D8-4307-4ECC-8B9C-5575F2BB0EC7}" type="datetimeFigureOut">
              <a:rPr lang="sk-SK" smtClean="0"/>
              <a:pPr/>
              <a:t>11. 1. 2021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22E6DB-8545-4A8E-A3AA-EFDF88A11E10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C00000"/>
                </a:solidFill>
              </a:rPr>
              <a:t>Lineárna rovnica </a:t>
            </a:r>
            <a:r>
              <a:rPr lang="sk-SK" dirty="0" smtClean="0">
                <a:solidFill>
                  <a:srgbClr val="C00000"/>
                </a:solidFill>
              </a:rPr>
              <a:t>2</a:t>
            </a:r>
            <a:endParaRPr lang="sk-SK" dirty="0">
              <a:solidFill>
                <a:srgbClr val="C0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002060"/>
                </a:solidFill>
              </a:rPr>
              <a:t>Učivo 8. ročníka.</a:t>
            </a:r>
            <a:endParaRPr lang="sk-SK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C00000"/>
                </a:solidFill>
              </a:rPr>
              <a:t>Rovnosť a rovnica.</a:t>
            </a:r>
            <a:endParaRPr lang="sk-SK" dirty="0">
              <a:solidFill>
                <a:srgbClr val="C00000"/>
              </a:solidFill>
            </a:endParaRP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002060"/>
                </a:solidFill>
              </a:rPr>
              <a:t>Rovnosť.</a:t>
            </a:r>
            <a:endParaRPr lang="sk-SK" dirty="0">
              <a:solidFill>
                <a:srgbClr val="002060"/>
              </a:solidFill>
            </a:endParaRP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sk-SK" dirty="0" smtClean="0"/>
              <a:t>Zopakujme si :</a:t>
            </a:r>
          </a:p>
          <a:p>
            <a:pPr>
              <a:buNone/>
            </a:pPr>
            <a:r>
              <a:rPr lang="sk-SK" dirty="0" smtClean="0"/>
              <a:t>Zápisy s číslami alebo s číselnými výrazmi, ktoré majú tvar :</a:t>
            </a:r>
          </a:p>
          <a:p>
            <a:pPr>
              <a:buNone/>
            </a:pPr>
            <a:r>
              <a:rPr lang="sk-SK" dirty="0" smtClean="0"/>
              <a:t>4 + 2 = 6    8 – 4 = 2 . 2</a:t>
            </a:r>
          </a:p>
          <a:p>
            <a:pPr>
              <a:buNone/>
            </a:pPr>
            <a:r>
              <a:rPr lang="sk-SK" dirty="0" smtClean="0"/>
              <a:t>5 . 3 = 30 : 6 + 10</a:t>
            </a:r>
          </a:p>
          <a:p>
            <a:pPr>
              <a:buNone/>
            </a:pPr>
            <a:r>
              <a:rPr lang="sk-SK" dirty="0" smtClean="0"/>
              <a:t>Nazývame </a:t>
            </a:r>
            <a:r>
              <a:rPr lang="sk-SK" b="1" dirty="0" smtClean="0"/>
              <a:t>rovnosť.</a:t>
            </a:r>
          </a:p>
          <a:p>
            <a:pPr>
              <a:buNone/>
            </a:pPr>
            <a:r>
              <a:rPr lang="sk-SK" b="1" dirty="0" smtClean="0"/>
              <a:t>          </a:t>
            </a:r>
            <a:r>
              <a:rPr lang="sk-SK" dirty="0" smtClean="0"/>
              <a:t>8 – 4     =    2 . 2</a:t>
            </a:r>
          </a:p>
          <a:p>
            <a:pPr>
              <a:buNone/>
            </a:pPr>
            <a:r>
              <a:rPr lang="sk-SK" dirty="0" smtClean="0">
                <a:solidFill>
                  <a:srgbClr val="FFC000"/>
                </a:solidFill>
              </a:rPr>
              <a:t>ľavá strana         pravá strana</a:t>
            </a:r>
          </a:p>
          <a:p>
            <a:pPr>
              <a:buNone/>
            </a:pPr>
            <a:r>
              <a:rPr lang="sk-SK" dirty="0" smtClean="0">
                <a:solidFill>
                  <a:srgbClr val="FFC000"/>
                </a:solidFill>
              </a:rPr>
              <a:t>                  rovnosti</a:t>
            </a:r>
          </a:p>
          <a:p>
            <a:pPr>
              <a:buNone/>
            </a:pPr>
            <a:r>
              <a:rPr lang="sk-SK" dirty="0" smtClean="0">
                <a:solidFill>
                  <a:srgbClr val="FFC000"/>
                </a:solidFill>
              </a:rPr>
              <a:t>   Ľ = 4                            P = 4</a:t>
            </a:r>
          </a:p>
          <a:p>
            <a:pPr>
              <a:buNone/>
            </a:pPr>
            <a:r>
              <a:rPr lang="sk-SK" dirty="0" smtClean="0">
                <a:solidFill>
                  <a:srgbClr val="FFC000"/>
                </a:solidFill>
              </a:rPr>
              <a:t>                     Ľ = P</a:t>
            </a:r>
          </a:p>
          <a:p>
            <a:pPr>
              <a:buNone/>
            </a:pPr>
            <a:endParaRPr lang="sk-SK" dirty="0" smtClean="0">
              <a:solidFill>
                <a:srgbClr val="FFC000"/>
              </a:solidFill>
            </a:endParaRPr>
          </a:p>
          <a:p>
            <a:pPr>
              <a:buNone/>
            </a:pPr>
            <a:r>
              <a:rPr lang="sk-SK" dirty="0" smtClean="0">
                <a:solidFill>
                  <a:srgbClr val="C00000"/>
                </a:solidFill>
              </a:rPr>
              <a:t>Ak platí Ľ = P, rovnosť je platná.</a:t>
            </a:r>
          </a:p>
          <a:p>
            <a:pPr>
              <a:buNone/>
            </a:pPr>
            <a:r>
              <a:rPr lang="sk-SK" dirty="0" smtClean="0">
                <a:solidFill>
                  <a:srgbClr val="FFC000"/>
                </a:solidFill>
              </a:rPr>
              <a:t>                </a:t>
            </a:r>
          </a:p>
          <a:p>
            <a:pPr>
              <a:buNone/>
            </a:pPr>
            <a:r>
              <a:rPr lang="sk-SK" b="1" dirty="0" smtClean="0"/>
              <a:t>            </a:t>
            </a:r>
            <a:endParaRPr lang="sk-SK" dirty="0" smtClean="0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002060"/>
                </a:solidFill>
              </a:rPr>
              <a:t>Nerovnosť.</a:t>
            </a:r>
            <a:endParaRPr lang="sk-SK" dirty="0">
              <a:solidFill>
                <a:srgbClr val="002060"/>
              </a:solidFill>
            </a:endParaRP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endParaRPr lang="sk-SK" dirty="0" smtClean="0"/>
          </a:p>
          <a:p>
            <a:r>
              <a:rPr lang="sk-SK" dirty="0" smtClean="0"/>
              <a:t>Rovnosť  10 – 4 = - 6 je </a:t>
            </a:r>
            <a:r>
              <a:rPr lang="sk-SK" b="1" dirty="0" smtClean="0"/>
              <a:t>neplatná, </a:t>
            </a:r>
            <a:r>
              <a:rPr lang="sk-SK" dirty="0" smtClean="0"/>
              <a:t>pretože</a:t>
            </a:r>
          </a:p>
          <a:p>
            <a:r>
              <a:rPr lang="sk-SK" dirty="0" smtClean="0"/>
              <a:t>Ľ = 6            P = - 6</a:t>
            </a:r>
          </a:p>
          <a:p>
            <a:r>
              <a:rPr lang="sk-SK" dirty="0" smtClean="0"/>
              <a:t>Zápis opravíme takto :</a:t>
            </a:r>
          </a:p>
          <a:p>
            <a:r>
              <a:rPr lang="sk-SK" dirty="0" smtClean="0"/>
              <a:t>10 – 4 ≠ - 6 a nazývame ho </a:t>
            </a:r>
            <a:r>
              <a:rPr lang="sk-SK" b="1" dirty="0" smtClean="0"/>
              <a:t>nerovnosť.</a:t>
            </a:r>
          </a:p>
          <a:p>
            <a:r>
              <a:rPr lang="sk-SK" dirty="0" smtClean="0"/>
              <a:t>Znak ≠ čítame </a:t>
            </a:r>
            <a:r>
              <a:rPr lang="sk-SK" dirty="0" smtClean="0">
                <a:solidFill>
                  <a:srgbClr val="C00000"/>
                </a:solidFill>
              </a:rPr>
              <a:t>„</a:t>
            </a:r>
            <a:r>
              <a:rPr lang="sk-SK" i="1" dirty="0" smtClean="0">
                <a:solidFill>
                  <a:srgbClr val="C00000"/>
                </a:solidFill>
              </a:rPr>
              <a:t>nerovná sa</a:t>
            </a:r>
            <a:r>
              <a:rPr lang="sk-SK" i="1" dirty="0" smtClean="0"/>
              <a:t>“ </a:t>
            </a:r>
            <a:r>
              <a:rPr lang="sk-SK" dirty="0" smtClean="0"/>
              <a:t>alebo</a:t>
            </a:r>
            <a:r>
              <a:rPr lang="sk-SK" i="1" dirty="0" smtClean="0"/>
              <a:t> </a:t>
            </a:r>
            <a:r>
              <a:rPr lang="sk-SK" i="1" dirty="0" smtClean="0">
                <a:solidFill>
                  <a:srgbClr val="C00000"/>
                </a:solidFill>
              </a:rPr>
              <a:t>„je rôzne od“.</a:t>
            </a:r>
          </a:p>
          <a:p>
            <a:r>
              <a:rPr lang="sk-SK" dirty="0" smtClean="0"/>
              <a:t>Zopakujme si :</a:t>
            </a:r>
          </a:p>
          <a:p>
            <a:r>
              <a:rPr lang="sk-SK" dirty="0" smtClean="0"/>
              <a:t>Výrazy s jednou premennou .</a:t>
            </a:r>
          </a:p>
          <a:p>
            <a:pPr>
              <a:buNone/>
            </a:pPr>
            <a:r>
              <a:rPr lang="sk-SK" dirty="0" smtClean="0"/>
              <a:t>     x + x + x;  2p – 8...</a:t>
            </a:r>
          </a:p>
          <a:p>
            <a:pPr>
              <a:buNone/>
            </a:pPr>
            <a:r>
              <a:rPr lang="sk-SK" dirty="0" smtClean="0">
                <a:solidFill>
                  <a:srgbClr val="C00000"/>
                </a:solidFill>
              </a:rPr>
              <a:t>3x</a:t>
            </a:r>
            <a:r>
              <a:rPr lang="sk-SK" dirty="0" smtClean="0"/>
              <a:t> je jednočlen, kde </a:t>
            </a:r>
            <a:r>
              <a:rPr lang="sk-SK" dirty="0" smtClean="0">
                <a:solidFill>
                  <a:srgbClr val="C00000"/>
                </a:solidFill>
              </a:rPr>
              <a:t>3 </a:t>
            </a:r>
            <a:r>
              <a:rPr lang="sk-SK" dirty="0" smtClean="0"/>
              <a:t>je </a:t>
            </a:r>
            <a:r>
              <a:rPr lang="sk-SK" dirty="0" smtClean="0">
                <a:solidFill>
                  <a:srgbClr val="C00000"/>
                </a:solidFill>
              </a:rPr>
              <a:t>číselný koeficient</a:t>
            </a:r>
            <a:r>
              <a:rPr lang="sk-SK" dirty="0" smtClean="0"/>
              <a:t> a </a:t>
            </a:r>
            <a:r>
              <a:rPr lang="sk-SK" dirty="0" smtClean="0">
                <a:solidFill>
                  <a:srgbClr val="C00000"/>
                </a:solidFill>
              </a:rPr>
              <a:t>x</a:t>
            </a:r>
            <a:r>
              <a:rPr lang="sk-SK" dirty="0" smtClean="0"/>
              <a:t> je </a:t>
            </a:r>
            <a:r>
              <a:rPr lang="sk-SK" dirty="0" smtClean="0">
                <a:solidFill>
                  <a:srgbClr val="C00000"/>
                </a:solidFill>
              </a:rPr>
              <a:t>premenná</a:t>
            </a:r>
          </a:p>
          <a:p>
            <a:pPr>
              <a:buNone/>
            </a:pPr>
            <a:r>
              <a:rPr lang="sk-SK" dirty="0" smtClean="0">
                <a:solidFill>
                  <a:srgbClr val="C00000"/>
                </a:solidFill>
              </a:rPr>
              <a:t>3x + 5 </a:t>
            </a:r>
            <a:r>
              <a:rPr lang="sk-SK" dirty="0" smtClean="0"/>
              <a:t>je dvojčlen, kde </a:t>
            </a:r>
            <a:r>
              <a:rPr lang="sk-SK" dirty="0" smtClean="0">
                <a:solidFill>
                  <a:srgbClr val="C00000"/>
                </a:solidFill>
              </a:rPr>
              <a:t>3x </a:t>
            </a:r>
            <a:r>
              <a:rPr lang="sk-SK" dirty="0" smtClean="0"/>
              <a:t>je </a:t>
            </a:r>
            <a:r>
              <a:rPr lang="sk-SK" dirty="0" smtClean="0">
                <a:solidFill>
                  <a:srgbClr val="C00000"/>
                </a:solidFill>
              </a:rPr>
              <a:t>člen s premennou</a:t>
            </a:r>
            <a:r>
              <a:rPr lang="sk-SK" dirty="0" smtClean="0"/>
              <a:t> a </a:t>
            </a:r>
            <a:r>
              <a:rPr lang="sk-SK" dirty="0" smtClean="0">
                <a:solidFill>
                  <a:srgbClr val="C00000"/>
                </a:solidFill>
              </a:rPr>
              <a:t>5</a:t>
            </a:r>
            <a:r>
              <a:rPr lang="sk-SK" dirty="0" smtClean="0"/>
              <a:t> je </a:t>
            </a:r>
            <a:r>
              <a:rPr lang="sk-SK" dirty="0" smtClean="0">
                <a:solidFill>
                  <a:srgbClr val="C00000"/>
                </a:solidFill>
              </a:rPr>
              <a:t>číslo teda člen bez premennej.</a:t>
            </a: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C00000"/>
                </a:solidFill>
              </a:rPr>
              <a:t>Zopakujme si výrazy s premennou.</a:t>
            </a:r>
            <a:endParaRPr lang="sk-SK" dirty="0">
              <a:solidFill>
                <a:srgbClr val="C00000"/>
              </a:solidFill>
            </a:endParaRP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sk-SK" dirty="0" smtClean="0">
                <a:solidFill>
                  <a:srgbClr val="002060"/>
                </a:solidFill>
              </a:rPr>
              <a:t>Opačný výraz k danému výrazu.</a:t>
            </a:r>
          </a:p>
          <a:p>
            <a:endParaRPr lang="sk-SK" dirty="0">
              <a:solidFill>
                <a:srgbClr val="002060"/>
              </a:solidFill>
            </a:endParaRP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k-SK" dirty="0" smtClean="0"/>
              <a:t>V pôvodnom výraze všetky znamienka zameníme za opačné</a:t>
            </a:r>
          </a:p>
          <a:p>
            <a:r>
              <a:rPr lang="sk-SK" dirty="0" smtClean="0"/>
              <a:t>Pôvodný výraz 2x</a:t>
            </a:r>
          </a:p>
          <a:p>
            <a:r>
              <a:rPr lang="sk-SK" dirty="0"/>
              <a:t> </a:t>
            </a:r>
            <a:r>
              <a:rPr lang="sk-SK" dirty="0" smtClean="0"/>
              <a:t>                           8 + 3y</a:t>
            </a:r>
          </a:p>
          <a:p>
            <a:r>
              <a:rPr lang="sk-SK" dirty="0" smtClean="0"/>
              <a:t>Opačný výraz    - 2x</a:t>
            </a:r>
          </a:p>
          <a:p>
            <a:r>
              <a:rPr lang="sk-SK" dirty="0"/>
              <a:t> </a:t>
            </a:r>
            <a:r>
              <a:rPr lang="sk-SK" dirty="0" smtClean="0"/>
              <a:t>                          - 8 – 3y</a:t>
            </a:r>
            <a:endParaRPr lang="sk-SK" dirty="0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002060"/>
                </a:solidFill>
              </a:rPr>
              <a:t>Počtové výkony s výrazmi.</a:t>
            </a:r>
            <a:endParaRPr lang="sk-SK" dirty="0">
              <a:solidFill>
                <a:srgbClr val="002060"/>
              </a:solidFill>
            </a:endParaRP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55000" lnSpcReduction="20000"/>
          </a:bodyPr>
          <a:lstStyle/>
          <a:p>
            <a:r>
              <a:rPr lang="sk-SK" dirty="0" smtClean="0">
                <a:solidFill>
                  <a:srgbClr val="00B050"/>
                </a:solidFill>
              </a:rPr>
              <a:t>Sčítanie výrazov</a:t>
            </a:r>
          </a:p>
          <a:p>
            <a:r>
              <a:rPr lang="sk-SK" dirty="0" smtClean="0"/>
              <a:t>Výrazy s tou istou premennou sčítame tak, že sčítame ich číselné koeficienty a premennú opíšeme</a:t>
            </a:r>
            <a:endParaRPr lang="sk-SK" dirty="0"/>
          </a:p>
          <a:p>
            <a:r>
              <a:rPr lang="sk-SK" dirty="0" smtClean="0"/>
              <a:t>5a + 2a + 9a = 16a</a:t>
            </a:r>
          </a:p>
          <a:p>
            <a:r>
              <a:rPr lang="sk-SK" dirty="0" smtClean="0"/>
              <a:t>( 5x + 8 )+ ( 7x + 3 ) = 12x + 11</a:t>
            </a:r>
          </a:p>
          <a:p>
            <a:r>
              <a:rPr lang="sk-SK" dirty="0" smtClean="0">
                <a:solidFill>
                  <a:srgbClr val="00B050"/>
                </a:solidFill>
              </a:rPr>
              <a:t>Odčítanie výrazov</a:t>
            </a:r>
          </a:p>
          <a:p>
            <a:r>
              <a:rPr lang="sk-SK" dirty="0" smtClean="0"/>
              <a:t>Odčítať výraz znamená pripočítať opačný výraz</a:t>
            </a:r>
          </a:p>
          <a:p>
            <a:r>
              <a:rPr lang="sk-SK" dirty="0" smtClean="0"/>
              <a:t>5a – ( 2a + 9a ) = 5a + ( - 2a – 9a ) = 5a – 11a = - 6a</a:t>
            </a:r>
          </a:p>
          <a:p>
            <a:r>
              <a:rPr lang="sk-SK" dirty="0" smtClean="0"/>
              <a:t>( 5x +8 ) – ( 7x + 3 ) = 5x + 8 + ( -7x – 3 ) = 5x + 8 -7x – 3 = - 2x + </a:t>
            </a:r>
            <a:r>
              <a:rPr lang="sk-SK" dirty="0" smtClean="0"/>
              <a:t>5</a:t>
            </a:r>
          </a:p>
          <a:p>
            <a:r>
              <a:rPr lang="sk-SK" dirty="0" smtClean="0">
                <a:solidFill>
                  <a:srgbClr val="00B0F0"/>
                </a:solidFill>
              </a:rPr>
              <a:t>Násobenie výrazu číslom</a:t>
            </a:r>
          </a:p>
          <a:p>
            <a:r>
              <a:rPr lang="sk-SK" dirty="0" smtClean="0"/>
              <a:t>Vynásobiť výraz číslom, znamená číslom pred zátvorkou vynásobiť každého člena v zátvorke:</a:t>
            </a:r>
          </a:p>
          <a:p>
            <a:r>
              <a:rPr lang="sk-SK" dirty="0" smtClean="0"/>
              <a:t>-3.(6x-5)= -18x+15 = -3</a:t>
            </a:r>
          </a:p>
          <a:p>
            <a:r>
              <a:rPr lang="sk-SK" dirty="0" smtClean="0">
                <a:solidFill>
                  <a:srgbClr val="00B0F0"/>
                </a:solidFill>
              </a:rPr>
              <a:t>Delenie výrazu číslom</a:t>
            </a:r>
          </a:p>
          <a:p>
            <a:pPr>
              <a:buNone/>
            </a:pPr>
            <a:r>
              <a:rPr lang="sk-SK" dirty="0" smtClean="0"/>
              <a:t> </a:t>
            </a:r>
            <a:r>
              <a:rPr lang="sk-SK" dirty="0" smtClean="0"/>
              <a:t>         Vydeliť výraz číslom znamená, vydeliť daným číslom všetky členy v zátvorke</a:t>
            </a:r>
          </a:p>
          <a:p>
            <a:pPr>
              <a:buNone/>
            </a:pPr>
            <a:r>
              <a:rPr lang="sk-SK" dirty="0" smtClean="0"/>
              <a:t> </a:t>
            </a:r>
            <a:r>
              <a:rPr lang="sk-SK" dirty="0" smtClean="0"/>
              <a:t>         (14x-21)</a:t>
            </a:r>
            <a:r>
              <a:rPr lang="sk-SK" dirty="0" smtClean="0">
                <a:sym typeface="Wingdings" pitchFamily="2" charset="2"/>
              </a:rPr>
              <a:t>:(-7)= -2x+3</a:t>
            </a: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C00000"/>
                </a:solidFill>
              </a:rPr>
              <a:t>Rovnica.</a:t>
            </a:r>
            <a:endParaRPr lang="sk-SK" dirty="0">
              <a:solidFill>
                <a:srgbClr val="C0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sk-SK" dirty="0" smtClean="0">
                <a:solidFill>
                  <a:srgbClr val="C00000"/>
                </a:solidFill>
              </a:rPr>
              <a:t>Je zápis rovnosti dvoch výrazov.</a:t>
            </a:r>
          </a:p>
          <a:p>
            <a:r>
              <a:rPr lang="sk-SK" dirty="0" smtClean="0">
                <a:solidFill>
                  <a:srgbClr val="C00000"/>
                </a:solidFill>
              </a:rPr>
              <a:t>Riešiť rovnicu </a:t>
            </a:r>
            <a:r>
              <a:rPr lang="sk-SK" dirty="0" smtClean="0"/>
              <a:t>znamená </a:t>
            </a:r>
            <a:r>
              <a:rPr lang="sk-SK" dirty="0" smtClean="0">
                <a:solidFill>
                  <a:srgbClr val="C00000"/>
                </a:solidFill>
              </a:rPr>
              <a:t>určiť hodnotu premennej </a:t>
            </a:r>
            <a:r>
              <a:rPr lang="sk-SK" dirty="0" smtClean="0"/>
              <a:t>tak, aby sme dosadením vypočítanej číselnej hodnoty do výrazov na obidvoch stranách rovnice získali </a:t>
            </a:r>
            <a:r>
              <a:rPr lang="sk-SK" dirty="0" smtClean="0">
                <a:solidFill>
                  <a:srgbClr val="C00000"/>
                </a:solidFill>
              </a:rPr>
              <a:t>platnú rovnosť.</a:t>
            </a:r>
          </a:p>
          <a:p>
            <a:r>
              <a:rPr lang="sk-SK" dirty="0" smtClean="0">
                <a:solidFill>
                  <a:srgbClr val="002060"/>
                </a:solidFill>
              </a:rPr>
              <a:t>Zápis    x – 5 = 4    je   </a:t>
            </a:r>
            <a:r>
              <a:rPr lang="sk-SK" dirty="0" smtClean="0">
                <a:solidFill>
                  <a:srgbClr val="FF0000"/>
                </a:solidFill>
              </a:rPr>
              <a:t>rovnica s neznámou x</a:t>
            </a:r>
            <a:endParaRPr lang="sk-SK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sk-SK" dirty="0" smtClean="0"/>
              <a:t>                   x   -    5     =      4</a:t>
            </a:r>
          </a:p>
          <a:p>
            <a:pPr>
              <a:buNone/>
            </a:pPr>
            <a:r>
              <a:rPr lang="sk-SK" dirty="0" smtClean="0"/>
              <a:t>            ľavá strana             pravá strana</a:t>
            </a:r>
          </a:p>
          <a:p>
            <a:pPr>
              <a:buNone/>
            </a:pPr>
            <a:r>
              <a:rPr lang="sk-SK" dirty="0" smtClean="0"/>
              <a:t>                               rovnice</a:t>
            </a:r>
          </a:p>
          <a:p>
            <a:pPr>
              <a:buNone/>
            </a:pPr>
            <a:r>
              <a:rPr lang="sk-SK" dirty="0" smtClean="0"/>
              <a:t>                     Ľ                                 P</a:t>
            </a:r>
          </a:p>
          <a:p>
            <a:pPr>
              <a:buNone/>
            </a:pPr>
            <a:r>
              <a:rPr lang="sk-SK" b="1" dirty="0" smtClean="0"/>
              <a:t>Riešenie rovnice :   </a:t>
            </a:r>
            <a:r>
              <a:rPr lang="sk-SK" dirty="0" smtClean="0"/>
              <a:t>       x – 5 = 4</a:t>
            </a:r>
          </a:p>
          <a:p>
            <a:pPr>
              <a:buNone/>
            </a:pPr>
            <a:r>
              <a:rPr lang="sk-SK" dirty="0" smtClean="0"/>
              <a:t>                                                 x = 4 + 5</a:t>
            </a:r>
          </a:p>
          <a:p>
            <a:pPr>
              <a:buNone/>
            </a:pPr>
            <a:r>
              <a:rPr lang="sk-SK" dirty="0" smtClean="0"/>
              <a:t>                                                 x = 9</a:t>
            </a:r>
          </a:p>
          <a:p>
            <a:pPr>
              <a:buNone/>
            </a:pPr>
            <a:r>
              <a:rPr lang="sk-SK" dirty="0" smtClean="0"/>
              <a:t>Riešenie rovnice je postup, ktorým vypočítame hodnotu neznámej x</a:t>
            </a:r>
          </a:p>
          <a:p>
            <a:pPr>
              <a:buNone/>
            </a:pPr>
            <a:r>
              <a:rPr lang="sk-SK" dirty="0" smtClean="0"/>
              <a:t>                               je vypočítaná hodnota neznámej x, ktorú nazývame aj </a:t>
            </a:r>
            <a:r>
              <a:rPr lang="sk-SK" b="1" dirty="0" smtClean="0"/>
              <a:t>koreň rovnice.</a:t>
            </a:r>
            <a:endParaRPr lang="sk-SK" dirty="0" smtClean="0"/>
          </a:p>
          <a:p>
            <a:pPr>
              <a:buNone/>
            </a:pPr>
            <a:r>
              <a:rPr lang="sk-SK" b="1" dirty="0" smtClean="0"/>
              <a:t>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C00000"/>
                </a:solidFill>
              </a:rPr>
              <a:t> Ekvivalentná úprava rovnice.</a:t>
            </a:r>
            <a:endParaRPr lang="sk-SK" dirty="0">
              <a:solidFill>
                <a:srgbClr val="C0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k-SK" dirty="0" smtClean="0">
                <a:solidFill>
                  <a:srgbClr val="002060"/>
                </a:solidFill>
              </a:rPr>
              <a:t>Je úprava rovnice, ktorá mení len tvar rovnice a nemení množinu koreňov rovnice</a:t>
            </a:r>
          </a:p>
          <a:p>
            <a:r>
              <a:rPr lang="sk-SK" dirty="0" smtClean="0">
                <a:solidFill>
                  <a:srgbClr val="002060"/>
                </a:solidFill>
              </a:rPr>
              <a:t>1. ekvivalentná úprava : </a:t>
            </a:r>
            <a:r>
              <a:rPr lang="sk-SK" dirty="0" smtClean="0"/>
              <a:t>k obidvom stranám rovnice pripočítame alebo odpočítame ľubovoľné číslo</a:t>
            </a:r>
          </a:p>
          <a:p>
            <a:r>
              <a:rPr lang="sk-SK" dirty="0" smtClean="0">
                <a:solidFill>
                  <a:srgbClr val="002060"/>
                </a:solidFill>
              </a:rPr>
              <a:t>Napríklad: x + 5 = 10     / -5  ekvivalentná</a:t>
            </a:r>
          </a:p>
          <a:p>
            <a:r>
              <a:rPr lang="sk-SK" dirty="0" smtClean="0">
                <a:solidFill>
                  <a:srgbClr val="002060"/>
                </a:solidFill>
              </a:rPr>
              <a:t>             x + 5 – 5 = 10 – 5           úprava</a:t>
            </a:r>
          </a:p>
          <a:p>
            <a:r>
              <a:rPr lang="sk-SK" dirty="0" smtClean="0">
                <a:solidFill>
                  <a:srgbClr val="002060"/>
                </a:solidFill>
              </a:rPr>
              <a:t>                          x = 5   </a:t>
            </a:r>
          </a:p>
          <a:p>
            <a:endParaRPr lang="sk-SK" dirty="0" smtClean="0">
              <a:solidFill>
                <a:srgbClr val="002060"/>
              </a:solidFill>
            </a:endParaRPr>
          </a:p>
          <a:p>
            <a:r>
              <a:rPr lang="sk-SK" dirty="0" smtClean="0">
                <a:solidFill>
                  <a:srgbClr val="002060"/>
                </a:solidFill>
              </a:rPr>
              <a:t>2. ekvivalentná úprava: </a:t>
            </a:r>
            <a:r>
              <a:rPr lang="sk-SK" dirty="0" smtClean="0"/>
              <a:t>obidve strany rovnice vynásobíme alebo vydelíme rovnakým číslom rôznym od nuly</a:t>
            </a:r>
          </a:p>
          <a:p>
            <a:r>
              <a:rPr lang="sk-SK" dirty="0" smtClean="0">
                <a:solidFill>
                  <a:srgbClr val="002060"/>
                </a:solidFill>
              </a:rPr>
              <a:t>Napríklad: 4. x = 48    / : 4   ekvivalentná úprava</a:t>
            </a:r>
          </a:p>
          <a:p>
            <a:r>
              <a:rPr lang="sk-SK" dirty="0" smtClean="0">
                <a:solidFill>
                  <a:srgbClr val="002060"/>
                </a:solidFill>
              </a:rPr>
              <a:t>               4.x : 4 = 48 : 4</a:t>
            </a:r>
          </a:p>
          <a:p>
            <a:r>
              <a:rPr lang="sk-SK" dirty="0" smtClean="0">
                <a:solidFill>
                  <a:srgbClr val="002060"/>
                </a:solidFill>
              </a:rPr>
              <a:t>                     1.x = 12 </a:t>
            </a:r>
          </a:p>
          <a:p>
            <a:r>
              <a:rPr lang="sk-SK" dirty="0" smtClean="0">
                <a:solidFill>
                  <a:srgbClr val="002060"/>
                </a:solidFill>
              </a:rPr>
              <a:t>                        x = 12   </a:t>
            </a:r>
            <a:endParaRPr lang="sk-SK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tx2"/>
                </a:solidFill>
              </a:rPr>
              <a:t>Skúška správnosti.</a:t>
            </a:r>
            <a:endParaRPr lang="sk-SK" dirty="0">
              <a:solidFill>
                <a:schemeClr val="tx2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Vypočítaný koreň dosadíme za neznámu a skontrolujeme rovnosť dvoch výrazov</a:t>
            </a:r>
          </a:p>
          <a:p>
            <a:r>
              <a:rPr lang="sk-SK" dirty="0" smtClean="0"/>
              <a:t>Overíme, či sa ľavá strana ( Ľ ) rovná pravej strane ( P ) rovnice</a:t>
            </a:r>
          </a:p>
          <a:p>
            <a:r>
              <a:rPr lang="sk-SK" dirty="0" smtClean="0"/>
              <a:t>Napríklad:</a:t>
            </a:r>
          </a:p>
          <a:p>
            <a:r>
              <a:rPr lang="sk-SK" dirty="0" smtClean="0"/>
              <a:t>Ľ : x + 5 = 5 + 5 = 10</a:t>
            </a:r>
          </a:p>
          <a:p>
            <a:r>
              <a:rPr lang="sk-SK" dirty="0" smtClean="0"/>
              <a:t>P : 10</a:t>
            </a:r>
          </a:p>
          <a:p>
            <a:r>
              <a:rPr lang="sk-SK" dirty="0" smtClean="0"/>
              <a:t>Ľ = P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00B0F0"/>
                </a:solidFill>
              </a:rPr>
              <a:t>Úpravy lineárnych rovníc.</a:t>
            </a:r>
            <a:endParaRPr lang="sk-SK" dirty="0">
              <a:solidFill>
                <a:srgbClr val="00B0F0"/>
              </a:solidFill>
            </a:endParaRP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FF0000"/>
                </a:solidFill>
              </a:rPr>
              <a:t>Riešenie rovnice.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sk-SK" dirty="0" smtClean="0"/>
              <a:t>Je postup riešenia- výpočet neznámej x</a:t>
            </a:r>
          </a:p>
          <a:p>
            <a:pPr>
              <a:buNone/>
            </a:pPr>
            <a:r>
              <a:rPr lang="sk-SK" dirty="0" smtClean="0"/>
              <a:t>Je hodnota neznámej – koreň rovnice</a:t>
            </a:r>
          </a:p>
          <a:p>
            <a:pPr>
              <a:buNone/>
            </a:pPr>
            <a:r>
              <a:rPr lang="sk-SK" dirty="0" smtClean="0"/>
              <a:t>Riešenie rovnice sa nezmení, ak vymeníme ľavú a pravú stranu rovnice.</a:t>
            </a:r>
          </a:p>
          <a:p>
            <a:pPr>
              <a:buNone/>
            </a:pPr>
            <a:r>
              <a:rPr lang="sk-SK" dirty="0" smtClean="0"/>
              <a:t>Riešenie rovnice sa nezmení, ak k obidvom stranám rovnice pripočítame to isté číslo.</a:t>
            </a:r>
            <a:endParaRPr lang="sk-SK" dirty="0" smtClean="0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/>
          </a:bodyPr>
          <a:lstStyle/>
          <a:p>
            <a:r>
              <a:rPr lang="sk-SK" dirty="0" smtClean="0">
                <a:solidFill>
                  <a:srgbClr val="00B050"/>
                </a:solidFill>
              </a:rPr>
              <a:t>Riešenie rovnice – pokračovanie.</a:t>
            </a:r>
            <a:endParaRPr lang="sk-SK" dirty="0">
              <a:solidFill>
                <a:srgbClr val="00B050"/>
              </a:solidFill>
            </a:endParaRP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sk-SK" dirty="0" smtClean="0"/>
              <a:t>Riešenie rovnice sa nezmení, ak od obidvoch strán rovnice odčítame to isté číslo.</a:t>
            </a:r>
          </a:p>
          <a:p>
            <a:pPr>
              <a:buNone/>
            </a:pPr>
            <a:r>
              <a:rPr lang="sk-SK" dirty="0" smtClean="0"/>
              <a:t>Riešenie rovnice sa nezmení, ak obidve strany rovnice vynásobíme rovnakým číslom, rôznym od nuly.</a:t>
            </a:r>
          </a:p>
          <a:p>
            <a:pPr>
              <a:buNone/>
            </a:pPr>
            <a:r>
              <a:rPr lang="sk-SK" dirty="0" smtClean="0"/>
              <a:t>Riešenie rovnice sa nezmení, ak obidve strany rovnice vydelíme rovnakým číslom, rôznym od nuly.</a:t>
            </a:r>
            <a:endParaRPr lang="sk-SK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>
                <a:solidFill>
                  <a:srgbClr val="C00000"/>
                </a:solidFill>
              </a:rPr>
              <a:t>Riešenie jednoduchých lineárnych rovníc.</a:t>
            </a:r>
            <a:endParaRPr lang="sk-SK" dirty="0">
              <a:solidFill>
                <a:srgbClr val="C0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dirty="0" smtClean="0"/>
              <a:t>Príklad : Riešte rovnicu so zátvorkami :</a:t>
            </a:r>
          </a:p>
          <a:p>
            <a:r>
              <a:rPr lang="sk-SK" dirty="0" smtClean="0"/>
              <a:t>( 5x + 6 )- 2.( x-2 ) = x-2 – ( x-3)</a:t>
            </a:r>
          </a:p>
          <a:p>
            <a:r>
              <a:rPr lang="sk-SK" u="sng" dirty="0" smtClean="0"/>
              <a:t>5x</a:t>
            </a:r>
            <a:r>
              <a:rPr lang="sk-SK" dirty="0" smtClean="0"/>
              <a:t> + 6 -</a:t>
            </a:r>
            <a:r>
              <a:rPr lang="sk-SK" u="sng" dirty="0" smtClean="0"/>
              <a:t>2x</a:t>
            </a:r>
            <a:r>
              <a:rPr lang="sk-SK" dirty="0" smtClean="0"/>
              <a:t> + 4         = </a:t>
            </a:r>
            <a:r>
              <a:rPr lang="sk-SK" u="sng" dirty="0" smtClean="0"/>
              <a:t>x</a:t>
            </a:r>
            <a:r>
              <a:rPr lang="sk-SK" dirty="0" smtClean="0"/>
              <a:t> – 2 – </a:t>
            </a:r>
            <a:r>
              <a:rPr lang="sk-SK" u="sng" dirty="0" smtClean="0"/>
              <a:t>x</a:t>
            </a:r>
            <a:r>
              <a:rPr lang="sk-SK" dirty="0" smtClean="0"/>
              <a:t> + 3</a:t>
            </a:r>
          </a:p>
          <a:p>
            <a:r>
              <a:rPr lang="sk-SK" dirty="0" smtClean="0"/>
              <a:t>3x + 10                    = 0 + 1     / -10</a:t>
            </a:r>
          </a:p>
          <a:p>
            <a:r>
              <a:rPr lang="sk-SK" dirty="0" smtClean="0"/>
              <a:t>3x                             = - 9         / :3</a:t>
            </a:r>
          </a:p>
          <a:p>
            <a:r>
              <a:rPr lang="sk-SK" dirty="0" smtClean="0"/>
              <a:t> </a:t>
            </a:r>
            <a:r>
              <a:rPr lang="sk-SK" dirty="0" smtClean="0"/>
              <a:t>                    3x : 3   = -9 : 3</a:t>
            </a:r>
          </a:p>
          <a:p>
            <a:r>
              <a:rPr lang="sk-SK" dirty="0" smtClean="0"/>
              <a:t> </a:t>
            </a:r>
            <a:r>
              <a:rPr lang="sk-SK" dirty="0" smtClean="0"/>
              <a:t>                           x    = - 3</a:t>
            </a:r>
          </a:p>
          <a:p>
            <a:r>
              <a:rPr lang="sk-SK" dirty="0" smtClean="0"/>
              <a:t>Skúška správnosti :</a:t>
            </a:r>
          </a:p>
          <a:p>
            <a:r>
              <a:rPr lang="sk-SK" dirty="0" smtClean="0"/>
              <a:t>Ľ = (5x+6)-2.(x-2)= (5.(-3)+6)-2.(-3-2)= (-15+6)-2.(-5)=-9+10=1</a:t>
            </a:r>
          </a:p>
          <a:p>
            <a:r>
              <a:rPr lang="sk-SK" dirty="0" smtClean="0"/>
              <a:t>P = x-2-(x-3)=-3-2-(-3-3)= -5+6 = 1              Ľ = P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862</Words>
  <Application>Microsoft Office PowerPoint</Application>
  <PresentationFormat>Prezentácia na obrazovke (4:3)</PresentationFormat>
  <Paragraphs>106</Paragraphs>
  <Slides>8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9" baseType="lpstr">
      <vt:lpstr>Motív Office</vt:lpstr>
      <vt:lpstr>Lineárna rovnica 2</vt:lpstr>
      <vt:lpstr>Rovnosť a rovnica.</vt:lpstr>
      <vt:lpstr>Zopakujme si výrazy s premennou.</vt:lpstr>
      <vt:lpstr>Rovnica.</vt:lpstr>
      <vt:lpstr> Ekvivalentná úprava rovnice.</vt:lpstr>
      <vt:lpstr>Skúška správnosti.</vt:lpstr>
      <vt:lpstr>Úpravy lineárnych rovníc.</vt:lpstr>
      <vt:lpstr>Riešenie jednoduchých lineárnych rovníc.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Premenná. Výraz. Rovnica.</dc:title>
  <dc:creator>Katarina Kovacova</dc:creator>
  <cp:lastModifiedBy>Katarina Kovacova</cp:lastModifiedBy>
  <cp:revision>27</cp:revision>
  <dcterms:created xsi:type="dcterms:W3CDTF">2020-04-29T09:35:21Z</dcterms:created>
  <dcterms:modified xsi:type="dcterms:W3CDTF">2021-01-11T13:54:55Z</dcterms:modified>
</cp:coreProperties>
</file>