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60" r:id="rId4"/>
    <p:sldId id="261" r:id="rId5"/>
    <p:sldId id="262" r:id="rId6"/>
    <p:sldId id="265" r:id="rId7"/>
    <p:sldId id="263" r:id="rId8"/>
    <p:sldId id="264" r:id="rId9"/>
    <p:sldId id="258" r:id="rId10"/>
    <p:sldId id="259" r:id="rId11"/>
    <p:sldId id="269" r:id="rId12"/>
    <p:sldId id="266" r:id="rId13"/>
    <p:sldId id="270" r:id="rId14"/>
    <p:sldId id="268" r:id="rId15"/>
    <p:sldId id="276" r:id="rId16"/>
    <p:sldId id="271" r:id="rId18"/>
    <p:sldId id="272" r:id="rId19"/>
    <p:sldId id="273" r:id="rId20"/>
    <p:sldId id="274" r:id="rId21"/>
    <p:sldId id="267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5T09:34:12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1,'18019'18019,"-18004"-18004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5T16:50:45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13420 0,'-32'25,"-2"3,11-2,6-5,-39 34,39-41,-28 24,-84 55,115-83,0 0,1 1,0 1,-19 22,3-4,-82 85,-88 87,150-154,2 2,-75 106,96-122,-2-1,-47 44,40-43,-46 58,-58 78,23-29,40-45,33-43,-39 64,65-91,-1-1,-2 0,0-1,-1-1,-1-1,-1-1,-39 26,37-27,1 0,0 2,-34 41,24-25,-264 308,-38 40,142-166,170-192,-38 34,-9 9,23-15,-122 132,102-119,-74 102,-42 85,70-93,-183 257,79-149,201-250,1 0,-19 35,-13 18,-36 19,-3 2,-329 417,415-510,-201 243,-16-17,63-85,136-125,1 1,1 1,-26 40,1-2,21-29,1-3,0-1,-34 31,15-19,2 1,1 2,-35 52,-266 344,-43 60,353-460,-14 21,-53 95,65-103,-1-1,-74 85,38-50,-156 221,-48 61,190-265,-89 149,-74 171,209-367,-2-2,-52 56,-8 10,-10 37,-241 424,52-83,203-335,-11 15,-5-36,16-22,78-97,1 1,1 1,1 0,-10 28,3-5,-3 0,-38 60,-6 14,33-57,-1-2,-4-1,-82 102,108-147,1 1,0-1,1 2,1-1,1 1,0 1,-7 22,2-3,-20 37,-2-14,-2-1,-83 101,58-83,-344 432,-66 83,25 31,399-547,28-42,-1-1,-2-1,-1 0,-45 44,-7-3,-110 136,-37 91,151-200,-128 187,-160 212,326-457,3 0,-27 48,24-37,-2-1,-2-1,-2-3,-47 45,77-84,0 0,0-1,0 0,-1 0,-21 10,-8-1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1982B-FCD6-4DE8-A9C4-E1DB4F9943FE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6CB6-E079-4FED-9BCC-474441D0C33F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16CB6-E079-4FED-9BCC-474441D0C33F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2.xml"/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Liście roślin tropikalnych i drzewa palmowego jako tło"/>
          <p:cNvPicPr>
            <a:picLocks noChangeAspect="1"/>
          </p:cNvPicPr>
          <p:nvPr/>
        </p:nvPicPr>
        <p:blipFill rotWithShape="1">
          <a:blip r:embed="rId1"/>
          <a:srcRect t="18872" b="24878"/>
          <a:stretch>
            <a:fillRect/>
          </a:stretch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pl-PL" sz="3700" dirty="0">
                <a:solidFill>
                  <a:schemeClr val="bg1"/>
                </a:solidFill>
              </a:rPr>
              <a:t>BEZPIECZNE WAKACJE</a:t>
            </a:r>
            <a:endParaRPr lang="pl-PL" sz="37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Widzisz ten znak nie kąp się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8" b="20152"/>
          <a:stretch>
            <a:fillRect/>
          </a:stretch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Nie kąp się w miejscach zakazanych </a:t>
            </a:r>
            <a:endParaRPr lang="pl-PL" sz="4400" dirty="0">
              <a:solidFill>
                <a:schemeClr val="bg1"/>
              </a:solidFill>
            </a:endParaRPr>
          </a:p>
        </p:txBody>
      </p:sp>
      <p:cxnSp>
        <p:nvCxnSpPr>
          <p:cNvPr id="12299" name="Straight Connector 1229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Majówka w górach – gdzie warto wybrać się na długi weekend? - Sun &amp; Snow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>
            <a:fillRect/>
          </a:stretch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Jeżeli spędzasz wakacje w górach to nie wybieraj się na szlak górski zbyt późno. </a:t>
            </a:r>
            <a:endParaRPr lang="pl-PL" sz="3400" dirty="0">
              <a:solidFill>
                <a:schemeClr val="bg1"/>
              </a:solidFill>
            </a:endParaRPr>
          </a:p>
        </p:txBody>
      </p:sp>
      <p:cxnSp>
        <p:nvCxnSpPr>
          <p:cNvPr id="10251" name="Straight Connector 1025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3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Grupowe wyjazdy w góry - Noclegi i domki wczasowe w Murzasichle, Zakopane |  uwojciaka.p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r="15856"/>
          <a:stretch>
            <a:fillRect/>
          </a:stretch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7" name="Rectangle 133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Nie oddalaj się od grupy</a:t>
            </a:r>
            <a:endParaRPr lang="pl-PL" sz="4400" dirty="0">
              <a:solidFill>
                <a:schemeClr val="tx1"/>
              </a:solidFill>
            </a:endParaRPr>
          </a:p>
        </p:txBody>
      </p:sp>
      <p:cxnSp>
        <p:nvCxnSpPr>
          <p:cNvPr id="13328" name="Straight Connector 133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!!footer rectangl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900" dirty="0">
                <a:solidFill>
                  <a:srgbClr val="FFFFFF"/>
                </a:solidFill>
              </a:rPr>
              <a:t>Nie baw</a:t>
            </a:r>
            <a:r>
              <a:rPr lang="en-US" sz="3900" dirty="0">
                <a:solidFill>
                  <a:srgbClr val="FFFFFF"/>
                </a:solidFill>
              </a:rPr>
              <a:t> </a:t>
            </a:r>
            <a:r>
              <a:rPr lang="pl-PL" sz="3900" dirty="0">
                <a:solidFill>
                  <a:srgbClr val="FFFFFF"/>
                </a:solidFill>
              </a:rPr>
              <a:t>się</a:t>
            </a:r>
            <a:r>
              <a:rPr lang="en-US" sz="3900" dirty="0">
                <a:solidFill>
                  <a:srgbClr val="FFFFFF"/>
                </a:solidFill>
              </a:rPr>
              <a:t> </a:t>
            </a:r>
            <a:r>
              <a:rPr lang="pl-PL" sz="3900" dirty="0">
                <a:solidFill>
                  <a:srgbClr val="FFFFFF"/>
                </a:solidFill>
              </a:rPr>
              <a:t> </a:t>
            </a:r>
            <a:r>
              <a:rPr lang="en-US" sz="3900" dirty="0">
                <a:solidFill>
                  <a:srgbClr val="FFFFFF"/>
                </a:solidFill>
              </a:rPr>
              <a:t>w </a:t>
            </a:r>
            <a:r>
              <a:rPr lang="pl-PL" sz="3900" dirty="0">
                <a:solidFill>
                  <a:srgbClr val="FFFFFF"/>
                </a:solidFill>
              </a:rPr>
              <a:t>pobliżu</a:t>
            </a:r>
            <a:r>
              <a:rPr lang="en-US" sz="3900" dirty="0">
                <a:solidFill>
                  <a:srgbClr val="FFFFFF"/>
                </a:solidFill>
              </a:rPr>
              <a:t> </a:t>
            </a:r>
            <a:r>
              <a:rPr lang="pl-PL" sz="3900" dirty="0">
                <a:solidFill>
                  <a:srgbClr val="FFFFFF"/>
                </a:solidFill>
              </a:rPr>
              <a:t>ogniska i nie rozpalaj ogniska w miejscach zakazanych </a:t>
            </a:r>
            <a:endParaRPr lang="en-US" sz="3900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Obraz zawierający natura, ogień, na wolnym powietrzu, ciepło&#10;&#10;Opis wygenerowany automatycznie"/>
          <p:cNvPicPr>
            <a:picLocks noChangeAspect="1"/>
          </p:cNvPicPr>
          <p:nvPr/>
        </p:nvPicPr>
        <p:blipFill rotWithShape="1">
          <a:blip r:embed="rId1"/>
          <a:srcRect l="19229" r="18788"/>
          <a:stretch>
            <a:fillRect/>
          </a:stretch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az zawierający woda, Turkus, zieleń, Wielobarwność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r="914" b="-1"/>
          <a:stretch>
            <a:fillRect/>
          </a:stretch>
        </p:blipFill>
        <p:spPr>
          <a:xfrm>
            <a:off x="-1" y="10"/>
            <a:ext cx="12188826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54202" y="758952"/>
            <a:ext cx="5701477" cy="3566160"/>
          </a:xfrm>
        </p:spPr>
        <p:txBody>
          <a:bodyPr>
            <a:normAutofit/>
          </a:bodyPr>
          <a:lstStyle/>
          <a:p>
            <a:r>
              <a:rPr lang="pl-PL" sz="5000">
                <a:solidFill>
                  <a:schemeClr val="tx1"/>
                </a:solidFill>
              </a:rPr>
              <a:t>Pamiętaj o zakładaniu wysokich butów gdy jesteś w lesie bo możesz natrafić na np. żmije zygzakowatą </a:t>
            </a:r>
            <a:endParaRPr lang="pl-PL" sz="5000">
              <a:solidFill>
                <a:schemeClr val="tx1"/>
              </a:solidFill>
            </a:endParaRPr>
          </a:p>
        </p:txBody>
      </p:sp>
      <p:sp>
        <p:nvSpPr>
          <p:cNvPr id="1047" name="Rectangle 10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55536"/>
            <a:ext cx="4653435" cy="45469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łe Dzieci Noszące Ponadgabarytowe Gumowe Buty Trzymające Się Za Ręce Brat  I Siostra Bawią Się Razem - zdjęcia stockowe i więcej obrazów Obuwie - 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21188" b="-2"/>
          <a:stretch>
            <a:fillRect/>
          </a:stretch>
        </p:blipFill>
        <p:spPr bwMode="auto">
          <a:xfrm>
            <a:off x="20" y="1321308"/>
            <a:ext cx="4489684" cy="42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104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525037" y="4474741"/>
            <a:ext cx="5558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10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raz zawierający żółty, pomarańcza/pomarańczowy, Bursztyn, Wielobarwność&#10;&#10;Opis wygenerowany automatycznie"/>
          <p:cNvPicPr>
            <a:picLocks noChangeAspect="1"/>
          </p:cNvPicPr>
          <p:nvPr/>
        </p:nvPicPr>
        <p:blipFill rotWithShape="1">
          <a:blip r:embed="rId1"/>
          <a:srcRect t="9543" b="13402"/>
          <a:stretch>
            <a:fillRect/>
          </a:stretch>
        </p:blipFill>
        <p:spPr>
          <a:xfrm>
            <a:off x="20" y="19642"/>
            <a:ext cx="12191977" cy="6858022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 fontScale="90000"/>
          </a:bodyPr>
          <a:lstStyle/>
          <a:p>
            <a:r>
              <a:rPr lang="pl-PL" sz="5600" dirty="0">
                <a:solidFill>
                  <a:schemeClr val="bg1"/>
                </a:solidFill>
              </a:rPr>
              <a:t>Jeżeli jesteś sam/sama w domu to nie otwieraj drzwi nieznajomym.</a:t>
            </a:r>
            <a:endParaRPr lang="pl-PL" sz="56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3466" y="4551036"/>
            <a:ext cx="5449479" cy="1663495"/>
          </a:xfrm>
        </p:spPr>
        <p:txBody>
          <a:bodyPr anchor="b">
            <a:normAutofit/>
          </a:bodyPr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łoda dziewczyna otwierająca drzwi - Stockphoto #18869364 | Agencja  PantherM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66"/>
            <a:ext cx="4264090" cy="63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6" name="Pismo odręczne 15"/>
              <p14:cNvContentPartPr/>
              <p14:nvPr/>
            </p14:nvContentPartPr>
            <p14:xfrm>
              <a:off x="3097528" y="-65770"/>
              <a:ext cx="6492600" cy="6492600"/>
            </p14:xfrm>
          </p:contentPart>
        </mc:Choice>
        <mc:Fallback xmlns="">
          <p:pic>
            <p:nvPicPr>
              <p:cNvPr id="16" name="Pismo odręczne 15"/>
            </p:nvPicPr>
            <p:blipFill>
              <a:blip r:embed="rId3"/>
            </p:blipFill>
            <p:spPr>
              <a:xfrm>
                <a:off x="3097528" y="-65770"/>
                <a:ext cx="6492600" cy="649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23" name="Pismo odręczne 22"/>
              <p14:cNvContentPartPr/>
              <p14:nvPr/>
            </p14:nvContentPartPr>
            <p14:xfrm>
              <a:off x="4360098" y="23982"/>
              <a:ext cx="4831200" cy="6257520"/>
            </p14:xfrm>
          </p:contentPart>
        </mc:Choice>
        <mc:Fallback xmlns="">
          <p:pic>
            <p:nvPicPr>
              <p:cNvPr id="23" name="Pismo odręczne 22"/>
            </p:nvPicPr>
            <p:blipFill>
              <a:blip r:embed="rId5"/>
            </p:blipFill>
            <p:spPr>
              <a:xfrm>
                <a:off x="4360098" y="23982"/>
                <a:ext cx="4831200" cy="625752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4" name="Straight Connector 207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6" name="Rectangle 20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Czy można ograniczyć pobór energii elektrycznej z gniazdek elektrycznych?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r="2283" b="-1"/>
          <a:stretch>
            <a:fillRect/>
          </a:stretch>
        </p:blipFill>
        <p:spPr bwMode="auto">
          <a:xfrm>
            <a:off x="-32" y="10"/>
            <a:ext cx="8081485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Rectangle 20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4100" dirty="0">
                <a:solidFill>
                  <a:srgbClr val="FFFFFF"/>
                </a:solidFill>
              </a:rPr>
              <a:t>Nie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używaj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urządzeń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elektrycznych</a:t>
            </a:r>
            <a:r>
              <a:rPr lang="en-US" sz="4100" dirty="0">
                <a:solidFill>
                  <a:srgbClr val="FFFFFF"/>
                </a:solidFill>
              </a:rPr>
              <a:t> np. </a:t>
            </a:r>
            <a:r>
              <a:rPr lang="pl-PL" sz="4100" dirty="0">
                <a:solidFill>
                  <a:srgbClr val="FFFFFF"/>
                </a:solidFill>
              </a:rPr>
              <a:t>Żelazka</a:t>
            </a:r>
            <a:r>
              <a:rPr lang="en-US" sz="4100" dirty="0">
                <a:solidFill>
                  <a:srgbClr val="FFFFFF"/>
                </a:solidFill>
              </a:rPr>
              <a:t>, </a:t>
            </a:r>
            <a:r>
              <a:rPr lang="pl-PL" sz="4100" dirty="0">
                <a:solidFill>
                  <a:srgbClr val="FFFFFF"/>
                </a:solidFill>
              </a:rPr>
              <a:t>kuchenki</a:t>
            </a:r>
            <a:r>
              <a:rPr lang="en-US" sz="4100" dirty="0">
                <a:solidFill>
                  <a:srgbClr val="FFFFFF"/>
                </a:solidFill>
              </a:rPr>
              <a:t>, </a:t>
            </a:r>
            <a:endParaRPr lang="en-US" sz="4100" dirty="0">
              <a:solidFill>
                <a:srgbClr val="FFFFFF"/>
              </a:solidFill>
            </a:endParaRPr>
          </a:p>
        </p:txBody>
      </p:sp>
      <p:pic>
        <p:nvPicPr>
          <p:cNvPr id="5" name="Picture 4" descr="Obraz zawierający Grafika, Wielobarwność, Magenta, projekt graficzny&#10;&#10;Opis wygenerowany automatycznie"/>
          <p:cNvPicPr>
            <a:picLocks noChangeAspect="1"/>
          </p:cNvPicPr>
          <p:nvPr/>
        </p:nvPicPr>
        <p:blipFill rotWithShape="1">
          <a:blip r:embed="rId2"/>
          <a:srcRect l="30802" r="24493" b="-1"/>
          <a:stretch>
            <a:fillRect/>
          </a:stretch>
        </p:blipFill>
        <p:spPr>
          <a:xfrm>
            <a:off x="8160307" y="10"/>
            <a:ext cx="4031693" cy="4915066"/>
          </a:xfrm>
          <a:prstGeom prst="rect">
            <a:avLst/>
          </a:prstGeom>
        </p:spPr>
      </p:pic>
      <p:cxnSp>
        <p:nvCxnSpPr>
          <p:cNvPr id="2080" name="Straight Connector 207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Jakie ochraniacze na rolki dla dziecka kupić? - ZakupowyPoradnik.p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b="15429"/>
          <a:stretch>
            <a:fillRect/>
          </a:stretch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Jak jeździsz na rolkach rowerze czy tym podobnym </a:t>
            </a:r>
            <a:r>
              <a:rPr lang="pl-PL" sz="3400" dirty="0">
                <a:solidFill>
                  <a:srgbClr val="FF0000"/>
                </a:solidFill>
              </a:rPr>
              <a:t>pamiętaj o kasku i ochraniaczach</a:t>
            </a:r>
            <a:endParaRPr lang="pl-PL" sz="3400" dirty="0">
              <a:solidFill>
                <a:srgbClr val="FF0000"/>
              </a:solidFill>
            </a:endParaRPr>
          </a:p>
        </p:txBody>
      </p:sp>
      <p:cxnSp>
        <p:nvCxnSpPr>
          <p:cNvPr id="3083" name="Straight Connector 308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3" name="Rectangle 112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Alarmowe, miastowe i międzynarodowe numery kierunkowe - Teleguru.p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996" y="905933"/>
            <a:ext cx="702401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5" name="Straight Connector 410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Rectangle 41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Obraz zawierający Wielobarwność, Sztuka dziecięca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t="15751" b="584"/>
          <a:stretch>
            <a:fillRect/>
          </a:stretch>
        </p:blipFill>
        <p:spPr>
          <a:xfrm>
            <a:off x="-3" y="-2"/>
            <a:ext cx="12188826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97538" y="758952"/>
            <a:ext cx="555814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Stosuj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kremy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pl-PL" dirty="0">
                <a:solidFill>
                  <a:schemeClr val="tx1"/>
                </a:solidFill>
              </a:rPr>
              <a:t>filtrem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109" name="Rectangle 410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Najlepsze kosmetyki z filtrem na lato - matujący krem do twarzy, balsam do  ciała oraz pomadki ochronne - Cienistość.p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20587" b="-1"/>
          <a:stretch>
            <a:fillRect/>
          </a:stretch>
        </p:blipFill>
        <p:spPr bwMode="auto">
          <a:xfrm>
            <a:off x="1286936" y="1254281"/>
            <a:ext cx="3364187" cy="42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1" name="Straight Connector 41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Rectangle 41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Obraz zawierający woda, Kolor morski, Grafika wektorowa, zieleń&#10;&#10;Opis wygenerowany automatycznie"/>
          <p:cNvPicPr>
            <a:picLocks noChangeAspect="1"/>
          </p:cNvPicPr>
          <p:nvPr/>
        </p:nvPicPr>
        <p:blipFill rotWithShape="1">
          <a:blip r:embed="rId1"/>
          <a:srcRect l="4874" r="6237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325549"/>
            <a:ext cx="10058400" cy="366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</a:rPr>
              <a:t>Życzę wszystkim zdrowych i bezpiecznych wakacji </a:t>
            </a:r>
            <a:r>
              <a:rPr lang="pl-PL" sz="6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00051" y="4158916"/>
            <a:ext cx="10058400" cy="119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l-PL" sz="1800" dirty="0">
                <a:solidFill>
                  <a:schemeClr val="bg1"/>
                </a:solidFill>
              </a:rPr>
              <a:t>Dziękuję za uwagę</a:t>
            </a:r>
            <a:endParaRPr lang="pl-PL" sz="1800" dirty="0">
              <a:solidFill>
                <a:schemeClr val="bg1"/>
              </a:solidFill>
            </a:endParaRPr>
          </a:p>
          <a:p>
            <a:pPr algn="ctr"/>
            <a:endParaRPr lang="pl-PL" sz="1800" dirty="0">
              <a:solidFill>
                <a:schemeClr val="bg1"/>
              </a:solidFill>
            </a:endParaRPr>
          </a:p>
          <a:p>
            <a:pPr algn="r"/>
            <a:r>
              <a:rPr lang="pl-PL" sz="1800" b="1" i="1" dirty="0">
                <a:solidFill>
                  <a:schemeClr val="bg1"/>
                </a:solidFill>
              </a:rPr>
              <a:t>Emilia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33" name="Straight Connector 51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Rectangle 5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Pij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pl-PL" sz="5400" dirty="0">
                <a:solidFill>
                  <a:srgbClr val="FFFFFF"/>
                </a:solidFill>
              </a:rPr>
              <a:t>dużo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pl-PL" sz="5400" dirty="0">
                <a:solidFill>
                  <a:srgbClr val="FFFFFF"/>
                </a:solidFill>
              </a:rPr>
              <a:t>wody</a:t>
            </a:r>
            <a:endParaRPr lang="pl-PL" sz="5400" dirty="0">
              <a:solidFill>
                <a:srgbClr val="FFFFFF"/>
              </a:solidFill>
            </a:endParaRPr>
          </a:p>
        </p:txBody>
      </p:sp>
      <p:cxnSp>
        <p:nvCxnSpPr>
          <p:cNvPr id="5137" name="Straight Connector 513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Ile wody potrzebuje twoje ciało i jak pić jej więcej? 8 trików, które  nauczą cię pić wodę - Ohme - Magazyn dla kobie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r="15802"/>
          <a:stretch>
            <a:fillRect/>
          </a:stretch>
        </p:blipFill>
        <p:spPr bwMode="auto">
          <a:xfrm>
            <a:off x="4635095" y="10"/>
            <a:ext cx="75568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61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64" name="Straight Connector 616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rzegląd najlepszych środków na komary - zdrowie - Empik Pasj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>
            <a:fillRect/>
          </a:stretch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6" name="Rectangle 61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4100" dirty="0">
                <a:solidFill>
                  <a:srgbClr val="FFFFFF"/>
                </a:solidFill>
              </a:rPr>
              <a:t>Stosuj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preparaty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na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kleszcze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i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pl-PL" sz="4100" dirty="0">
                <a:solidFill>
                  <a:srgbClr val="FFFFFF"/>
                </a:solidFill>
              </a:rPr>
              <a:t>komary</a:t>
            </a:r>
            <a:endParaRPr lang="pl-PL" sz="4100" dirty="0">
              <a:solidFill>
                <a:srgbClr val="FFFFFF"/>
              </a:solidFill>
            </a:endParaRPr>
          </a:p>
        </p:txBody>
      </p:sp>
      <p:cxnSp>
        <p:nvCxnSpPr>
          <p:cNvPr id="6168" name="Straight Connector 616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Rectangle 92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t="23062" r="1" b="23066"/>
          <a:stretch>
            <a:fillRect/>
          </a:stretch>
        </p:blipFill>
        <p:spPr>
          <a:xfrm>
            <a:off x="-3" y="-2"/>
            <a:ext cx="12188826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97538" y="758952"/>
            <a:ext cx="5558141" cy="356616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Miej nakrycie na głowie gdy świeci słońce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243" name="Rectangle 92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Bezpieczne opalanie – poznaj 6 najważniejszych zasad! - ETER-MED Gdańs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r="43333" b="1"/>
          <a:stretch>
            <a:fillRect/>
          </a:stretch>
        </p:blipFill>
        <p:spPr bwMode="auto">
          <a:xfrm>
            <a:off x="1286936" y="1254281"/>
            <a:ext cx="3364187" cy="42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45" name="Straight Connector 924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7" name="Rectangle 92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Rectangle 718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92" name="Straight Connector 719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94" name="Rectangle 719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 </a:t>
            </a:r>
            <a:r>
              <a:rPr lang="pl-PL" dirty="0"/>
              <a:t>morzu</a:t>
            </a:r>
            <a:r>
              <a:rPr lang="en-US" dirty="0"/>
              <a:t> </a:t>
            </a:r>
            <a:r>
              <a:rPr lang="pl-PL" dirty="0"/>
              <a:t>trzymaj</a:t>
            </a:r>
            <a:r>
              <a:rPr lang="en-US" dirty="0"/>
              <a:t> </a:t>
            </a:r>
            <a:r>
              <a:rPr lang="pl-PL" dirty="0"/>
              <a:t>się</a:t>
            </a:r>
            <a:r>
              <a:rPr lang="en-US" dirty="0"/>
              <a:t> </a:t>
            </a:r>
            <a:r>
              <a:rPr lang="pl-PL" dirty="0"/>
              <a:t>blisko</a:t>
            </a:r>
            <a:r>
              <a:rPr lang="en-US" dirty="0"/>
              <a:t> </a:t>
            </a:r>
            <a:r>
              <a:rPr lang="pl-PL" dirty="0"/>
              <a:t>brzegu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7172" name="Picture 4" descr="Bezpieczne lato nad wodą - ważne zasady – Witryna Wiejsk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8" r="13110" b="-1"/>
          <a:stretch>
            <a:fillRect/>
          </a:stretch>
        </p:blipFill>
        <p:spPr bwMode="auto">
          <a:xfrm>
            <a:off x="-1" y="1"/>
            <a:ext cx="46353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96" name="Straight Connector 719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kcesoria do pływania dla dzieci - sprawdź co wybrać, aby było bezpieczni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" b="11156"/>
          <a:stretch>
            <a:fillRect/>
          </a:stretch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0" name="Rectangle 82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pl-PL" sz="4100" dirty="0">
                <a:solidFill>
                  <a:srgbClr val="FFFFFF"/>
                </a:solidFill>
              </a:rPr>
              <a:t>Jeśli nie umiesz pływać to używaj rękawków lub koła ratunkowego </a:t>
            </a:r>
            <a:endParaRPr lang="pl-PL" sz="4100" dirty="0">
              <a:solidFill>
                <a:srgbClr val="FFFFFF"/>
              </a:solidFill>
            </a:endParaRPr>
          </a:p>
        </p:txBody>
      </p:sp>
      <p:cxnSp>
        <p:nvCxnSpPr>
          <p:cNvPr id="8221" name="Straight Connector 82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91" name="Straight Connector 308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Rectangle 30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Raport plażowy - Gdyni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b="9792"/>
          <a:stretch>
            <a:fillRect/>
          </a:stretch>
        </p:blipFill>
        <p:spPr bwMode="auto">
          <a:xfrm>
            <a:off x="20" y="-19303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Rectangle 30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</a:t>
            </a:r>
            <a:r>
              <a:rPr lang="pl-PL" altLang="en-US" dirty="0">
                <a:solidFill>
                  <a:srgbClr val="FFFFFF"/>
                </a:solidFill>
              </a:rPr>
              <a:t>ż</a:t>
            </a:r>
            <a:r>
              <a:rPr lang="pl-PL" dirty="0">
                <a:solidFill>
                  <a:srgbClr val="FFFFFF"/>
                </a:solidFill>
              </a:rPr>
              <a:t>esz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pl-PL" dirty="0">
                <a:solidFill>
                  <a:srgbClr val="FFFFFF"/>
                </a:solidFill>
              </a:rPr>
              <a:t>być</a:t>
            </a:r>
            <a:r>
              <a:rPr lang="en-US" dirty="0">
                <a:solidFill>
                  <a:srgbClr val="FFFFFF"/>
                </a:solidFill>
              </a:rPr>
              <a:t> w </a:t>
            </a:r>
            <a:r>
              <a:rPr lang="pl-PL" dirty="0">
                <a:solidFill>
                  <a:srgbClr val="FFFFFF"/>
                </a:solidFill>
              </a:rPr>
              <a:t>morzu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pl-PL" dirty="0">
                <a:solidFill>
                  <a:srgbClr val="FFFFFF"/>
                </a:solidFill>
              </a:rPr>
              <a:t>tylko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pl-PL" dirty="0">
                <a:solidFill>
                  <a:srgbClr val="FFFFFF"/>
                </a:solidFill>
              </a:rPr>
              <a:t>gdy</a:t>
            </a:r>
            <a:r>
              <a:rPr lang="en-US" dirty="0">
                <a:solidFill>
                  <a:srgbClr val="FFFFFF"/>
                </a:solidFill>
              </a:rPr>
              <a:t> jest </a:t>
            </a:r>
            <a:r>
              <a:rPr lang="pl-PL" dirty="0">
                <a:solidFill>
                  <a:srgbClr val="FFFFFF"/>
                </a:solidFill>
              </a:rPr>
              <a:t>biała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pl-PL" dirty="0">
                <a:solidFill>
                  <a:srgbClr val="FFFFFF"/>
                </a:solidFill>
              </a:rPr>
              <a:t>flaga</a:t>
            </a:r>
            <a:endParaRPr lang="pl-PL" dirty="0">
              <a:solidFill>
                <a:srgbClr val="FFFFFF"/>
              </a:solidFill>
            </a:endParaRPr>
          </a:p>
        </p:txBody>
      </p:sp>
      <p:cxnSp>
        <p:nvCxnSpPr>
          <p:cNvPr id="3094" name="Straight Connector 308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Rectangle 308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atowniczka WOPR opisała zachowanie rodziców nad wodą. 'Nie jesteśmy od  tego, by niańczyć wasze dzieci'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097" y="905933"/>
            <a:ext cx="3527809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23A3B"/>
      </a:dk2>
      <a:lt2>
        <a:srgbClr val="E8E5E2"/>
      </a:lt2>
      <a:accent1>
        <a:srgbClr val="57A7EC"/>
      </a:accent1>
      <a:accent2>
        <a:srgbClr val="33B3BA"/>
      </a:accent2>
      <a:accent3>
        <a:srgbClr val="33B585"/>
      </a:accent3>
      <a:accent4>
        <a:srgbClr val="2EB94C"/>
      </a:accent4>
      <a:accent5>
        <a:srgbClr val="4FB934"/>
      </a:accent5>
      <a:accent6>
        <a:srgbClr val="83B03A"/>
      </a:accent6>
      <a:hlink>
        <a:srgbClr val="A07C5D"/>
      </a:hlink>
      <a:folHlink>
        <a:srgbClr val="7F7F7F"/>
      </a:folHlink>
    </a:clrScheme>
    <a:fontScheme name="Retrospect">
      <a:majorFont>
        <a:latin typeface="Garamond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WPS Presentation</Application>
  <PresentationFormat>Panoramiczny</PresentationFormat>
  <Paragraphs>38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Garamond</vt:lpstr>
      <vt:lpstr>Microsoft YaHei</vt:lpstr>
      <vt:lpstr>Arial Unicode MS</vt:lpstr>
      <vt:lpstr>RetrospectVTI</vt:lpstr>
      <vt:lpstr>BEZPIECZNE WAKACJE</vt:lpstr>
      <vt:lpstr>Stosuj kremy z filtrem</vt:lpstr>
      <vt:lpstr>Pij dużo wody</vt:lpstr>
      <vt:lpstr>Stosuj preparaty na kleszcze i komary</vt:lpstr>
      <vt:lpstr>Miej nakrycie na głowie gdy świeci słońce</vt:lpstr>
      <vt:lpstr>W morzu trzymaj się blisko brzegu </vt:lpstr>
      <vt:lpstr>Jeśli nie umiesz pływać to używaj rękawków lub koła ratunkowego </vt:lpstr>
      <vt:lpstr>Morzesz być w morzu tylko gdy jest biała flaga</vt:lpstr>
      <vt:lpstr>PowerPoint 演示文稿</vt:lpstr>
      <vt:lpstr>Nie kąp się w miejscach zakazanych </vt:lpstr>
      <vt:lpstr>Jeżeli spędzasz wakacje w górach to nie wybieraj się na szlak górski zbyt późno. </vt:lpstr>
      <vt:lpstr>Nie oddalaj się od grupy</vt:lpstr>
      <vt:lpstr>Nie baw się  w pobliżu ogniska i nie rozpalaj ogniska w miejscach zakazanych </vt:lpstr>
      <vt:lpstr>Pamiętaj o zakładaniu wysokich butów gdy jesteś w lesie bo możesz natrafić na np. żmije zygzakowatą </vt:lpstr>
      <vt:lpstr>Jeżeli jesteś sam/sama w domu to nie otwieraj drzwi nieznajomym.</vt:lpstr>
      <vt:lpstr>PowerPoint 演示文稿</vt:lpstr>
      <vt:lpstr>Nie używaj urządzeń elektrycznych np. Żelazka, kuchenki, </vt:lpstr>
      <vt:lpstr>Jak jeździsz na rolkach rowerze czy tym podobnym pamiętaj o kasku i ochraniaczach</vt:lpstr>
      <vt:lpstr>PowerPoint 演示文稿</vt:lpstr>
      <vt:lpstr>Życzę wszystkim zdrowych i bezpiecznych wakacji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Emilka Rozik</dc:creator>
  <cp:lastModifiedBy>Asus</cp:lastModifiedBy>
  <cp:revision>3</cp:revision>
  <dcterms:created xsi:type="dcterms:W3CDTF">2023-05-24T10:26:00Z</dcterms:created>
  <dcterms:modified xsi:type="dcterms:W3CDTF">2023-06-14T21:06:38Z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40AD73316FB043C4B30326E7488D73B8</vt:lpwstr>
  </property>
  <property fmtid="{D5CDD505-2E9C-101B-9397-08002B2CF9AE}" pid="3" name="KSOProductBuildVer">
    <vt:lpwstr>1045-11.2.0.11537</vt:lpwstr>
  </property>
</Properties>
</file>