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7" r:id="rId4"/>
    <p:sldId id="262" r:id="rId5"/>
    <p:sldId id="263" r:id="rId6"/>
    <p:sldId id="260" r:id="rId7"/>
    <p:sldId id="261" r:id="rId8"/>
    <p:sldId id="264" r:id="rId9"/>
    <p:sldId id="265" r:id="rId10"/>
    <p:sldId id="266" r:id="rId11"/>
    <p:sldId id="280" r:id="rId12"/>
    <p:sldId id="278" r:id="rId13"/>
    <p:sldId id="279" r:id="rId14"/>
    <p:sldId id="267" r:id="rId15"/>
    <p:sldId id="268" r:id="rId16"/>
    <p:sldId id="269" r:id="rId17"/>
    <p:sldId id="270" r:id="rId18"/>
    <p:sldId id="271" r:id="rId19"/>
    <p:sldId id="273" r:id="rId20"/>
    <p:sldId id="282" r:id="rId21"/>
    <p:sldId id="276" r:id="rId22"/>
    <p:sldId id="281" r:id="rId23"/>
    <p:sldId id="274" r:id="rId24"/>
    <p:sldId id="283" r:id="rId25"/>
    <p:sldId id="28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77" autoAdjust="0"/>
  </p:normalViewPr>
  <p:slideViewPr>
    <p:cSldViewPr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005A19-40A4-4724-86F0-DDB7E6780FB8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472328-3DCD-4E10-830F-F7D08706D2FE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Dokument_programu_Microsoft_Word1.docx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vam.sk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MATURITNÁ SKÚŠKA 20</a:t>
            </a:r>
            <a:r>
              <a:rPr lang="sk-SK" b="1" dirty="0" smtClean="0">
                <a:solidFill>
                  <a:schemeClr val="tx1"/>
                </a:solidFill>
              </a:rPr>
              <a:t>24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61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2800" b="1" dirty="0"/>
              <a:t>EČ </a:t>
            </a:r>
            <a:r>
              <a:rPr lang="en-GB" sz="2800" b="1" dirty="0" smtClean="0"/>
              <a:t>MS</a:t>
            </a:r>
            <a:r>
              <a:rPr lang="sk-SK" sz="2800" dirty="0" smtClean="0"/>
              <a:t>: </a:t>
            </a:r>
            <a:r>
              <a:rPr lang="en-GB" sz="2800" dirty="0" err="1" smtClean="0"/>
              <a:t>centrálne</a:t>
            </a:r>
            <a:r>
              <a:rPr lang="en-GB" sz="2800" dirty="0" smtClean="0"/>
              <a:t> </a:t>
            </a:r>
            <a:r>
              <a:rPr lang="en-GB" sz="2800" dirty="0" err="1"/>
              <a:t>zadaný</a:t>
            </a:r>
            <a:r>
              <a:rPr lang="en-GB" sz="2800" dirty="0"/>
              <a:t> </a:t>
            </a:r>
            <a:r>
              <a:rPr lang="en-GB" sz="2800" dirty="0" err="1"/>
              <a:t>písomný</a:t>
            </a:r>
            <a:r>
              <a:rPr lang="en-GB" sz="2800" dirty="0"/>
              <a:t> test </a:t>
            </a:r>
            <a:r>
              <a:rPr lang="en-GB" sz="2800" dirty="0" err="1"/>
              <a:t>obsahujúci</a:t>
            </a:r>
            <a:r>
              <a:rPr lang="en-GB" sz="2800" dirty="0"/>
              <a:t> </a:t>
            </a:r>
            <a:r>
              <a:rPr lang="en-GB" sz="2800" b="1" dirty="0"/>
              <a:t>30 </a:t>
            </a:r>
            <a:r>
              <a:rPr lang="en-GB" sz="2800" b="1" dirty="0" err="1" smtClean="0"/>
              <a:t>úloh</a:t>
            </a:r>
            <a:endParaRPr lang="sk-SK" sz="2800" b="1" dirty="0"/>
          </a:p>
          <a:p>
            <a:r>
              <a:rPr lang="sk-SK" sz="2800" dirty="0" smtClean="0"/>
              <a:t>z </a:t>
            </a:r>
            <a:r>
              <a:rPr lang="en-GB" sz="2800" dirty="0" err="1" smtClean="0"/>
              <a:t>nich</a:t>
            </a:r>
            <a:r>
              <a:rPr lang="en-GB" sz="2800" dirty="0" smtClean="0"/>
              <a:t> </a:t>
            </a:r>
            <a:r>
              <a:rPr lang="en-GB" sz="2800" dirty="0" err="1" smtClean="0"/>
              <a:t>prvých</a:t>
            </a:r>
            <a:r>
              <a:rPr lang="en-GB" sz="2800" dirty="0" smtClean="0"/>
              <a:t> </a:t>
            </a:r>
            <a:r>
              <a:rPr lang="en-GB" sz="2800" b="1" dirty="0" smtClean="0"/>
              <a:t>20</a:t>
            </a:r>
            <a:r>
              <a:rPr lang="sk-SK" sz="2800" b="1" dirty="0"/>
              <a:t> </a:t>
            </a:r>
            <a:r>
              <a:rPr lang="en-GB" sz="2800" b="1" dirty="0" err="1" smtClean="0"/>
              <a:t>sú</a:t>
            </a:r>
            <a:r>
              <a:rPr lang="en-GB" sz="2800" b="1" dirty="0" smtClean="0"/>
              <a:t> </a:t>
            </a:r>
            <a:r>
              <a:rPr lang="en-GB" sz="2800" b="1" dirty="0" err="1"/>
              <a:t>úlohy</a:t>
            </a:r>
            <a:r>
              <a:rPr lang="en-GB" sz="2800" b="1" dirty="0"/>
              <a:t> s </a:t>
            </a:r>
            <a:r>
              <a:rPr lang="en-GB" sz="2800" b="1" dirty="0" err="1"/>
              <a:t>krátkou</a:t>
            </a:r>
            <a:r>
              <a:rPr lang="en-GB" sz="2800" b="1" dirty="0"/>
              <a:t> </a:t>
            </a:r>
            <a:r>
              <a:rPr lang="en-GB" sz="2800" b="1" dirty="0" err="1"/>
              <a:t>odpoveďou</a:t>
            </a:r>
            <a:r>
              <a:rPr lang="en-GB" sz="2800" dirty="0"/>
              <a:t>, </a:t>
            </a:r>
            <a:r>
              <a:rPr lang="en-GB" sz="2800" dirty="0" err="1"/>
              <a:t>posledných</a:t>
            </a:r>
            <a:r>
              <a:rPr lang="en-GB" sz="2800" dirty="0"/>
              <a:t> </a:t>
            </a:r>
            <a:r>
              <a:rPr lang="en-GB" sz="2800" b="1" dirty="0"/>
              <a:t>10 </a:t>
            </a:r>
            <a:r>
              <a:rPr lang="en-GB" sz="2800" b="1" dirty="0" err="1"/>
              <a:t>sú</a:t>
            </a:r>
            <a:r>
              <a:rPr lang="en-GB" sz="2800" b="1" dirty="0"/>
              <a:t> </a:t>
            </a:r>
            <a:r>
              <a:rPr lang="en-GB" sz="2800" b="1" dirty="0" err="1"/>
              <a:t>úlohy</a:t>
            </a:r>
            <a:r>
              <a:rPr lang="en-GB" sz="2800" b="1" dirty="0"/>
              <a:t> s </a:t>
            </a:r>
            <a:r>
              <a:rPr lang="en-GB" sz="2800" b="1" dirty="0" err="1"/>
              <a:t>výberom</a:t>
            </a:r>
            <a:r>
              <a:rPr lang="en-GB" sz="2800" b="1" dirty="0"/>
              <a:t> </a:t>
            </a:r>
            <a:r>
              <a:rPr lang="en-GB" sz="2800" b="1" dirty="0" err="1"/>
              <a:t>odpovede</a:t>
            </a:r>
            <a:r>
              <a:rPr lang="en-GB" sz="2800" b="1" dirty="0"/>
              <a:t> </a:t>
            </a:r>
            <a:endParaRPr lang="sk-SK" sz="2800" b="1" dirty="0" smtClean="0"/>
          </a:p>
          <a:p>
            <a:r>
              <a:rPr lang="sk-SK" sz="2800" dirty="0" err="1"/>
              <a:t>č</a:t>
            </a:r>
            <a:r>
              <a:rPr lang="en-GB" sz="2800" dirty="0" smtClean="0"/>
              <a:t>as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vypracovanie</a:t>
            </a:r>
            <a:r>
              <a:rPr lang="en-GB" sz="2800" dirty="0"/>
              <a:t> </a:t>
            </a:r>
            <a:r>
              <a:rPr lang="en-GB" sz="2800" dirty="0" err="1"/>
              <a:t>úloh</a:t>
            </a:r>
            <a:r>
              <a:rPr lang="en-GB" sz="2800" dirty="0"/>
              <a:t> </a:t>
            </a:r>
            <a:r>
              <a:rPr lang="en-GB" sz="2800" dirty="0" err="1"/>
              <a:t>testu</a:t>
            </a:r>
            <a:r>
              <a:rPr lang="en-GB" sz="2800" dirty="0"/>
              <a:t> je </a:t>
            </a:r>
            <a:r>
              <a:rPr lang="en-GB" sz="2800" b="1" dirty="0"/>
              <a:t>150 </a:t>
            </a:r>
            <a:r>
              <a:rPr lang="en-GB" sz="2800" b="1" dirty="0" err="1" smtClean="0"/>
              <a:t>minút</a:t>
            </a:r>
            <a:endParaRPr lang="sk-SK" sz="2800" b="1" dirty="0" smtClean="0"/>
          </a:p>
          <a:p>
            <a:r>
              <a:rPr lang="en-GB" sz="2800" dirty="0" err="1" smtClean="0"/>
              <a:t>môžu</a:t>
            </a:r>
            <a:r>
              <a:rPr lang="en-GB" sz="2800" dirty="0" smtClean="0"/>
              <a:t> </a:t>
            </a:r>
            <a:r>
              <a:rPr lang="en-GB" sz="2800" dirty="0" err="1"/>
              <a:t>žiaci</a:t>
            </a:r>
            <a:r>
              <a:rPr lang="en-GB" sz="2800" dirty="0"/>
              <a:t> </a:t>
            </a:r>
            <a:r>
              <a:rPr lang="en-GB" sz="2800" dirty="0" err="1"/>
              <a:t>môže</a:t>
            </a:r>
            <a:r>
              <a:rPr lang="en-GB" sz="2800" dirty="0"/>
              <a:t> </a:t>
            </a:r>
            <a:r>
              <a:rPr lang="en-GB" sz="2800" dirty="0" err="1"/>
              <a:t>používať</a:t>
            </a:r>
            <a:r>
              <a:rPr lang="en-GB" sz="2800" dirty="0"/>
              <a:t> </a:t>
            </a:r>
            <a:r>
              <a:rPr lang="en-GB" sz="2800" b="1" dirty="0" err="1"/>
              <a:t>bežné</a:t>
            </a:r>
            <a:r>
              <a:rPr lang="en-GB" sz="2800" b="1" dirty="0"/>
              <a:t> </a:t>
            </a:r>
            <a:r>
              <a:rPr lang="en-GB" sz="2800" b="1" dirty="0" err="1"/>
              <a:t>písacie</a:t>
            </a:r>
            <a:r>
              <a:rPr lang="en-GB" sz="2800" b="1" dirty="0"/>
              <a:t> </a:t>
            </a:r>
            <a:r>
              <a:rPr lang="en-GB" sz="2800" b="1" dirty="0" err="1"/>
              <a:t>potreby</a:t>
            </a:r>
            <a:r>
              <a:rPr lang="en-GB" sz="2800" dirty="0"/>
              <a:t>, </a:t>
            </a:r>
            <a:r>
              <a:rPr lang="en-GB" sz="2800" dirty="0" err="1"/>
              <a:t>prehľad</a:t>
            </a:r>
            <a:r>
              <a:rPr lang="en-GB" sz="2800" dirty="0"/>
              <a:t> </a:t>
            </a:r>
            <a:r>
              <a:rPr lang="en-GB" sz="2800" dirty="0" err="1" smtClean="0"/>
              <a:t>vzťahov</a:t>
            </a:r>
            <a:r>
              <a:rPr lang="sk-SK" sz="2800" dirty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/>
              <a:t>poslednom</a:t>
            </a:r>
            <a:r>
              <a:rPr lang="en-GB" sz="2800" dirty="0"/>
              <a:t> </a:t>
            </a:r>
            <a:r>
              <a:rPr lang="en-GB" sz="2800" dirty="0" err="1"/>
              <a:t>liste</a:t>
            </a:r>
            <a:r>
              <a:rPr lang="en-GB" sz="2800" dirty="0"/>
              <a:t> </a:t>
            </a:r>
            <a:r>
              <a:rPr lang="en-GB" sz="2800" dirty="0" err="1"/>
              <a:t>testu</a:t>
            </a:r>
            <a:r>
              <a:rPr lang="en-GB" sz="2800" dirty="0"/>
              <a:t> a </a:t>
            </a:r>
            <a:r>
              <a:rPr lang="en-GB" sz="2800" b="1" dirty="0" err="1"/>
              <a:t>kalkulačku</a:t>
            </a:r>
            <a:r>
              <a:rPr lang="en-GB" sz="2800" b="1" dirty="0"/>
              <a:t>, </a:t>
            </a:r>
            <a:r>
              <a:rPr lang="en-GB" sz="2800" b="1" dirty="0" err="1"/>
              <a:t>ktorá</a:t>
            </a:r>
            <a:r>
              <a:rPr lang="en-GB" sz="2800" b="1" dirty="0"/>
              <a:t> </a:t>
            </a:r>
            <a:r>
              <a:rPr lang="en-GB" sz="2800" b="1" dirty="0" err="1"/>
              <a:t>nie</a:t>
            </a:r>
            <a:r>
              <a:rPr lang="en-GB" sz="2800" b="1" dirty="0"/>
              <a:t> je </a:t>
            </a:r>
            <a:r>
              <a:rPr lang="en-GB" sz="2800" b="1" dirty="0" err="1"/>
              <a:t>súčasťou</a:t>
            </a:r>
            <a:r>
              <a:rPr lang="en-GB" sz="2800" b="1" dirty="0"/>
              <a:t> </a:t>
            </a:r>
            <a:r>
              <a:rPr lang="en-GB" sz="2800" b="1" dirty="0" err="1"/>
              <a:t>mobilného</a:t>
            </a:r>
            <a:r>
              <a:rPr lang="en-GB" sz="2800" b="1" dirty="0"/>
              <a:t> </a:t>
            </a:r>
            <a:r>
              <a:rPr lang="en-GB" sz="2800" b="1" dirty="0" err="1" smtClean="0"/>
              <a:t>telefónu</a:t>
            </a:r>
            <a:endParaRPr lang="en-GB" sz="28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MATEMATIKA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1" cy="5472608"/>
          </a:xfrm>
        </p:spPr>
        <p:txBody>
          <a:bodyPr>
            <a:normAutofit fontScale="92500"/>
          </a:bodyPr>
          <a:lstStyle/>
          <a:p>
            <a:r>
              <a:rPr lang="sk-SK" b="1" dirty="0"/>
              <a:t>Odpovede na úlohy EČ MS </a:t>
            </a:r>
            <a:r>
              <a:rPr lang="sk-SK" dirty="0"/>
              <a:t>budú žiaci zapisovať do </a:t>
            </a:r>
            <a:r>
              <a:rPr lang="sk-SK" dirty="0" err="1"/>
              <a:t>samoprepisovacích</a:t>
            </a:r>
            <a:r>
              <a:rPr lang="sk-SK" dirty="0"/>
              <a:t> </a:t>
            </a:r>
            <a:r>
              <a:rPr lang="sk-SK" dirty="0" err="1"/>
              <a:t>odpoveďových</a:t>
            </a:r>
            <a:r>
              <a:rPr lang="sk-SK" dirty="0"/>
              <a:t> hárkov. Originál škola zašle na centrálne spracovanie, kópia zostáva 5 rokov archivovaná v škole. </a:t>
            </a:r>
            <a:endParaRPr lang="sk-SK" dirty="0" smtClean="0"/>
          </a:p>
          <a:p>
            <a:r>
              <a:rPr lang="sk-SK" b="1" dirty="0"/>
              <a:t>Práce PFIČ MS z </a:t>
            </a:r>
            <a:r>
              <a:rPr lang="sk-SK" b="1" dirty="0" smtClean="0"/>
              <a:t>cudzích a vyučovacích </a:t>
            </a:r>
            <a:r>
              <a:rPr lang="sk-SK" b="1" dirty="0"/>
              <a:t>jazykov </a:t>
            </a:r>
            <a:r>
              <a:rPr lang="sk-SK" dirty="0" smtClean="0"/>
              <a:t>budú </a:t>
            </a:r>
            <a:r>
              <a:rPr lang="sk-SK" dirty="0"/>
              <a:t>žiaci písať na tlačivá, ktoré si zabezpečí škola. </a:t>
            </a:r>
            <a:endParaRPr lang="sk-SK" dirty="0" smtClean="0"/>
          </a:p>
          <a:p>
            <a:r>
              <a:rPr lang="sk-SK" b="1" dirty="0"/>
              <a:t>Hodnotenie odpovedí žiakov na úlohy s krátkou odpoveďou </a:t>
            </a:r>
            <a:r>
              <a:rPr lang="sk-SK" dirty="0"/>
              <a:t>testov EČ MS </a:t>
            </a:r>
            <a:r>
              <a:rPr lang="sk-SK" dirty="0" smtClean="0"/>
              <a:t>(z anglického jazyka) </a:t>
            </a:r>
            <a:r>
              <a:rPr lang="sk-SK" dirty="0"/>
              <a:t>sa uskutoční podľa centrálnych pokynov po skončení administrácie týchto testov. </a:t>
            </a:r>
            <a:r>
              <a:rPr lang="sk-SK" dirty="0" smtClean="0"/>
              <a:t>Po </a:t>
            </a:r>
            <a:r>
              <a:rPr lang="sk-SK" dirty="0"/>
              <a:t>hodnotení odpovedí žiakov na úlohy s krátkou odpoveďou zašlú školy originály </a:t>
            </a:r>
            <a:r>
              <a:rPr lang="sk-SK" dirty="0" err="1"/>
              <a:t>odpoveďových</a:t>
            </a:r>
            <a:r>
              <a:rPr lang="sk-SK" dirty="0"/>
              <a:t> hárkov na centrálne spracovanie do </a:t>
            </a:r>
            <a:r>
              <a:rPr lang="sk-SK" dirty="0" err="1"/>
              <a:t>NIVaM</a:t>
            </a:r>
            <a:r>
              <a:rPr lang="sk-SK" dirty="0"/>
              <a:t> prostredníctvom kuriérskej služby. </a:t>
            </a:r>
            <a:endParaRPr lang="sk-SK" dirty="0" smtClean="0"/>
          </a:p>
          <a:p>
            <a:r>
              <a:rPr lang="sk-SK" b="1" dirty="0"/>
              <a:t>Hodnotenie odpovedí žiakov na úlohy s krátkou odpoveďou </a:t>
            </a:r>
            <a:r>
              <a:rPr lang="sk-SK" dirty="0"/>
              <a:t>testov EČ MS </a:t>
            </a:r>
            <a:r>
              <a:rPr lang="sk-SK" b="1" dirty="0" smtClean="0"/>
              <a:t>z matematiky</a:t>
            </a:r>
            <a:r>
              <a:rPr lang="sk-SK" b="1" dirty="0"/>
              <a:t>, slovenského jazyka a literatúry</a:t>
            </a:r>
            <a:r>
              <a:rPr lang="sk-SK" dirty="0"/>
              <a:t>, slovenského jazyka a slovenskej </a:t>
            </a:r>
            <a:r>
              <a:rPr lang="sk-SK" dirty="0" smtClean="0"/>
              <a:t>literatúry sa uskutoční </a:t>
            </a:r>
            <a:r>
              <a:rPr lang="sk-SK" b="1" dirty="0" smtClean="0"/>
              <a:t>centrálne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Spracovanie výsledkov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84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Odpoveďové</a:t>
            </a:r>
            <a:r>
              <a:rPr lang="sk-SK" dirty="0" smtClean="0"/>
              <a:t> hárky a tlačivá</a:t>
            </a:r>
            <a:endParaRPr lang="sk-S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22725"/>
              </p:ext>
            </p:extLst>
          </p:nvPr>
        </p:nvGraphicFramePr>
        <p:xfrm>
          <a:off x="715913" y="1407829"/>
          <a:ext cx="3682752" cy="521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5667363" imgH="8020022" progId="AcroExch.Document.11">
                  <p:embed/>
                </p:oleObj>
              </mc:Choice>
              <mc:Fallback>
                <p:oleObj name="Acrobat Document" r:id="rId3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913" y="1407829"/>
                        <a:ext cx="3682752" cy="5211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67745"/>
              </p:ext>
            </p:extLst>
          </p:nvPr>
        </p:nvGraphicFramePr>
        <p:xfrm>
          <a:off x="4716016" y="1340768"/>
          <a:ext cx="3777530" cy="534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5" imgW="5667363" imgH="8020022" progId="AcroExch.Document.11">
                  <p:embed/>
                </p:oleObj>
              </mc:Choice>
              <mc:Fallback>
                <p:oleObj name="Acrobat Document" r:id="rId5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1340768"/>
                        <a:ext cx="3777530" cy="534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6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Odpoveďové</a:t>
            </a:r>
            <a:r>
              <a:rPr lang="sk-SK" dirty="0" smtClean="0"/>
              <a:t> hárky a tlačivá</a:t>
            </a:r>
            <a:endParaRPr lang="sk-SK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56743"/>
              </p:ext>
            </p:extLst>
          </p:nvPr>
        </p:nvGraphicFramePr>
        <p:xfrm>
          <a:off x="755576" y="1484784"/>
          <a:ext cx="3528392" cy="499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Acrobat Document" r:id="rId3" imgW="5667363" imgH="8020022" progId="AcroExch.Document.11">
                  <p:embed/>
                </p:oleObj>
              </mc:Choice>
              <mc:Fallback>
                <p:oleObj name="Acrobat Document" r:id="rId3" imgW="5667363" imgH="802002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484784"/>
                        <a:ext cx="3528392" cy="4993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108102"/>
              </p:ext>
            </p:extLst>
          </p:nvPr>
        </p:nvGraphicFramePr>
        <p:xfrm>
          <a:off x="4860032" y="1461162"/>
          <a:ext cx="3384376" cy="515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kument" r:id="rId6" imgW="6493014" imgH="9888691" progId="Word.Document.12">
                  <p:embed/>
                </p:oleObj>
              </mc:Choice>
              <mc:Fallback>
                <p:oleObj name="Dokument" r:id="rId6" imgW="6493014" imgH="98886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0032" y="1461162"/>
                        <a:ext cx="3384376" cy="515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3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2800" dirty="0"/>
              <a:t>z </a:t>
            </a:r>
            <a:r>
              <a:rPr lang="en-GB" sz="2800" dirty="0" err="1"/>
              <a:t>každého</a:t>
            </a:r>
            <a:r>
              <a:rPr lang="en-GB" sz="2800" dirty="0"/>
              <a:t> </a:t>
            </a:r>
            <a:r>
              <a:rPr lang="en-GB" sz="2800" dirty="0" err="1"/>
              <a:t>predmetu</a:t>
            </a:r>
            <a:r>
              <a:rPr lang="en-GB" sz="2800" dirty="0"/>
              <a:t> </a:t>
            </a:r>
            <a:r>
              <a:rPr lang="en-GB" sz="2800" dirty="0" err="1"/>
              <a:t>žrebuje</a:t>
            </a:r>
            <a:r>
              <a:rPr lang="en-GB" sz="2800" dirty="0"/>
              <a:t> </a:t>
            </a:r>
            <a:r>
              <a:rPr lang="en-GB" sz="2800" dirty="0" err="1"/>
              <a:t>jedno</a:t>
            </a:r>
            <a:r>
              <a:rPr lang="en-GB" sz="2800" dirty="0"/>
              <a:t> zo </a:t>
            </a:r>
            <a:r>
              <a:rPr lang="en-GB" sz="2800" dirty="0" err="1"/>
              <a:t>schválených</a:t>
            </a:r>
            <a:r>
              <a:rPr lang="en-GB" sz="2800" dirty="0"/>
              <a:t> </a:t>
            </a:r>
            <a:r>
              <a:rPr lang="en-GB" sz="2800" dirty="0" err="1"/>
              <a:t>maturitných</a:t>
            </a:r>
            <a:r>
              <a:rPr lang="en-GB" sz="2800" dirty="0"/>
              <a:t> </a:t>
            </a:r>
            <a:r>
              <a:rPr lang="en-GB" sz="2800" dirty="0" err="1" smtClean="0"/>
              <a:t>zadaní</a:t>
            </a:r>
            <a:endParaRPr lang="sk-SK" sz="2800" dirty="0" smtClean="0"/>
          </a:p>
          <a:p>
            <a:r>
              <a:rPr lang="sk-SK" sz="2800" dirty="0"/>
              <a:t>m</a:t>
            </a:r>
            <a:r>
              <a:rPr lang="en-GB" sz="2800" dirty="0" err="1" smtClean="0"/>
              <a:t>aturitné</a:t>
            </a:r>
            <a:r>
              <a:rPr lang="en-GB" sz="2800" dirty="0" smtClean="0"/>
              <a:t> </a:t>
            </a:r>
            <a:r>
              <a:rPr lang="en-GB" sz="2800" dirty="0" err="1"/>
              <a:t>zadania</a:t>
            </a:r>
            <a:r>
              <a:rPr lang="en-GB" sz="2800" dirty="0"/>
              <a:t> </a:t>
            </a:r>
            <a:r>
              <a:rPr lang="en-GB" sz="2800" dirty="0" err="1"/>
              <a:t>pripravuje</a:t>
            </a:r>
            <a:r>
              <a:rPr lang="en-GB" sz="2800" dirty="0"/>
              <a:t> </a:t>
            </a:r>
            <a:r>
              <a:rPr lang="en-GB" sz="2800" dirty="0" err="1" smtClean="0"/>
              <a:t>príslušná</a:t>
            </a:r>
            <a:r>
              <a:rPr lang="en-GB" sz="2800" dirty="0" smtClean="0"/>
              <a:t> </a:t>
            </a:r>
            <a:r>
              <a:rPr lang="en-GB" sz="2800" dirty="0" err="1" smtClean="0"/>
              <a:t>predmetová</a:t>
            </a:r>
            <a:r>
              <a:rPr lang="en-GB" sz="2800" dirty="0" smtClean="0"/>
              <a:t> </a:t>
            </a:r>
            <a:r>
              <a:rPr lang="en-GB" sz="2800" dirty="0" err="1"/>
              <a:t>komisia</a:t>
            </a:r>
            <a:r>
              <a:rPr lang="en-GB" sz="2800" dirty="0"/>
              <a:t> </a:t>
            </a:r>
            <a:r>
              <a:rPr lang="en-GB" sz="2800" dirty="0" err="1" smtClean="0"/>
              <a:t>školy</a:t>
            </a:r>
            <a:endParaRPr lang="sk-SK" sz="2800" dirty="0" smtClean="0"/>
          </a:p>
          <a:p>
            <a:r>
              <a:rPr lang="sk-SK" sz="2800" dirty="0"/>
              <a:t>schvaľuje riaditeľ do 31. marca,</a:t>
            </a:r>
          </a:p>
          <a:p>
            <a:pPr lvl="0"/>
            <a:r>
              <a:rPr lang="sk-SK" sz="2800" dirty="0"/>
              <a:t>zadania a témy schvaľuje predseda PMK do 30. apríla </a:t>
            </a:r>
          </a:p>
          <a:p>
            <a:r>
              <a:rPr lang="sk-SK" sz="2800" dirty="0" smtClean="0"/>
              <a:t>maturitné </a:t>
            </a:r>
            <a:r>
              <a:rPr lang="sk-SK" sz="2800" dirty="0"/>
              <a:t>zadania </a:t>
            </a:r>
            <a:r>
              <a:rPr lang="sk-SK" sz="2800" dirty="0" smtClean="0"/>
              <a:t>sa </a:t>
            </a:r>
            <a:r>
              <a:rPr lang="sk-SK" sz="2800" dirty="0"/>
              <a:t>zverejnia sedem dní pred termínom konania ÚFIČ MS  v príslušnej škole</a:t>
            </a:r>
            <a:endParaRPr lang="sk-SK" sz="2800" dirty="0" smtClean="0"/>
          </a:p>
          <a:p>
            <a:r>
              <a:rPr lang="pl-PL" sz="2800" dirty="0"/>
              <a:t>m</a:t>
            </a:r>
            <a:r>
              <a:rPr lang="pl-PL" sz="2800" dirty="0" smtClean="0"/>
              <a:t>inimálny </a:t>
            </a:r>
            <a:r>
              <a:rPr lang="pl-PL" sz="2800" b="1" dirty="0"/>
              <a:t>počet</a:t>
            </a:r>
            <a:r>
              <a:rPr lang="pl-PL" sz="2800" dirty="0"/>
              <a:t> zadaní v jednom predmete je </a:t>
            </a:r>
            <a:r>
              <a:rPr lang="pl-PL" sz="2800" b="1" dirty="0" smtClean="0"/>
              <a:t>30</a:t>
            </a:r>
          </a:p>
          <a:p>
            <a:r>
              <a:rPr lang="sk-SK" sz="2800" dirty="0" smtClean="0"/>
              <a:t>ž</a:t>
            </a:r>
            <a:r>
              <a:rPr lang="en-GB" sz="2800" dirty="0" err="1" smtClean="0"/>
              <a:t>iak</a:t>
            </a:r>
            <a:r>
              <a:rPr lang="en-GB" sz="2800" dirty="0" smtClean="0"/>
              <a:t> </a:t>
            </a:r>
            <a:r>
              <a:rPr lang="en-GB" sz="2800" dirty="0" err="1"/>
              <a:t>má</a:t>
            </a:r>
            <a:r>
              <a:rPr lang="en-GB" sz="2800" dirty="0"/>
              <a:t> </a:t>
            </a:r>
            <a:r>
              <a:rPr lang="en-GB" sz="2800" b="1" dirty="0"/>
              <a:t>20 </a:t>
            </a:r>
            <a:r>
              <a:rPr lang="en-GB" sz="2800" b="1" dirty="0" err="1" smtClean="0"/>
              <a:t>minút</a:t>
            </a:r>
            <a:r>
              <a:rPr lang="sk-SK" sz="2800" b="1" dirty="0"/>
              <a:t> </a:t>
            </a:r>
            <a:r>
              <a:rPr lang="en-GB" sz="2800" b="1" dirty="0" err="1" smtClean="0"/>
              <a:t>na</a:t>
            </a:r>
            <a:r>
              <a:rPr lang="en-GB" sz="2800" b="1" dirty="0" smtClean="0"/>
              <a:t> </a:t>
            </a:r>
            <a:r>
              <a:rPr lang="en-GB" sz="2800" b="1" dirty="0" err="1"/>
              <a:t>prípravu</a:t>
            </a:r>
            <a:r>
              <a:rPr lang="en-GB" sz="2800" dirty="0"/>
              <a:t> </a:t>
            </a:r>
            <a:r>
              <a:rPr lang="en-GB" sz="2800" dirty="0" err="1" smtClean="0"/>
              <a:t>svojej</a:t>
            </a:r>
            <a:r>
              <a:rPr lang="en-GB" sz="2800" dirty="0" smtClean="0"/>
              <a:t> </a:t>
            </a:r>
            <a:r>
              <a:rPr lang="en-GB" sz="2800" dirty="0" err="1" smtClean="0"/>
              <a:t>odpovede</a:t>
            </a:r>
            <a:endParaRPr lang="sk-SK" sz="2800" dirty="0" smtClean="0"/>
          </a:p>
          <a:p>
            <a:r>
              <a:rPr lang="pl-PL" sz="2800" dirty="0"/>
              <a:t>a následne </a:t>
            </a:r>
            <a:r>
              <a:rPr lang="pl-PL" sz="2800" b="1" dirty="0"/>
              <a:t>20 minút na odpoveď</a:t>
            </a:r>
            <a:endParaRPr lang="en-GB" sz="28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ÚSTNA FORMA INTERNEJ ČASTI MS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2800" dirty="0" err="1"/>
              <a:t>Žiak</a:t>
            </a:r>
            <a:r>
              <a:rPr lang="en-GB" sz="2800" dirty="0"/>
              <a:t> </a:t>
            </a:r>
            <a:r>
              <a:rPr lang="en-GB" sz="2800" dirty="0" smtClean="0"/>
              <a:t>do </a:t>
            </a:r>
            <a:r>
              <a:rPr lang="sk-SK" sz="2800" dirty="0" smtClean="0"/>
              <a:t>23</a:t>
            </a:r>
            <a:r>
              <a:rPr lang="en-GB" sz="2800" dirty="0" smtClean="0"/>
              <a:t>. </a:t>
            </a:r>
            <a:r>
              <a:rPr lang="en-GB" sz="2800" dirty="0" err="1"/>
              <a:t>septembra</a:t>
            </a:r>
            <a:r>
              <a:rPr lang="en-GB" sz="2800" dirty="0"/>
              <a:t> </a:t>
            </a:r>
            <a:r>
              <a:rPr lang="en-GB" sz="2800" dirty="0" smtClean="0"/>
              <a:t>20</a:t>
            </a:r>
            <a:r>
              <a:rPr lang="sk-SK" sz="2800" dirty="0" smtClean="0"/>
              <a:t>23</a:t>
            </a:r>
            <a:r>
              <a:rPr lang="en-GB" sz="2800" dirty="0" smtClean="0"/>
              <a:t> </a:t>
            </a:r>
            <a:r>
              <a:rPr lang="en-GB" sz="2800" dirty="0" err="1"/>
              <a:t>písomne</a:t>
            </a:r>
            <a:r>
              <a:rPr lang="en-GB" sz="2800" dirty="0"/>
              <a:t> </a:t>
            </a:r>
            <a:r>
              <a:rPr lang="en-GB" sz="2800" dirty="0" err="1"/>
              <a:t>oznámi</a:t>
            </a:r>
            <a:r>
              <a:rPr lang="en-GB" sz="2800" dirty="0"/>
              <a:t> </a:t>
            </a:r>
            <a:r>
              <a:rPr lang="en-GB" sz="2800" dirty="0" err="1" smtClean="0"/>
              <a:t>triednemu</a:t>
            </a:r>
            <a:r>
              <a:rPr lang="sk-SK" sz="2800" dirty="0"/>
              <a:t> </a:t>
            </a:r>
            <a:r>
              <a:rPr lang="en-GB" sz="2800" dirty="0" err="1" smtClean="0"/>
              <a:t>učiteľovi</a:t>
            </a:r>
            <a:r>
              <a:rPr lang="en-GB" sz="2800" dirty="0" smtClean="0"/>
              <a:t> </a:t>
            </a:r>
            <a:r>
              <a:rPr lang="en-GB" sz="2800" dirty="0" err="1"/>
              <a:t>predmety</a:t>
            </a:r>
            <a:r>
              <a:rPr lang="en-GB" sz="2800" dirty="0"/>
              <a:t>, </a:t>
            </a:r>
            <a:r>
              <a:rPr lang="en-GB" sz="2800" dirty="0" err="1"/>
              <a:t>ktoré</a:t>
            </a:r>
            <a:r>
              <a:rPr lang="en-GB" sz="2800" dirty="0"/>
              <a:t> </a:t>
            </a:r>
            <a:r>
              <a:rPr lang="en-GB" sz="2800" dirty="0" err="1"/>
              <a:t>si</a:t>
            </a:r>
            <a:r>
              <a:rPr lang="en-GB" sz="2800" dirty="0"/>
              <a:t> </a:t>
            </a:r>
            <a:r>
              <a:rPr lang="en-GB" sz="2800" dirty="0" err="1"/>
              <a:t>zvolil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smtClean="0"/>
              <a:t>MS</a:t>
            </a:r>
            <a:r>
              <a:rPr lang="sk-SK" sz="2800" dirty="0" smtClean="0"/>
              <a:t>.</a:t>
            </a:r>
          </a:p>
          <a:p>
            <a:r>
              <a:rPr lang="en-GB" sz="2800" dirty="0" err="1"/>
              <a:t>Žiak</a:t>
            </a:r>
            <a:r>
              <a:rPr lang="en-GB" sz="2800" dirty="0"/>
              <a:t> so </a:t>
            </a:r>
            <a:r>
              <a:rPr lang="en-GB" sz="2800" dirty="0" err="1"/>
              <a:t>zdravotným</a:t>
            </a:r>
            <a:r>
              <a:rPr lang="en-GB" sz="2800" dirty="0"/>
              <a:t> </a:t>
            </a:r>
            <a:r>
              <a:rPr lang="en-GB" sz="2800" dirty="0" err="1"/>
              <a:t>znevýhodnením</a:t>
            </a:r>
            <a:r>
              <a:rPr lang="en-GB" sz="2800" dirty="0"/>
              <a:t> </a:t>
            </a:r>
            <a:r>
              <a:rPr lang="en-GB" sz="2800" dirty="0" err="1"/>
              <a:t>oznámi</a:t>
            </a:r>
            <a:r>
              <a:rPr lang="en-GB" sz="2800" dirty="0"/>
              <a:t> </a:t>
            </a:r>
            <a:r>
              <a:rPr lang="en-GB" sz="2800" dirty="0" err="1"/>
              <a:t>aj</a:t>
            </a:r>
            <a:r>
              <a:rPr lang="en-GB" sz="2800" dirty="0"/>
              <a:t> </a:t>
            </a:r>
            <a:r>
              <a:rPr lang="en-GB" sz="2800" dirty="0" err="1"/>
              <a:t>spôsob</a:t>
            </a:r>
            <a:r>
              <a:rPr lang="en-GB" sz="2800" dirty="0"/>
              <a:t> </a:t>
            </a:r>
            <a:r>
              <a:rPr lang="en-GB" sz="2800" dirty="0" err="1"/>
              <a:t>vykonania</a:t>
            </a:r>
            <a:r>
              <a:rPr lang="en-GB" sz="2800" dirty="0"/>
              <a:t> MS</a:t>
            </a:r>
            <a:r>
              <a:rPr lang="en-GB" sz="2800" dirty="0" smtClean="0"/>
              <a:t>.</a:t>
            </a:r>
            <a:endParaRPr lang="sk-SK" sz="2800" dirty="0" smtClean="0"/>
          </a:p>
          <a:p>
            <a:r>
              <a:rPr lang="en-GB" sz="2800" dirty="0" err="1" smtClean="0"/>
              <a:t>Zmenu</a:t>
            </a:r>
            <a:r>
              <a:rPr lang="sk-SK" sz="2800" dirty="0"/>
              <a:t> </a:t>
            </a:r>
            <a:r>
              <a:rPr lang="en-GB" sz="2800" dirty="0" err="1" smtClean="0"/>
              <a:t>predmetov</a:t>
            </a:r>
            <a:r>
              <a:rPr lang="en-GB" sz="2800" dirty="0"/>
              <a:t>, </a:t>
            </a:r>
            <a:r>
              <a:rPr lang="en-GB" sz="2800" dirty="0" err="1"/>
              <a:t>spôsobu</a:t>
            </a:r>
            <a:r>
              <a:rPr lang="en-GB" sz="2800" dirty="0"/>
              <a:t> </a:t>
            </a:r>
            <a:r>
              <a:rPr lang="en-GB" sz="2800" dirty="0" err="1"/>
              <a:t>vykonania</a:t>
            </a:r>
            <a:r>
              <a:rPr lang="en-GB" sz="2800" dirty="0"/>
              <a:t> </a:t>
            </a:r>
            <a:r>
              <a:rPr lang="en-GB" sz="2800" dirty="0" err="1"/>
              <a:t>alebo</a:t>
            </a:r>
            <a:r>
              <a:rPr lang="en-GB" sz="2800" dirty="0"/>
              <a:t> </a:t>
            </a:r>
            <a:r>
              <a:rPr lang="en-GB" sz="2800" dirty="0" err="1"/>
              <a:t>dodatočné</a:t>
            </a:r>
            <a:r>
              <a:rPr lang="en-GB" sz="2800" dirty="0"/>
              <a:t> </a:t>
            </a:r>
            <a:r>
              <a:rPr lang="en-GB" sz="2800" dirty="0" err="1"/>
              <a:t>prihlásenie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MS </a:t>
            </a:r>
            <a:r>
              <a:rPr lang="en-GB" sz="2800" dirty="0" err="1"/>
              <a:t>žiak</a:t>
            </a:r>
            <a:r>
              <a:rPr lang="en-GB" sz="2800" dirty="0"/>
              <a:t> </a:t>
            </a:r>
            <a:r>
              <a:rPr lang="en-GB" sz="2800" dirty="0" err="1"/>
              <a:t>písomne</a:t>
            </a:r>
            <a:r>
              <a:rPr lang="en-GB" sz="2800" dirty="0"/>
              <a:t> </a:t>
            </a:r>
            <a:r>
              <a:rPr lang="en-GB" sz="2800" dirty="0" err="1" smtClean="0"/>
              <a:t>oznámi</a:t>
            </a:r>
            <a:r>
              <a:rPr lang="sk-SK" sz="2800" dirty="0"/>
              <a:t> </a:t>
            </a:r>
            <a:r>
              <a:rPr lang="en-GB" sz="2800" dirty="0" err="1" smtClean="0"/>
              <a:t>triednemu</a:t>
            </a:r>
            <a:r>
              <a:rPr lang="en-GB" sz="2800" dirty="0" smtClean="0"/>
              <a:t> </a:t>
            </a:r>
            <a:r>
              <a:rPr lang="en-GB" sz="2800" dirty="0" err="1"/>
              <a:t>učiteľovi</a:t>
            </a:r>
            <a:r>
              <a:rPr lang="en-GB" sz="2800" dirty="0"/>
              <a:t> </a:t>
            </a:r>
            <a:r>
              <a:rPr lang="en-GB" sz="2800" dirty="0" err="1"/>
              <a:t>najneskôr</a:t>
            </a:r>
            <a:r>
              <a:rPr lang="en-GB" sz="2800" dirty="0"/>
              <a:t> do 15. </a:t>
            </a:r>
            <a:r>
              <a:rPr lang="en-GB" sz="2800" dirty="0" err="1"/>
              <a:t>októbra</a:t>
            </a:r>
            <a:r>
              <a:rPr lang="en-GB" sz="2800" dirty="0"/>
              <a:t> </a:t>
            </a:r>
            <a:r>
              <a:rPr lang="en-GB" sz="2800" dirty="0" smtClean="0"/>
              <a:t>20</a:t>
            </a:r>
            <a:r>
              <a:rPr lang="sk-SK" sz="2800" dirty="0" smtClean="0"/>
              <a:t>23</a:t>
            </a:r>
            <a:r>
              <a:rPr lang="hu-HU" sz="2800" dirty="0" smtClean="0"/>
              <a:t>, </a:t>
            </a:r>
            <a:r>
              <a:rPr lang="hu-HU" sz="2800" dirty="0" err="1" smtClean="0"/>
              <a:t>do</a:t>
            </a:r>
            <a:r>
              <a:rPr lang="hu-HU" sz="2800" dirty="0" smtClean="0"/>
              <a:t> 31. </a:t>
            </a:r>
            <a:r>
              <a:rPr lang="hu-HU" sz="2800" dirty="0" err="1" smtClean="0"/>
              <a:t>januára</a:t>
            </a:r>
            <a:r>
              <a:rPr lang="hu-HU" sz="2800" dirty="0" smtClean="0"/>
              <a:t> 2024 </a:t>
            </a:r>
            <a:r>
              <a:rPr lang="hu-HU" sz="2800" dirty="0" err="1" smtClean="0"/>
              <a:t>vo</a:t>
            </a:r>
            <a:r>
              <a:rPr lang="hu-HU" sz="2800" dirty="0" smtClean="0"/>
              <a:t> </a:t>
            </a:r>
            <a:r>
              <a:rPr lang="hu-HU" sz="2800" dirty="0" err="1" smtClean="0"/>
              <a:t>výnimočných</a:t>
            </a:r>
            <a:r>
              <a:rPr lang="hu-HU" sz="2800" dirty="0" smtClean="0"/>
              <a:t> </a:t>
            </a:r>
            <a:r>
              <a:rPr lang="hu-HU" sz="2800" dirty="0" err="1" smtClean="0"/>
              <a:t>prípadoch</a:t>
            </a:r>
            <a:endParaRPr lang="en-GB" sz="28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PRIHLÁSENIE NA MS</a:t>
            </a:r>
          </a:p>
        </p:txBody>
      </p:sp>
    </p:spTree>
    <p:extLst>
      <p:ext uri="{BB962C8B-B14F-4D97-AF65-F5344CB8AC3E}">
        <p14:creationId xmlns:p14="http://schemas.microsoft.com/office/powerpoint/2010/main" val="701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ctr"/>
            <a:endParaRPr lang="sk-SK" sz="2800" b="1" dirty="0" smtClean="0"/>
          </a:p>
          <a:p>
            <a:pPr algn="ctr"/>
            <a:r>
              <a:rPr lang="sk-SK" sz="2800" b="1" dirty="0" smtClean="0"/>
              <a:t>Riadny termín</a:t>
            </a:r>
            <a:endParaRPr lang="sk-SK" sz="2800" b="1" dirty="0"/>
          </a:p>
          <a:p>
            <a:pPr marL="0" indent="0" algn="ctr">
              <a:buNone/>
            </a:pPr>
            <a:r>
              <a:rPr lang="en-GB" sz="3600" b="1" dirty="0" smtClean="0"/>
              <a:t>1</a:t>
            </a:r>
            <a:r>
              <a:rPr lang="sk-SK" sz="3600" b="1" dirty="0"/>
              <a:t>2</a:t>
            </a:r>
            <a:r>
              <a:rPr lang="en-GB" sz="3600" b="1" dirty="0" smtClean="0"/>
              <a:t>. </a:t>
            </a:r>
            <a:r>
              <a:rPr lang="en-GB" sz="3600" b="1" dirty="0" err="1"/>
              <a:t>marec</a:t>
            </a:r>
            <a:r>
              <a:rPr lang="en-GB" sz="3600" b="1" dirty="0"/>
              <a:t> </a:t>
            </a:r>
            <a:r>
              <a:rPr lang="en-GB" sz="3600" b="1" dirty="0" smtClean="0"/>
              <a:t>20</a:t>
            </a:r>
            <a:r>
              <a:rPr lang="sk-SK" sz="3600" b="1" dirty="0" smtClean="0"/>
              <a:t>23</a:t>
            </a:r>
            <a:r>
              <a:rPr lang="en-GB" sz="3600" b="1" dirty="0" smtClean="0"/>
              <a:t> </a:t>
            </a:r>
            <a:r>
              <a:rPr lang="en-GB" sz="3600" dirty="0"/>
              <a:t>(</a:t>
            </a:r>
            <a:r>
              <a:rPr lang="en-GB" sz="3600" dirty="0" err="1"/>
              <a:t>utorok</a:t>
            </a:r>
            <a:r>
              <a:rPr lang="en-GB" sz="3600" dirty="0"/>
              <a:t>) – </a:t>
            </a:r>
            <a:r>
              <a:rPr lang="en-GB" sz="3600" dirty="0" err="1"/>
              <a:t>slovenský</a:t>
            </a:r>
            <a:r>
              <a:rPr lang="en-GB" sz="3600" dirty="0"/>
              <a:t> </a:t>
            </a:r>
            <a:r>
              <a:rPr lang="en-GB" sz="3600" dirty="0" err="1"/>
              <a:t>jazyk</a:t>
            </a:r>
            <a:r>
              <a:rPr lang="en-GB" sz="3600" dirty="0"/>
              <a:t> a </a:t>
            </a:r>
            <a:r>
              <a:rPr lang="en-GB" sz="3600" dirty="0" smtClean="0"/>
              <a:t>lit</a:t>
            </a:r>
            <a:r>
              <a:rPr lang="sk-SK" sz="3600" dirty="0" smtClean="0"/>
              <a:t>.</a:t>
            </a:r>
            <a:endParaRPr lang="en-GB" sz="3600" dirty="0"/>
          </a:p>
          <a:p>
            <a:pPr marL="0" indent="0" algn="ctr">
              <a:buNone/>
            </a:pPr>
            <a:r>
              <a:rPr lang="en-GB" sz="3600" b="1" dirty="0" smtClean="0"/>
              <a:t>1</a:t>
            </a:r>
            <a:r>
              <a:rPr lang="sk-SK" sz="3600" b="1" dirty="0"/>
              <a:t>3</a:t>
            </a:r>
            <a:r>
              <a:rPr lang="en-GB" sz="3600" b="1" dirty="0" smtClean="0"/>
              <a:t>. </a:t>
            </a:r>
            <a:r>
              <a:rPr lang="en-GB" sz="3600" b="1" dirty="0" err="1"/>
              <a:t>marec</a:t>
            </a:r>
            <a:r>
              <a:rPr lang="en-GB" sz="3600" b="1" dirty="0"/>
              <a:t> </a:t>
            </a:r>
            <a:r>
              <a:rPr lang="en-GB" sz="3600" b="1" dirty="0" smtClean="0"/>
              <a:t>20</a:t>
            </a:r>
            <a:r>
              <a:rPr lang="sk-SK" sz="3600" b="1" dirty="0" smtClean="0"/>
              <a:t>23</a:t>
            </a:r>
            <a:r>
              <a:rPr lang="en-GB" sz="3600" b="1" dirty="0" smtClean="0"/>
              <a:t> </a:t>
            </a:r>
            <a:r>
              <a:rPr lang="en-GB" sz="3600" dirty="0"/>
              <a:t>(</a:t>
            </a:r>
            <a:r>
              <a:rPr lang="en-GB" sz="3600" dirty="0" err="1"/>
              <a:t>streda</a:t>
            </a:r>
            <a:r>
              <a:rPr lang="en-GB" sz="3600" dirty="0"/>
              <a:t>) – </a:t>
            </a:r>
            <a:r>
              <a:rPr lang="en-GB" sz="3600" dirty="0" err="1"/>
              <a:t>anglický</a:t>
            </a:r>
            <a:r>
              <a:rPr lang="en-GB" sz="3600" dirty="0"/>
              <a:t> </a:t>
            </a:r>
            <a:r>
              <a:rPr lang="en-GB" sz="3600" dirty="0" err="1" smtClean="0"/>
              <a:t>jazyk</a:t>
            </a:r>
            <a:endParaRPr lang="sk-SK" sz="3600" dirty="0"/>
          </a:p>
          <a:p>
            <a:pPr marL="0" indent="0" algn="ctr">
              <a:buNone/>
            </a:pPr>
            <a:r>
              <a:rPr lang="nn-NO" sz="3600" b="1" dirty="0" smtClean="0"/>
              <a:t>1</a:t>
            </a:r>
            <a:r>
              <a:rPr lang="sk-SK" sz="3600" b="1" dirty="0"/>
              <a:t>4</a:t>
            </a:r>
            <a:r>
              <a:rPr lang="nn-NO" sz="3600" b="1" dirty="0" smtClean="0"/>
              <a:t>. </a:t>
            </a:r>
            <a:r>
              <a:rPr lang="nn-NO" sz="3600" b="1" dirty="0"/>
              <a:t>marec </a:t>
            </a:r>
            <a:r>
              <a:rPr lang="nn-NO" sz="3600" b="1" dirty="0" smtClean="0"/>
              <a:t>20</a:t>
            </a:r>
            <a:r>
              <a:rPr lang="sk-SK" sz="3600" b="1" dirty="0" smtClean="0"/>
              <a:t>23</a:t>
            </a:r>
            <a:r>
              <a:rPr lang="nn-NO" sz="3600" b="1" dirty="0" smtClean="0"/>
              <a:t> </a:t>
            </a:r>
            <a:r>
              <a:rPr lang="nn-NO" sz="3600" dirty="0"/>
              <a:t>(štvrtok) – matematika</a:t>
            </a:r>
            <a:endParaRPr lang="en-GB" sz="36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TERMÍNY KONANIA EČ a </a:t>
            </a:r>
            <a:r>
              <a:rPr lang="en-GB" b="1" dirty="0" smtClean="0">
                <a:solidFill>
                  <a:schemeClr val="tx1"/>
                </a:solidFill>
              </a:rPr>
              <a:t>PFIČ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4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algn="ctr"/>
            <a:endParaRPr lang="sk-SK" sz="2800" b="1" dirty="0" smtClean="0"/>
          </a:p>
          <a:p>
            <a:pPr algn="ctr"/>
            <a:endParaRPr lang="sk-SK" sz="2800" b="1" dirty="0"/>
          </a:p>
          <a:p>
            <a:pPr marL="0" indent="0" algn="ctr">
              <a:buNone/>
            </a:pPr>
            <a:r>
              <a:rPr lang="sk-SK" sz="3600" b="1" dirty="0" smtClean="0"/>
              <a:t>23. – 24. máj (štvrtok, piatok) 2024</a:t>
            </a:r>
          </a:p>
          <a:p>
            <a:r>
              <a:rPr lang="en-GB" sz="3600" dirty="0" err="1"/>
              <a:t>Pred</a:t>
            </a:r>
            <a:r>
              <a:rPr lang="en-GB" sz="3600" dirty="0"/>
              <a:t> </a:t>
            </a:r>
            <a:r>
              <a:rPr lang="en-GB" sz="3600" dirty="0" err="1"/>
              <a:t>začiatkom</a:t>
            </a:r>
            <a:r>
              <a:rPr lang="en-GB" sz="3600" dirty="0"/>
              <a:t> </a:t>
            </a:r>
            <a:r>
              <a:rPr lang="en-GB" sz="3600" dirty="0" err="1"/>
              <a:t>konania</a:t>
            </a:r>
            <a:r>
              <a:rPr lang="en-GB" sz="3600" dirty="0"/>
              <a:t> ÚFIČ MS </a:t>
            </a:r>
            <a:r>
              <a:rPr lang="en-GB" sz="3600" dirty="0" err="1"/>
              <a:t>sa</a:t>
            </a:r>
            <a:r>
              <a:rPr lang="en-GB" sz="3600" dirty="0"/>
              <a:t> </a:t>
            </a:r>
            <a:r>
              <a:rPr lang="en-GB" sz="3600" dirty="0" err="1"/>
              <a:t>žiak</a:t>
            </a:r>
            <a:r>
              <a:rPr lang="en-GB" sz="3600" dirty="0"/>
              <a:t> </a:t>
            </a:r>
            <a:r>
              <a:rPr lang="en-GB" sz="3600" dirty="0" err="1"/>
              <a:t>päť</a:t>
            </a:r>
            <a:r>
              <a:rPr lang="en-GB" sz="3600" dirty="0"/>
              <a:t> </a:t>
            </a:r>
            <a:r>
              <a:rPr lang="en-GB" sz="3600" dirty="0" err="1"/>
              <a:t>po</a:t>
            </a:r>
            <a:r>
              <a:rPr lang="en-GB" sz="3600" dirty="0"/>
              <a:t> </a:t>
            </a:r>
            <a:r>
              <a:rPr lang="en-GB" sz="3600" dirty="0" err="1" smtClean="0"/>
              <a:t>sebe</a:t>
            </a:r>
            <a:r>
              <a:rPr lang="sk-SK" sz="3600" dirty="0"/>
              <a:t> </a:t>
            </a:r>
            <a:r>
              <a:rPr lang="en-GB" sz="3600" dirty="0" err="1" smtClean="0"/>
              <a:t>nasledujúcich</a:t>
            </a:r>
            <a:r>
              <a:rPr lang="en-GB" sz="3600" dirty="0" smtClean="0"/>
              <a:t> </a:t>
            </a:r>
            <a:r>
              <a:rPr lang="en-GB" sz="3600" dirty="0" err="1"/>
              <a:t>pracovných</a:t>
            </a:r>
            <a:r>
              <a:rPr lang="en-GB" sz="3600" dirty="0"/>
              <a:t> </a:t>
            </a:r>
            <a:r>
              <a:rPr lang="en-GB" sz="3600" dirty="0" err="1"/>
              <a:t>dní</a:t>
            </a:r>
            <a:r>
              <a:rPr lang="en-GB" sz="3600" dirty="0"/>
              <a:t> </a:t>
            </a:r>
            <a:r>
              <a:rPr lang="en-GB" sz="3600" dirty="0" err="1"/>
              <a:t>nezúčastňuje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vyučovaní</a:t>
            </a:r>
            <a:r>
              <a:rPr lang="en-GB" sz="3600" dirty="0"/>
              <a:t> </a:t>
            </a:r>
            <a:r>
              <a:rPr lang="en-GB" sz="3600" b="1" dirty="0"/>
              <a:t>(„</a:t>
            </a:r>
            <a:r>
              <a:rPr lang="en-GB" sz="3600" b="1" dirty="0" err="1"/>
              <a:t>akademický</a:t>
            </a:r>
            <a:r>
              <a:rPr lang="en-GB" sz="3600" b="1" dirty="0"/>
              <a:t> </a:t>
            </a:r>
            <a:r>
              <a:rPr lang="en-GB" sz="3600" b="1" dirty="0" err="1"/>
              <a:t>týždeň</a:t>
            </a:r>
            <a:r>
              <a:rPr lang="en-GB" sz="3600" b="1" dirty="0"/>
              <a:t>“). </a:t>
            </a:r>
            <a:endParaRPr lang="sk-SK" sz="3600" b="1" dirty="0" smtClean="0"/>
          </a:p>
          <a:p>
            <a:r>
              <a:rPr lang="en-GB" sz="3600" dirty="0" err="1" smtClean="0"/>
              <a:t>Tieto</a:t>
            </a:r>
            <a:r>
              <a:rPr lang="en-GB" sz="3600" dirty="0" smtClean="0"/>
              <a:t> </a:t>
            </a:r>
            <a:r>
              <a:rPr lang="en-GB" sz="3600" dirty="0" err="1" smtClean="0"/>
              <a:t>dni</a:t>
            </a:r>
            <a:r>
              <a:rPr lang="sk-SK" sz="3600" dirty="0"/>
              <a:t> </a:t>
            </a:r>
            <a:r>
              <a:rPr lang="pl-PL" sz="3600" dirty="0" smtClean="0"/>
              <a:t>sú </a:t>
            </a:r>
            <a:r>
              <a:rPr lang="pl-PL" sz="3600" dirty="0"/>
              <a:t>určené na prípravu žiaka na skúšku.</a:t>
            </a:r>
            <a:endParaRPr lang="en-GB" sz="36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ÚSTNA SKÚŠKA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2800" b="1" dirty="0" err="1"/>
              <a:t>Náhradný</a:t>
            </a:r>
            <a:r>
              <a:rPr lang="en-GB" sz="2800" b="1" dirty="0"/>
              <a:t> </a:t>
            </a:r>
            <a:r>
              <a:rPr lang="en-GB" sz="2800" b="1" dirty="0" err="1" smtClean="0"/>
              <a:t>termín</a:t>
            </a:r>
            <a:r>
              <a:rPr lang="sk-SK" sz="2800" dirty="0" smtClean="0"/>
              <a:t>: </a:t>
            </a:r>
            <a:r>
              <a:rPr lang="pl-PL" sz="2800" dirty="0"/>
              <a:t>9</a:t>
            </a:r>
            <a:r>
              <a:rPr lang="pl-PL" sz="2800" dirty="0" smtClean="0"/>
              <a:t>. až 12. apríla 2024 </a:t>
            </a:r>
          </a:p>
          <a:p>
            <a:r>
              <a:rPr lang="en-GB" sz="2800" b="1" dirty="0" err="1"/>
              <a:t>Opravný</a:t>
            </a:r>
            <a:r>
              <a:rPr lang="en-GB" sz="2800" b="1" dirty="0"/>
              <a:t> </a:t>
            </a:r>
            <a:r>
              <a:rPr lang="en-GB" sz="2800" b="1" dirty="0" err="1" smtClean="0"/>
              <a:t>termín</a:t>
            </a:r>
            <a:r>
              <a:rPr lang="sk-SK" sz="2800" dirty="0" smtClean="0"/>
              <a:t>: </a:t>
            </a:r>
            <a:r>
              <a:rPr lang="en-GB" sz="2800" dirty="0" smtClean="0"/>
              <a:t>v </a:t>
            </a:r>
            <a:r>
              <a:rPr lang="en-GB" sz="2800" dirty="0" err="1"/>
              <a:t>septembri</a:t>
            </a:r>
            <a:r>
              <a:rPr lang="en-GB" sz="2800" dirty="0"/>
              <a:t> </a:t>
            </a:r>
            <a:r>
              <a:rPr lang="en-GB" sz="2800" dirty="0" err="1"/>
              <a:t>nasledujúceho</a:t>
            </a:r>
            <a:r>
              <a:rPr lang="en-GB" sz="2800" dirty="0"/>
              <a:t> </a:t>
            </a:r>
            <a:r>
              <a:rPr lang="en-GB" sz="2800" dirty="0" err="1" smtClean="0"/>
              <a:t>školského</a:t>
            </a:r>
            <a:r>
              <a:rPr lang="hu-HU" sz="2800" dirty="0" smtClean="0"/>
              <a:t> </a:t>
            </a:r>
            <a:r>
              <a:rPr lang="hu-HU" sz="2800" dirty="0" err="1" smtClean="0"/>
              <a:t>roka</a:t>
            </a:r>
            <a:r>
              <a:rPr lang="hu-HU" sz="2800" dirty="0" smtClean="0"/>
              <a:t>, </a:t>
            </a:r>
            <a:r>
              <a:rPr lang="hu-HU" sz="2800" dirty="0" err="1" smtClean="0"/>
              <a:t>resp</a:t>
            </a:r>
            <a:r>
              <a:rPr lang="hu-HU" sz="2800" dirty="0" smtClean="0"/>
              <a:t>. </a:t>
            </a:r>
            <a:r>
              <a:rPr lang="sk-SK" sz="2800" dirty="0" smtClean="0"/>
              <a:t>šk. rok </a:t>
            </a:r>
            <a:r>
              <a:rPr lang="hu-HU" sz="2800" dirty="0" smtClean="0"/>
              <a:t>2024-2025 – 3. </a:t>
            </a:r>
            <a:r>
              <a:rPr lang="hu-HU" sz="2800" dirty="0" err="1" smtClean="0"/>
              <a:t>až</a:t>
            </a:r>
            <a:r>
              <a:rPr lang="hu-HU" sz="2800" dirty="0" smtClean="0"/>
              <a:t> 6. </a:t>
            </a:r>
            <a:r>
              <a:rPr lang="hu-HU" sz="2800" dirty="0" err="1" smtClean="0"/>
              <a:t>septembra</a:t>
            </a:r>
            <a:endParaRPr lang="sk-SK" sz="2800" dirty="0" smtClean="0"/>
          </a:p>
          <a:p>
            <a:r>
              <a:rPr lang="en-GB" sz="2800" dirty="0" err="1"/>
              <a:t>Miesto</a:t>
            </a:r>
            <a:r>
              <a:rPr lang="en-GB" sz="2800" dirty="0"/>
              <a:t> </a:t>
            </a:r>
            <a:r>
              <a:rPr lang="en-GB" sz="2800" dirty="0" err="1"/>
              <a:t>konania</a:t>
            </a:r>
            <a:r>
              <a:rPr lang="en-GB" sz="2800" dirty="0"/>
              <a:t> </a:t>
            </a:r>
            <a:r>
              <a:rPr lang="en-GB" sz="2800" dirty="0" err="1" smtClean="0"/>
              <a:t>náhradnej</a:t>
            </a:r>
            <a:r>
              <a:rPr lang="sk-SK" sz="2800" dirty="0"/>
              <a:t> </a:t>
            </a:r>
            <a:r>
              <a:rPr lang="en-GB" sz="2800" dirty="0" smtClean="0"/>
              <a:t>a </a:t>
            </a:r>
            <a:r>
              <a:rPr lang="en-GB" sz="2800" dirty="0" err="1"/>
              <a:t>opravnej</a:t>
            </a:r>
            <a:r>
              <a:rPr lang="en-GB" sz="2800" dirty="0"/>
              <a:t> EČ a PFIČ MS </a:t>
            </a:r>
            <a:r>
              <a:rPr lang="en-GB" sz="2800" dirty="0" err="1"/>
              <a:t>určí</a:t>
            </a:r>
            <a:r>
              <a:rPr lang="en-GB" sz="2800" dirty="0"/>
              <a:t> </a:t>
            </a:r>
            <a:r>
              <a:rPr lang="en-GB" sz="2800" dirty="0" err="1"/>
              <a:t>žiakovi</a:t>
            </a:r>
            <a:r>
              <a:rPr lang="en-GB" sz="2800" dirty="0"/>
              <a:t> </a:t>
            </a:r>
            <a:r>
              <a:rPr lang="en-GB" sz="2800" dirty="0" err="1"/>
              <a:t>príslušný</a:t>
            </a:r>
            <a:r>
              <a:rPr lang="en-GB" sz="2800" dirty="0"/>
              <a:t> OŠ </a:t>
            </a:r>
            <a:r>
              <a:rPr lang="en-GB" sz="2800" dirty="0" smtClean="0"/>
              <a:t>OÚ</a:t>
            </a:r>
            <a:r>
              <a:rPr lang="sk-SK" sz="2800" dirty="0" smtClean="0"/>
              <a:t>.</a:t>
            </a:r>
            <a:endParaRPr lang="pl-PL" sz="2800" dirty="0" smtClean="0"/>
          </a:p>
          <a:p>
            <a:endParaRPr lang="en-GB" sz="36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MIMORIADNE SKÚŠOBNÉ OBDOBIE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hodnotí</a:t>
            </a:r>
            <a:r>
              <a:rPr lang="en-GB" sz="3200" dirty="0" smtClean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každá</a:t>
            </a:r>
            <a:r>
              <a:rPr lang="en-GB" sz="3200" dirty="0"/>
              <a:t> </a:t>
            </a:r>
            <a:r>
              <a:rPr lang="en-GB" sz="3200" dirty="0" err="1"/>
              <a:t>časť</a:t>
            </a:r>
            <a:r>
              <a:rPr lang="en-GB" sz="3200" dirty="0"/>
              <a:t> </a:t>
            </a:r>
            <a:r>
              <a:rPr lang="en-GB" sz="3200" dirty="0" err="1" smtClean="0"/>
              <a:t>osobitne</a:t>
            </a:r>
            <a:endParaRPr lang="hu-HU" sz="3200" dirty="0" smtClean="0"/>
          </a:p>
          <a:p>
            <a:r>
              <a:rPr lang="hu-HU" sz="3200" dirty="0"/>
              <a:t>v</a:t>
            </a:r>
            <a:r>
              <a:rPr lang="en-GB" sz="3200" dirty="0" err="1" smtClean="0"/>
              <a:t>ýsledné</a:t>
            </a:r>
            <a:r>
              <a:rPr lang="hu-HU" sz="3200" dirty="0"/>
              <a:t> </a:t>
            </a:r>
            <a:r>
              <a:rPr lang="en-GB" sz="3200" dirty="0" err="1" smtClean="0"/>
              <a:t>hodnotenie</a:t>
            </a:r>
            <a:r>
              <a:rPr lang="en-GB" sz="3200" dirty="0" smtClean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 smtClean="0"/>
              <a:t>neurčuje</a:t>
            </a:r>
            <a:r>
              <a:rPr lang="hu-HU" sz="3200" dirty="0" smtClean="0"/>
              <a:t> , u</a:t>
            </a:r>
            <a:r>
              <a:rPr lang="en-GB" sz="3200" dirty="0" err="1" smtClean="0"/>
              <a:t>rčuje</a:t>
            </a:r>
            <a:r>
              <a:rPr lang="en-GB" sz="3200" dirty="0" smtClean="0"/>
              <a:t> </a:t>
            </a:r>
            <a:r>
              <a:rPr lang="en-GB" sz="3200" dirty="0" err="1"/>
              <a:t>sa</a:t>
            </a:r>
            <a:r>
              <a:rPr lang="en-GB" sz="3200" dirty="0"/>
              <a:t>, </a:t>
            </a:r>
            <a:r>
              <a:rPr lang="en-GB" sz="3200" dirty="0" err="1"/>
              <a:t>či</a:t>
            </a:r>
            <a:r>
              <a:rPr lang="en-GB" sz="3200" dirty="0"/>
              <a:t> v </a:t>
            </a:r>
            <a:r>
              <a:rPr lang="en-GB" sz="3200" dirty="0" err="1"/>
              <a:t>predmete</a:t>
            </a:r>
            <a:r>
              <a:rPr lang="en-GB" sz="3200" dirty="0"/>
              <a:t> </a:t>
            </a:r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zmaturoval</a:t>
            </a:r>
            <a:r>
              <a:rPr lang="en-GB" sz="3200" dirty="0"/>
              <a:t>, </a:t>
            </a:r>
            <a:r>
              <a:rPr lang="en-GB" sz="3200" dirty="0" err="1"/>
              <a:t>alebo</a:t>
            </a:r>
            <a:r>
              <a:rPr lang="en-GB" sz="3200" dirty="0"/>
              <a:t> </a:t>
            </a:r>
            <a:r>
              <a:rPr lang="en-GB" sz="3200" dirty="0" err="1" smtClean="0"/>
              <a:t>nezmaturoval</a:t>
            </a:r>
            <a:endParaRPr lang="en-GB" sz="3200" dirty="0"/>
          </a:p>
          <a:p>
            <a:r>
              <a:rPr lang="en-GB" sz="3200" b="1" dirty="0"/>
              <a:t>EČ MS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hodnotí</a:t>
            </a:r>
            <a:r>
              <a:rPr lang="en-GB" sz="3200" dirty="0"/>
              <a:t> </a:t>
            </a:r>
            <a:r>
              <a:rPr lang="en-GB" sz="3200" dirty="0" err="1"/>
              <a:t>úspešnosťou</a:t>
            </a:r>
            <a:r>
              <a:rPr lang="en-GB" sz="3200" dirty="0"/>
              <a:t> v </a:t>
            </a:r>
            <a:r>
              <a:rPr lang="en-GB" sz="3200" b="1" dirty="0" err="1"/>
              <a:t>percentách</a:t>
            </a:r>
            <a:r>
              <a:rPr lang="en-GB" sz="3200" dirty="0"/>
              <a:t> a </a:t>
            </a:r>
            <a:r>
              <a:rPr lang="en-GB" sz="3200" b="1" dirty="0" err="1"/>
              <a:t>percentilom</a:t>
            </a:r>
            <a:r>
              <a:rPr lang="en-GB" sz="3200" dirty="0"/>
              <a:t> </a:t>
            </a:r>
            <a:r>
              <a:rPr lang="en-GB" sz="2800" dirty="0"/>
              <a:t>(</a:t>
            </a:r>
            <a:r>
              <a:rPr lang="en-GB" sz="2800" dirty="0" err="1"/>
              <a:t>vyjadruje</a:t>
            </a:r>
            <a:r>
              <a:rPr lang="en-GB" sz="2800" dirty="0"/>
              <a:t>, </a:t>
            </a:r>
            <a:r>
              <a:rPr lang="en-GB" sz="2800" dirty="0" err="1"/>
              <a:t>koľko</a:t>
            </a:r>
            <a:r>
              <a:rPr lang="en-GB" sz="2800" dirty="0"/>
              <a:t> </a:t>
            </a:r>
            <a:r>
              <a:rPr lang="en-GB" sz="2800" dirty="0" smtClean="0"/>
              <a:t>percent</a:t>
            </a:r>
            <a:r>
              <a:rPr lang="hu-HU" sz="2800" dirty="0" smtClean="0"/>
              <a:t> </a:t>
            </a:r>
            <a:r>
              <a:rPr lang="en-GB" sz="2800" dirty="0" err="1" smtClean="0"/>
              <a:t>všetkých</a:t>
            </a:r>
            <a:r>
              <a:rPr lang="en-GB" sz="2800" dirty="0" smtClean="0"/>
              <a:t> </a:t>
            </a:r>
            <a:r>
              <a:rPr lang="en-GB" sz="2800" dirty="0" err="1"/>
              <a:t>žiakov</a:t>
            </a:r>
            <a:r>
              <a:rPr lang="en-GB" sz="2800" dirty="0"/>
              <a:t> </a:t>
            </a:r>
            <a:r>
              <a:rPr lang="en-GB" sz="2800" dirty="0" err="1"/>
              <a:t>dosiahlo</a:t>
            </a:r>
            <a:r>
              <a:rPr lang="en-GB" sz="2800" dirty="0"/>
              <a:t> </a:t>
            </a:r>
            <a:r>
              <a:rPr lang="en-GB" sz="2800" dirty="0" err="1"/>
              <a:t>horší</a:t>
            </a:r>
            <a:r>
              <a:rPr lang="en-GB" sz="2800" dirty="0"/>
              <a:t> </a:t>
            </a:r>
            <a:r>
              <a:rPr lang="en-GB" sz="2800" dirty="0" err="1"/>
              <a:t>výsledok</a:t>
            </a:r>
            <a:r>
              <a:rPr lang="en-GB" sz="2800" dirty="0"/>
              <a:t> </a:t>
            </a:r>
            <a:r>
              <a:rPr lang="en-GB" sz="2800" dirty="0" err="1" smtClean="0"/>
              <a:t>ako</a:t>
            </a:r>
            <a:r>
              <a:rPr lang="en-GB" sz="2800" dirty="0" smtClean="0"/>
              <a:t> </a:t>
            </a:r>
            <a:r>
              <a:rPr lang="en-GB" sz="2800" dirty="0" err="1" smtClean="0"/>
              <a:t>hodnotený</a:t>
            </a:r>
            <a:r>
              <a:rPr lang="hu-HU" sz="2800" dirty="0"/>
              <a:t> </a:t>
            </a:r>
            <a:r>
              <a:rPr lang="en-GB" sz="2800" dirty="0" err="1" smtClean="0"/>
              <a:t>žiak</a:t>
            </a:r>
            <a:r>
              <a:rPr lang="en-GB" sz="2800" dirty="0"/>
              <a:t>). </a:t>
            </a:r>
            <a:endParaRPr lang="hu-HU" sz="2800" dirty="0" smtClean="0"/>
          </a:p>
          <a:p>
            <a:r>
              <a:rPr lang="en-GB" sz="3200" b="1" dirty="0" smtClean="0"/>
              <a:t>PFIČ </a:t>
            </a:r>
            <a:r>
              <a:rPr lang="en-GB" sz="3200" b="1" dirty="0"/>
              <a:t>MS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hodnotí</a:t>
            </a:r>
            <a:r>
              <a:rPr lang="en-GB" sz="3200" dirty="0"/>
              <a:t> </a:t>
            </a:r>
            <a:r>
              <a:rPr lang="en-GB" sz="3200" dirty="0" err="1"/>
              <a:t>úspešnosťou</a:t>
            </a:r>
            <a:r>
              <a:rPr lang="en-GB" sz="3200" dirty="0"/>
              <a:t> v </a:t>
            </a:r>
            <a:r>
              <a:rPr lang="en-GB" sz="3200" dirty="0" err="1" smtClean="0"/>
              <a:t>percentách</a:t>
            </a:r>
            <a:r>
              <a:rPr lang="en-GB" sz="3200" dirty="0" smtClean="0"/>
              <a:t>.</a:t>
            </a:r>
            <a:endParaRPr lang="hu-HU" sz="3200" dirty="0" smtClean="0"/>
          </a:p>
          <a:p>
            <a:r>
              <a:rPr lang="en-GB" sz="3200" b="1" dirty="0" smtClean="0"/>
              <a:t>ÚFIČ </a:t>
            </a:r>
            <a:r>
              <a:rPr lang="en-GB" sz="3200" b="1" dirty="0"/>
              <a:t>MS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hodnotí</a:t>
            </a:r>
            <a:r>
              <a:rPr lang="en-GB" sz="3200" dirty="0"/>
              <a:t> </a:t>
            </a:r>
            <a:r>
              <a:rPr lang="en-GB" sz="3200" dirty="0" err="1" smtClean="0"/>
              <a:t>stupňom</a:t>
            </a:r>
            <a:r>
              <a:rPr lang="hu-HU" sz="3200" dirty="0"/>
              <a:t> </a:t>
            </a:r>
            <a:r>
              <a:rPr lang="en-GB" sz="3200" dirty="0" err="1" smtClean="0"/>
              <a:t>prospechu</a:t>
            </a:r>
            <a:r>
              <a:rPr lang="sk-SK" sz="3200" dirty="0"/>
              <a:t> </a:t>
            </a:r>
            <a:r>
              <a:rPr lang="sk-SK" sz="3200" dirty="0" smtClean="0"/>
              <a:t>- známka</a:t>
            </a:r>
            <a:endParaRPr lang="hu-HU" sz="3200" dirty="0" smtClean="0"/>
          </a:p>
          <a:p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vykonať</a:t>
            </a:r>
            <a:r>
              <a:rPr lang="en-GB" sz="3200" dirty="0"/>
              <a:t> ÚFIČ MS bez </a:t>
            </a:r>
            <a:r>
              <a:rPr lang="en-GB" sz="3200" dirty="0" err="1"/>
              <a:t>ohľadu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výsledok</a:t>
            </a:r>
            <a:r>
              <a:rPr lang="en-GB" sz="3200" dirty="0"/>
              <a:t> EČ MS a PFIČ MS v </a:t>
            </a:r>
            <a:r>
              <a:rPr lang="en-GB" sz="3200" dirty="0" err="1"/>
              <a:t>danom</a:t>
            </a:r>
            <a:r>
              <a:rPr lang="en-GB" sz="3200" dirty="0"/>
              <a:t> </a:t>
            </a:r>
            <a:r>
              <a:rPr lang="en-GB" sz="3200" dirty="0" err="1"/>
              <a:t>predmete</a:t>
            </a:r>
            <a:r>
              <a:rPr lang="en-GB" sz="3200" dirty="0"/>
              <a:t>.</a:t>
            </a:r>
            <a:endParaRPr lang="en-GB" sz="32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KLASIFIKÁCIA A HODNOTENIE MS</a:t>
            </a:r>
          </a:p>
        </p:txBody>
      </p:sp>
    </p:spTree>
    <p:extLst>
      <p:ext uri="{BB962C8B-B14F-4D97-AF65-F5344CB8AC3E}">
        <p14:creationId xmlns:p14="http://schemas.microsoft.com/office/powerpoint/2010/main" val="24123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sk-SK" sz="2800" dirty="0" smtClean="0">
                <a:hlinkClick r:id="rId2"/>
              </a:rPr>
              <a:t>www.nivam.sk</a:t>
            </a:r>
            <a:endParaRPr lang="sk-SK" sz="2800" dirty="0" smtClean="0"/>
          </a:p>
          <a:p>
            <a:r>
              <a:rPr lang="sk-SK" sz="3600" dirty="0" err="1" smtClean="0"/>
              <a:t>NIVaM</a:t>
            </a:r>
            <a:r>
              <a:rPr lang="sk-SK" sz="2800" dirty="0" smtClean="0"/>
              <a:t> – Národný inštitút vzdelávania a mládeže</a:t>
            </a:r>
          </a:p>
          <a:p>
            <a:r>
              <a:rPr lang="en-GB" sz="2800" dirty="0" err="1" smtClean="0"/>
              <a:t>Organizáciu</a:t>
            </a:r>
            <a:r>
              <a:rPr lang="en-GB" sz="2800" dirty="0" smtClean="0"/>
              <a:t> </a:t>
            </a:r>
            <a:r>
              <a:rPr lang="en-GB" sz="2800" dirty="0" err="1"/>
              <a:t>maturitnej</a:t>
            </a:r>
            <a:r>
              <a:rPr lang="en-GB" sz="2800" dirty="0"/>
              <a:t> </a:t>
            </a:r>
            <a:r>
              <a:rPr lang="en-GB" sz="2800" dirty="0" err="1"/>
              <a:t>skúšky</a:t>
            </a:r>
            <a:r>
              <a:rPr lang="en-GB" sz="2800" dirty="0"/>
              <a:t> (MS) </a:t>
            </a:r>
            <a:r>
              <a:rPr lang="en-GB" sz="2800" dirty="0" err="1" smtClean="0"/>
              <a:t>upravuje</a:t>
            </a:r>
            <a:endParaRPr lang="sk-SK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err="1" smtClean="0"/>
              <a:t>zákon</a:t>
            </a:r>
            <a:r>
              <a:rPr lang="en-GB" sz="2800" dirty="0" smtClean="0"/>
              <a:t> </a:t>
            </a:r>
            <a:r>
              <a:rPr lang="en-GB" sz="2800" dirty="0"/>
              <a:t>č. 245/2008 Z. z. o </a:t>
            </a:r>
            <a:r>
              <a:rPr lang="en-GB" sz="2800" dirty="0" err="1"/>
              <a:t>výchove</a:t>
            </a:r>
            <a:r>
              <a:rPr lang="en-GB" sz="2800" dirty="0"/>
              <a:t> </a:t>
            </a:r>
            <a:r>
              <a:rPr lang="en-GB" sz="2800" dirty="0" smtClean="0"/>
              <a:t>a</a:t>
            </a:r>
            <a:r>
              <a:rPr lang="sk-SK" sz="2800" dirty="0" smtClean="0"/>
              <a:t> </a:t>
            </a:r>
            <a:r>
              <a:rPr lang="en-GB" sz="2800" dirty="0" err="1" smtClean="0"/>
              <a:t>vzdelávaní</a:t>
            </a:r>
            <a:r>
              <a:rPr lang="en-GB" sz="2800" dirty="0" smtClean="0"/>
              <a:t> </a:t>
            </a:r>
            <a:r>
              <a:rPr lang="en-GB" sz="2800" dirty="0"/>
              <a:t>(</a:t>
            </a:r>
            <a:r>
              <a:rPr lang="en-GB" sz="2800" dirty="0" err="1"/>
              <a:t>školský</a:t>
            </a:r>
            <a:r>
              <a:rPr lang="en-GB" sz="2800" dirty="0"/>
              <a:t> </a:t>
            </a:r>
            <a:r>
              <a:rPr lang="en-GB" sz="2800" dirty="0" err="1"/>
              <a:t>zákon</a:t>
            </a:r>
            <a:r>
              <a:rPr lang="en-GB" sz="2800" dirty="0"/>
              <a:t>) </a:t>
            </a:r>
            <a:endParaRPr lang="sk-SK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a </a:t>
            </a:r>
            <a:r>
              <a:rPr lang="en-GB" sz="2800" dirty="0" err="1"/>
              <a:t>vyhláška</a:t>
            </a:r>
            <a:r>
              <a:rPr lang="en-GB" sz="2800" dirty="0"/>
              <a:t> č. </a:t>
            </a:r>
            <a:r>
              <a:rPr lang="sk-SK" sz="2800" dirty="0" smtClean="0"/>
              <a:t>224</a:t>
            </a:r>
            <a:r>
              <a:rPr lang="en-GB" sz="2800" dirty="0" smtClean="0"/>
              <a:t>/20</a:t>
            </a:r>
            <a:r>
              <a:rPr lang="sk-SK" sz="2800" dirty="0" smtClean="0"/>
              <a:t>22</a:t>
            </a:r>
            <a:r>
              <a:rPr lang="en-GB" sz="2800" dirty="0" smtClean="0"/>
              <a:t> </a:t>
            </a:r>
            <a:r>
              <a:rPr lang="en-GB" sz="2800" dirty="0"/>
              <a:t>Z. z. o </a:t>
            </a:r>
            <a:r>
              <a:rPr lang="sk-SK" sz="2800" dirty="0" smtClean="0"/>
              <a:t>strednej škole</a:t>
            </a:r>
            <a:endParaRPr lang="en-GB" sz="28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INFORMÁCIE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endParaRPr lang="sk-SK" sz="3200" dirty="0"/>
          </a:p>
          <a:p>
            <a:r>
              <a:rPr lang="sk-SK" sz="3200" dirty="0"/>
              <a:t>ÚFIČ MS z predmetov, ktoré majú EČ a PFIČ MS alebo len EČ MS, na ktoré sa žiak prihlásil, </a:t>
            </a:r>
            <a:r>
              <a:rPr lang="sk-SK" sz="3200" b="1" dirty="0"/>
              <a:t>môže </a:t>
            </a:r>
            <a:r>
              <a:rPr lang="sk-SK" sz="3200" dirty="0"/>
              <a:t>žiak vykonať v RT MS bez ohľadu na výsledky EČ alebo PFIČ MS z týchto predmetov.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KLASIFIKÁCIA A HODNOTENIE MS</a:t>
            </a:r>
          </a:p>
        </p:txBody>
      </p:sp>
    </p:spTree>
    <p:extLst>
      <p:ext uri="{BB962C8B-B14F-4D97-AF65-F5344CB8AC3E}">
        <p14:creationId xmlns:p14="http://schemas.microsoft.com/office/powerpoint/2010/main" val="19753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 smtClean="0"/>
              <a:t> </a:t>
            </a:r>
            <a:r>
              <a:rPr lang="sk-SK" sz="3200" b="1" dirty="0"/>
              <a:t>Žiak úspešne vykoná MS </a:t>
            </a:r>
            <a:r>
              <a:rPr lang="sk-SK" sz="3200" dirty="0"/>
              <a:t>z predmetu, ktorý má EČ a PFIČ MS, ak jeho hodnotenie z ÚFIČ MS: </a:t>
            </a:r>
          </a:p>
          <a:p>
            <a:r>
              <a:rPr lang="sk-SK" sz="3200" dirty="0"/>
              <a:t>a. </a:t>
            </a:r>
            <a:r>
              <a:rPr lang="sk-SK" sz="3200" b="1" dirty="0"/>
              <a:t>nie je horšie ako stupeň prospechu 3 (dobrý) </a:t>
            </a:r>
            <a:r>
              <a:rPr lang="sk-SK" sz="3200" dirty="0"/>
              <a:t>a v PFIČ MS získa úspešnosť </a:t>
            </a:r>
            <a:r>
              <a:rPr lang="sk-SK" sz="3200" b="1" dirty="0"/>
              <a:t>vyššiu ako 25 % alebo</a:t>
            </a:r>
            <a:r>
              <a:rPr lang="sk-SK" sz="3200" dirty="0"/>
              <a:t> v EČ MS získa úspešnosť </a:t>
            </a:r>
            <a:r>
              <a:rPr lang="sk-SK" sz="3200" b="1" dirty="0"/>
              <a:t>vyššiu ako 33 %</a:t>
            </a:r>
            <a:r>
              <a:rPr lang="sk-SK" sz="3200" dirty="0"/>
              <a:t>, alebo </a:t>
            </a:r>
          </a:p>
          <a:p>
            <a:r>
              <a:rPr lang="sk-SK" sz="3200" dirty="0"/>
              <a:t>b. </a:t>
            </a:r>
            <a:r>
              <a:rPr lang="sk-SK" sz="3200" b="1" dirty="0"/>
              <a:t>je stupeň prospechu 4 (dostatočný) </a:t>
            </a:r>
            <a:r>
              <a:rPr lang="sk-SK" sz="3200" dirty="0"/>
              <a:t>a v PFIČ MS získa úspešnosť </a:t>
            </a:r>
            <a:r>
              <a:rPr lang="sk-SK" sz="3200" b="1" dirty="0"/>
              <a:t>vyššiu ako 25 % a súčasne </a:t>
            </a:r>
            <a:r>
              <a:rPr lang="sk-SK" sz="3200" dirty="0"/>
              <a:t>v EČ MS získa úspešnosť </a:t>
            </a:r>
            <a:r>
              <a:rPr lang="sk-SK" sz="3200" b="1" dirty="0"/>
              <a:t>vyššiu ako 33 %</a:t>
            </a:r>
            <a:r>
              <a:rPr lang="sk-SK" sz="3200" dirty="0"/>
              <a:t>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KLASIFIKÁCIA A HODNOTENIE MS</a:t>
            </a:r>
          </a:p>
        </p:txBody>
      </p:sp>
    </p:spTree>
    <p:extLst>
      <p:ext uri="{BB962C8B-B14F-4D97-AF65-F5344CB8AC3E}">
        <p14:creationId xmlns:p14="http://schemas.microsoft.com/office/powerpoint/2010/main" val="2054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b="1" dirty="0" smtClean="0"/>
              <a:t>Žiak </a:t>
            </a:r>
            <a:r>
              <a:rPr lang="sk-SK" sz="3200" b="1" dirty="0"/>
              <a:t>úspešne vykoná MS z predmetu</a:t>
            </a:r>
            <a:r>
              <a:rPr lang="sk-SK" sz="3200" dirty="0"/>
              <a:t>, ktorý má EČ MS a nemá PFIČ MS, ak jeho hodnotenie z ÚFIČ MS: </a:t>
            </a:r>
          </a:p>
          <a:p>
            <a:r>
              <a:rPr lang="sk-SK" sz="3200" dirty="0"/>
              <a:t>a. </a:t>
            </a:r>
            <a:r>
              <a:rPr lang="sk-SK" sz="3200" b="1" dirty="0"/>
              <a:t>nie je horšie ako stupeň prospechu 3 (dobrý) </a:t>
            </a:r>
            <a:r>
              <a:rPr lang="sk-SK" sz="3200" dirty="0"/>
              <a:t>a v EČ MS získa úspešnosť </a:t>
            </a:r>
            <a:r>
              <a:rPr lang="sk-SK" sz="3200" b="1" dirty="0"/>
              <a:t>vyššiu ako 25 % </a:t>
            </a:r>
            <a:r>
              <a:rPr lang="sk-SK" sz="3200" dirty="0"/>
              <a:t>z celkového počtu bodov alebo </a:t>
            </a:r>
          </a:p>
          <a:p>
            <a:r>
              <a:rPr lang="sk-SK" sz="3200" dirty="0"/>
              <a:t>b. </a:t>
            </a:r>
            <a:r>
              <a:rPr lang="sk-SK" sz="3200" b="1" dirty="0"/>
              <a:t>je stupeň prospechu 4 (dostatočný) </a:t>
            </a:r>
            <a:r>
              <a:rPr lang="sk-SK" sz="3200" dirty="0"/>
              <a:t>a v EČ MS získa úspešnosť </a:t>
            </a:r>
            <a:r>
              <a:rPr lang="sk-SK" sz="3200" b="1" dirty="0"/>
              <a:t>vyššiu ako 33 %.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KLASIFIKÁCIA A HODNOTENIE MS</a:t>
            </a:r>
          </a:p>
        </p:txBody>
      </p:sp>
    </p:spTree>
    <p:extLst>
      <p:ext uri="{BB962C8B-B14F-4D97-AF65-F5344CB8AC3E}">
        <p14:creationId xmlns:p14="http://schemas.microsoft.com/office/powerpoint/2010/main" val="20350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neúspešne</a:t>
            </a:r>
            <a:r>
              <a:rPr lang="en-GB" sz="3200" dirty="0"/>
              <a:t> </a:t>
            </a:r>
            <a:r>
              <a:rPr lang="en-GB" sz="3200" dirty="0" err="1"/>
              <a:t>vykoná</a:t>
            </a:r>
            <a:r>
              <a:rPr lang="en-GB" sz="3200" dirty="0"/>
              <a:t> MS z </a:t>
            </a:r>
            <a:r>
              <a:rPr lang="en-GB" sz="3200" dirty="0" err="1"/>
              <a:t>dobrovoľného</a:t>
            </a:r>
            <a:r>
              <a:rPr lang="en-GB" sz="3200" dirty="0"/>
              <a:t> </a:t>
            </a:r>
            <a:r>
              <a:rPr lang="en-GB" sz="3200" dirty="0" err="1"/>
              <a:t>predmetu</a:t>
            </a:r>
            <a:r>
              <a:rPr lang="en-GB" sz="3200" dirty="0"/>
              <a:t>, </a:t>
            </a:r>
            <a:r>
              <a:rPr lang="en-GB" sz="3200" dirty="0" err="1"/>
              <a:t>ak</a:t>
            </a:r>
            <a:r>
              <a:rPr lang="en-GB" sz="3200" dirty="0"/>
              <a:t> v EČ MS </a:t>
            </a:r>
            <a:r>
              <a:rPr lang="en-GB" sz="3200" dirty="0" err="1"/>
              <a:t>nezíska</a:t>
            </a:r>
            <a:r>
              <a:rPr lang="en-GB" sz="3200" dirty="0"/>
              <a:t> </a:t>
            </a:r>
            <a:r>
              <a:rPr lang="en-GB" sz="3200" dirty="0" err="1" smtClean="0"/>
              <a:t>úspešnosť</a:t>
            </a:r>
            <a:r>
              <a:rPr lang="sk-SK" sz="3200" dirty="0"/>
              <a:t> </a:t>
            </a:r>
            <a:r>
              <a:rPr lang="en-GB" sz="3200" dirty="0" err="1" smtClean="0"/>
              <a:t>vyššiu</a:t>
            </a:r>
            <a:r>
              <a:rPr lang="en-GB" sz="3200" dirty="0" smtClean="0"/>
              <a:t> </a:t>
            </a:r>
            <a:r>
              <a:rPr lang="en-GB" sz="3200" dirty="0" err="1"/>
              <a:t>ako</a:t>
            </a:r>
            <a:r>
              <a:rPr lang="en-GB" sz="3200" dirty="0"/>
              <a:t> 33 %, v PFIČ MS </a:t>
            </a:r>
            <a:r>
              <a:rPr lang="en-GB" sz="3200" dirty="0" err="1"/>
              <a:t>nezíska</a:t>
            </a:r>
            <a:r>
              <a:rPr lang="en-GB" sz="3200" dirty="0"/>
              <a:t> </a:t>
            </a:r>
            <a:r>
              <a:rPr lang="en-GB" sz="3200" dirty="0" err="1"/>
              <a:t>úspešnosť</a:t>
            </a:r>
            <a:r>
              <a:rPr lang="en-GB" sz="3200" dirty="0"/>
              <a:t> </a:t>
            </a:r>
            <a:r>
              <a:rPr lang="en-GB" sz="3200" dirty="0" err="1"/>
              <a:t>vyššiu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25 %, </a:t>
            </a:r>
            <a:endParaRPr lang="sk-SK" sz="3200" dirty="0" smtClean="0"/>
          </a:p>
          <a:p>
            <a:r>
              <a:rPr lang="en-GB" sz="3200" dirty="0" smtClean="0"/>
              <a:t>v </a:t>
            </a:r>
            <a:r>
              <a:rPr lang="en-GB" sz="3200" dirty="0"/>
              <a:t>ÚFIČ MS je </a:t>
            </a:r>
            <a:r>
              <a:rPr lang="en-GB" sz="3200" dirty="0" err="1" smtClean="0"/>
              <a:t>jeho</a:t>
            </a:r>
            <a:r>
              <a:rPr lang="sk-SK" sz="3200" dirty="0"/>
              <a:t> </a:t>
            </a:r>
            <a:r>
              <a:rPr lang="en-GB" sz="3200" dirty="0" err="1" smtClean="0"/>
              <a:t>hodnotenie</a:t>
            </a:r>
            <a:r>
              <a:rPr lang="en-GB" sz="3200" dirty="0" smtClean="0"/>
              <a:t> </a:t>
            </a:r>
            <a:r>
              <a:rPr lang="en-GB" sz="3200" dirty="0"/>
              <a:t>5 (</a:t>
            </a:r>
            <a:r>
              <a:rPr lang="en-GB" sz="3200" dirty="0" err="1"/>
              <a:t>nedostatočný</a:t>
            </a:r>
            <a:r>
              <a:rPr lang="en-GB" sz="3200" dirty="0"/>
              <a:t>) </a:t>
            </a:r>
            <a:r>
              <a:rPr lang="en-GB" sz="3200" dirty="0" err="1"/>
              <a:t>alebo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vyžreboval</a:t>
            </a:r>
            <a:r>
              <a:rPr lang="en-GB" sz="3200" dirty="0"/>
              <a:t> </a:t>
            </a:r>
            <a:r>
              <a:rPr lang="en-GB" sz="3200" dirty="0" err="1"/>
              <a:t>zadanie</a:t>
            </a:r>
            <a:r>
              <a:rPr lang="en-GB" sz="3200" dirty="0"/>
              <a:t>, ale </a:t>
            </a:r>
            <a:r>
              <a:rPr lang="en-GB" sz="3200" dirty="0" err="1"/>
              <a:t>naň</a:t>
            </a:r>
            <a:r>
              <a:rPr lang="en-GB" sz="3200" dirty="0"/>
              <a:t> </a:t>
            </a:r>
            <a:r>
              <a:rPr lang="en-GB" sz="3200" dirty="0" err="1" smtClean="0"/>
              <a:t>neodpovedal</a:t>
            </a:r>
            <a:r>
              <a:rPr lang="en-GB" sz="3200" dirty="0" smtClean="0"/>
              <a:t>.</a:t>
            </a:r>
            <a:endParaRPr lang="sk-SK" sz="3200" dirty="0" smtClean="0"/>
          </a:p>
          <a:p>
            <a:r>
              <a:rPr lang="en-GB" sz="3200" dirty="0" err="1" smtClean="0"/>
              <a:t>Tieto</a:t>
            </a:r>
            <a:r>
              <a:rPr lang="sk-SK" sz="3200" dirty="0"/>
              <a:t> </a:t>
            </a:r>
            <a:r>
              <a:rPr lang="en-GB" sz="3200" dirty="0" err="1" smtClean="0"/>
              <a:t>skutočnosti</a:t>
            </a:r>
            <a:r>
              <a:rPr lang="en-GB" sz="3200" dirty="0" smtClean="0"/>
              <a:t> </a:t>
            </a:r>
            <a:r>
              <a:rPr lang="en-GB" sz="3200" dirty="0" err="1"/>
              <a:t>nemajú</a:t>
            </a:r>
            <a:r>
              <a:rPr lang="en-GB" sz="3200" dirty="0"/>
              <a:t> </a:t>
            </a:r>
            <a:r>
              <a:rPr lang="en-GB" sz="3200" dirty="0" err="1"/>
              <a:t>vplyv</a:t>
            </a:r>
            <a:r>
              <a:rPr lang="en-GB" sz="3200" dirty="0"/>
              <a:t>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úspešné</a:t>
            </a:r>
            <a:r>
              <a:rPr lang="en-GB" sz="3200" dirty="0"/>
              <a:t> </a:t>
            </a:r>
            <a:r>
              <a:rPr lang="en-GB" sz="3200" dirty="0" err="1"/>
              <a:t>vykonanie</a:t>
            </a:r>
            <a:r>
              <a:rPr lang="en-GB" sz="3200" dirty="0"/>
              <a:t> MS a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vysvedčení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/>
              <a:t>neuvádzajú</a:t>
            </a:r>
            <a:r>
              <a:rPr lang="en-GB" sz="3200" dirty="0"/>
              <a:t>.</a:t>
            </a:r>
            <a:endParaRPr lang="en-GB" sz="30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HODNOTENIE DOBROVOĽNEJ MS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Ak </a:t>
            </a:r>
            <a:r>
              <a:rPr lang="sk-SK" dirty="0"/>
              <a:t>žiak </a:t>
            </a:r>
            <a:r>
              <a:rPr lang="sk-SK" dirty="0" smtClean="0"/>
              <a:t>neúspešne </a:t>
            </a:r>
            <a:r>
              <a:rPr lang="sk-SK" dirty="0"/>
              <a:t>vykonal MS z niektorých, najviac však z dvoch predmetov, </a:t>
            </a:r>
            <a:r>
              <a:rPr lang="sk-SK" b="1" dirty="0"/>
              <a:t>môže </a:t>
            </a:r>
            <a:r>
              <a:rPr lang="sk-SK" dirty="0"/>
              <a:t>mu ŠMK povoliť konať opravnú skúšku z týchto predmetov alebo časti a formy skúšky z týchto </a:t>
            </a:r>
            <a:r>
              <a:rPr lang="sk-SK" dirty="0" smtClean="0"/>
              <a:t>predmetov.</a:t>
            </a:r>
            <a:endParaRPr lang="sk-SK" dirty="0"/>
          </a:p>
          <a:p>
            <a:r>
              <a:rPr lang="sk-SK" dirty="0" smtClean="0"/>
              <a:t>Žiak</a:t>
            </a:r>
            <a:r>
              <a:rPr lang="sk-SK" dirty="0"/>
              <a:t>, ktorý nevykonal úspešne MS z predmetu, </a:t>
            </a:r>
            <a:r>
              <a:rPr lang="sk-SK" b="1" dirty="0"/>
              <a:t>požiada ŠMK o opravnú skúšku z tohto predmetu</a:t>
            </a:r>
            <a:r>
              <a:rPr lang="sk-SK" dirty="0"/>
              <a:t>. Vo svojej žiadosti špecifikuje, ktorú časť alebo formu MS chce opravovať </a:t>
            </a:r>
            <a:r>
              <a:rPr lang="sk-SK" b="1" dirty="0" smtClean="0"/>
              <a:t>Môže </a:t>
            </a:r>
            <a:r>
              <a:rPr lang="sk-SK" b="1" dirty="0"/>
              <a:t>požiadať o opravnú skúšku iba tej časti alebo formy, v ktorej bol neúspešný.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Informácie o opravnej skúške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k-SK" dirty="0" smtClean="0"/>
              <a:t>Opravnú </a:t>
            </a:r>
            <a:r>
              <a:rPr lang="sk-SK" dirty="0"/>
              <a:t>skúšku EČ a PFIČ MS môže žiak vykonať v mimoriadnom skúšobnom období v septembri nasledujúceho školského roka alebo v riadnom termíne EČ a PFIČ MS nasledujúceho školského roka </a:t>
            </a:r>
          </a:p>
          <a:p>
            <a:r>
              <a:rPr lang="sk-SK" dirty="0"/>
              <a:t>Na opravnú skúšku EČ a PFIČ MS sa žiak prihlási riaditeľovi školy </a:t>
            </a:r>
            <a:r>
              <a:rPr lang="sk-SK" b="1" dirty="0"/>
              <a:t>do 30. júna</a:t>
            </a:r>
            <a:r>
              <a:rPr lang="sk-SK" dirty="0"/>
              <a:t>, ak chce opravnú skúšku konať v septembri nasledujúceho školského roka, alebo </a:t>
            </a:r>
            <a:r>
              <a:rPr lang="sk-SK" b="1" dirty="0"/>
              <a:t>do 30. septembra </a:t>
            </a:r>
            <a:r>
              <a:rPr lang="sk-SK" dirty="0"/>
              <a:t>nasledujúceho školského roka, ak chce opravnú skúšku konať v riadnom termíne nasledujúceho školského </a:t>
            </a:r>
            <a:r>
              <a:rPr lang="sk-SK" dirty="0" smtClean="0"/>
              <a:t>roka. </a:t>
            </a:r>
            <a:r>
              <a:rPr lang="sk-SK" dirty="0"/>
              <a:t>Tomuto prihláseniu predchádza </a:t>
            </a:r>
            <a:r>
              <a:rPr lang="sk-SK" b="1" dirty="0"/>
              <a:t>žiadosť o opravnú </a:t>
            </a:r>
            <a:r>
              <a:rPr lang="sk-SK" b="1" dirty="0" smtClean="0"/>
              <a:t>skúšku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b="1" dirty="0"/>
              <a:t>O opravný termín </a:t>
            </a:r>
            <a:r>
              <a:rPr lang="sk-SK" b="1" dirty="0" smtClean="0"/>
              <a:t>môže </a:t>
            </a:r>
            <a:r>
              <a:rPr lang="sk-SK" b="1" dirty="0"/>
              <a:t>požiadať iba žiak, ktorý má ukončenú celú maturitnú skúšku</a:t>
            </a:r>
            <a:r>
              <a:rPr lang="sk-SK" dirty="0"/>
              <a:t>, absolvoval všetky vybrané maturitné predmety a všetky časti maturitnej skúšky týchto maturitných predmetov </a:t>
            </a:r>
            <a:r>
              <a:rPr lang="sk-SK" b="1" dirty="0"/>
              <a:t>a nesplnil podmienky pre úspešné vykonanie maturitnej skúšky. </a:t>
            </a:r>
            <a:endParaRPr lang="sk-SK" dirty="0"/>
          </a:p>
          <a:p>
            <a:r>
              <a:rPr lang="sk-SK" b="1" dirty="0"/>
              <a:t>Upozornenie! </a:t>
            </a:r>
            <a:r>
              <a:rPr lang="sk-SK" dirty="0"/>
              <a:t>O opravný termín EČ MS a PFIČ MS v septembri teda </a:t>
            </a:r>
            <a:r>
              <a:rPr lang="sk-SK" b="1" dirty="0"/>
              <a:t>nemôže požiadať žiak</a:t>
            </a:r>
            <a:r>
              <a:rPr lang="sk-SK" dirty="0"/>
              <a:t>, ktorý napr. </a:t>
            </a:r>
            <a:r>
              <a:rPr lang="sk-SK" b="1" dirty="0"/>
              <a:t>neukončil úspešne posledný ročník </a:t>
            </a:r>
            <a:r>
              <a:rPr lang="sk-SK" b="1" dirty="0" smtClean="0"/>
              <a:t>štúdia.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chemeClr val="tx1"/>
                </a:solidFill>
              </a:rPr>
              <a:t>Informácie o opravnej skúške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000" dirty="0" smtClean="0"/>
              <a:t>Ďakujem za pozornosť!</a:t>
            </a:r>
          </a:p>
          <a:p>
            <a:pPr marL="0" indent="0" algn="ctr">
              <a:buNone/>
            </a:pPr>
            <a:r>
              <a:rPr lang="sk-SK" sz="4000" dirty="0" smtClean="0"/>
              <a:t>Veľa šťastia!</a:t>
            </a:r>
          </a:p>
          <a:p>
            <a:pPr marL="0" indent="0" algn="ctr">
              <a:buNone/>
            </a:pPr>
            <a:endParaRPr lang="en-GB" sz="4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Képtalálat a következőre: „good luc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51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83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1772816"/>
            <a:ext cx="7814733" cy="4608512"/>
          </a:xfrm>
        </p:spPr>
        <p:txBody>
          <a:bodyPr>
            <a:noAutofit/>
          </a:bodyPr>
          <a:lstStyle/>
          <a:p>
            <a:pPr lvl="0"/>
            <a:r>
              <a:rPr lang="sk-SK" sz="2800" dirty="0"/>
              <a:t>slovenský jazyk a literatúra,</a:t>
            </a:r>
          </a:p>
          <a:p>
            <a:pPr lvl="0"/>
            <a:r>
              <a:rPr lang="sk-SK" sz="2800" dirty="0"/>
              <a:t>povinný predmet zo skupiny predmetov cudzí jazyk a</a:t>
            </a:r>
          </a:p>
          <a:p>
            <a:pPr lvl="0"/>
            <a:r>
              <a:rPr lang="sk-SK" sz="2800" dirty="0"/>
              <a:t>dva voliteľné predmety        </a:t>
            </a:r>
          </a:p>
          <a:p>
            <a:r>
              <a:rPr lang="sk-SK" sz="2800" dirty="0" smtClean="0"/>
              <a:t>jeden </a:t>
            </a:r>
            <a:r>
              <a:rPr lang="sk-SK" sz="2800" dirty="0"/>
              <a:t>voliteľný predmet musí mať súčet </a:t>
            </a:r>
            <a:r>
              <a:rPr lang="sk-SK" sz="2800" dirty="0" smtClean="0"/>
              <a:t>hodinových </a:t>
            </a:r>
            <a:r>
              <a:rPr lang="sk-SK" sz="2800" dirty="0"/>
              <a:t>dotácií najmenej 6 </a:t>
            </a:r>
            <a:r>
              <a:rPr lang="sk-SK" sz="2800" dirty="0" smtClean="0"/>
              <a:t>hodín (týždenná </a:t>
            </a:r>
            <a:r>
              <a:rPr lang="sk-SK" sz="2800" dirty="0"/>
              <a:t>hodinová dotácia počas štúdia)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Predmety MS v gymnáziu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065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Extern</a:t>
            </a:r>
            <a:r>
              <a:rPr lang="sk-SK" sz="3200" b="1" dirty="0" smtClean="0"/>
              <a:t>á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časť</a:t>
            </a:r>
            <a:r>
              <a:rPr lang="sk-SK" sz="3200" b="1" dirty="0" smtClean="0"/>
              <a:t> </a:t>
            </a:r>
            <a:r>
              <a:rPr lang="en-GB" sz="3200" b="1" dirty="0"/>
              <a:t>(EČ</a:t>
            </a:r>
            <a:r>
              <a:rPr lang="en-GB" sz="3200" b="1" dirty="0" smtClean="0"/>
              <a:t>)</a:t>
            </a:r>
            <a:r>
              <a:rPr lang="sk-SK" sz="3200" b="1" dirty="0"/>
              <a:t> </a:t>
            </a:r>
            <a:r>
              <a:rPr lang="sk-SK" sz="3200" dirty="0" smtClean="0"/>
              <a:t>– písomný test </a:t>
            </a:r>
            <a:r>
              <a:rPr lang="en-GB" sz="3200" dirty="0" smtClean="0"/>
              <a:t>z </a:t>
            </a:r>
            <a:r>
              <a:rPr lang="en-GB" sz="3200" dirty="0" err="1"/>
              <a:t>predmetu</a:t>
            </a:r>
            <a:r>
              <a:rPr lang="en-GB" sz="3200" dirty="0"/>
              <a:t> </a:t>
            </a:r>
            <a:r>
              <a:rPr lang="en-GB" sz="3200" dirty="0" err="1"/>
              <a:t>slovenský</a:t>
            </a:r>
            <a:r>
              <a:rPr lang="en-GB" sz="3200" dirty="0"/>
              <a:t> </a:t>
            </a:r>
            <a:r>
              <a:rPr lang="en-GB" sz="3200" dirty="0" err="1"/>
              <a:t>jazyk</a:t>
            </a:r>
            <a:r>
              <a:rPr lang="en-GB" sz="3200" dirty="0"/>
              <a:t> a </a:t>
            </a:r>
            <a:r>
              <a:rPr lang="en-GB" sz="3200" dirty="0" err="1"/>
              <a:t>literatúra</a:t>
            </a:r>
            <a:r>
              <a:rPr lang="en-GB" sz="3200" dirty="0"/>
              <a:t>, </a:t>
            </a:r>
            <a:r>
              <a:rPr lang="sk-SK" sz="3200" dirty="0" smtClean="0"/>
              <a:t>z anglického jazyka </a:t>
            </a:r>
            <a:r>
              <a:rPr lang="pl-PL" sz="3200" dirty="0" smtClean="0"/>
              <a:t> </a:t>
            </a:r>
            <a:r>
              <a:rPr lang="pl-PL" sz="3200" dirty="0"/>
              <a:t>a z matematiky</a:t>
            </a:r>
            <a:endParaRPr lang="sk-SK" sz="3200" dirty="0" smtClean="0"/>
          </a:p>
          <a:p>
            <a:r>
              <a:rPr lang="sk-SK" sz="3200" b="1" dirty="0" smtClean="0"/>
              <a:t>Interná časť </a:t>
            </a:r>
            <a:r>
              <a:rPr lang="en-GB" sz="3200" b="1" dirty="0"/>
              <a:t>(IČ</a:t>
            </a:r>
            <a:r>
              <a:rPr lang="en-GB" sz="3200" b="1" dirty="0" smtClean="0"/>
              <a:t>)</a:t>
            </a:r>
            <a:r>
              <a:rPr lang="sk-SK" sz="3200" b="1" dirty="0" smtClean="0"/>
              <a:t> </a:t>
            </a:r>
            <a:r>
              <a:rPr lang="sk-SK" sz="3200" dirty="0" smtClean="0"/>
              <a:t>-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mať</a:t>
            </a:r>
            <a:r>
              <a:rPr lang="en-GB" sz="3200" dirty="0"/>
              <a:t> </a:t>
            </a:r>
            <a:r>
              <a:rPr lang="en-GB" sz="3200" dirty="0" err="1"/>
              <a:t>písomnú</a:t>
            </a:r>
            <a:r>
              <a:rPr lang="en-GB" sz="3200" dirty="0"/>
              <a:t> </a:t>
            </a:r>
            <a:r>
              <a:rPr lang="en-GB" sz="3200" dirty="0" err="1"/>
              <a:t>formu</a:t>
            </a:r>
            <a:r>
              <a:rPr lang="en-GB" sz="3200" dirty="0"/>
              <a:t> (PFIČ) </a:t>
            </a:r>
            <a:r>
              <a:rPr lang="en-GB" sz="3200" dirty="0" err="1"/>
              <a:t>aj</a:t>
            </a:r>
            <a:r>
              <a:rPr lang="en-GB" sz="3200" dirty="0"/>
              <a:t> </a:t>
            </a:r>
            <a:r>
              <a:rPr lang="en-GB" sz="3200" dirty="0" err="1"/>
              <a:t>ústnu</a:t>
            </a:r>
            <a:r>
              <a:rPr lang="en-GB" sz="3200" dirty="0"/>
              <a:t> </a:t>
            </a:r>
            <a:r>
              <a:rPr lang="en-GB" sz="3200" dirty="0" err="1"/>
              <a:t>formu</a:t>
            </a:r>
            <a:r>
              <a:rPr lang="en-GB" sz="3200" dirty="0"/>
              <a:t> (ÚFIČ</a:t>
            </a:r>
            <a:r>
              <a:rPr lang="en-GB" sz="3200" dirty="0" smtClean="0"/>
              <a:t>)</a:t>
            </a:r>
            <a:endParaRPr lang="sk-SK" sz="3200" dirty="0" smtClean="0"/>
          </a:p>
          <a:p>
            <a:r>
              <a:rPr lang="en-GB" sz="3200" b="1" dirty="0"/>
              <a:t>PFIČ</a:t>
            </a:r>
            <a:r>
              <a:rPr lang="en-GB" sz="3200" dirty="0"/>
              <a:t> MS </a:t>
            </a:r>
            <a:r>
              <a:rPr lang="en-GB" sz="3200" dirty="0" err="1"/>
              <a:t>tvorí</a:t>
            </a:r>
            <a:r>
              <a:rPr lang="en-GB" sz="3200" dirty="0"/>
              <a:t> </a:t>
            </a:r>
            <a:r>
              <a:rPr lang="en-GB" sz="3200" dirty="0" err="1"/>
              <a:t>súbor</a:t>
            </a:r>
            <a:r>
              <a:rPr lang="en-GB" sz="3200" dirty="0"/>
              <a:t> </a:t>
            </a:r>
            <a:r>
              <a:rPr lang="en-GB" sz="3200" dirty="0" err="1"/>
              <a:t>tém</a:t>
            </a:r>
            <a:r>
              <a:rPr lang="en-GB" sz="3200" dirty="0"/>
              <a:t> </a:t>
            </a:r>
            <a:r>
              <a:rPr lang="en-GB" sz="3200" dirty="0" err="1"/>
              <a:t>alebo</a:t>
            </a:r>
            <a:r>
              <a:rPr lang="en-GB" sz="3200" dirty="0"/>
              <a:t> </a:t>
            </a:r>
            <a:r>
              <a:rPr lang="en-GB" sz="3200" dirty="0" err="1" smtClean="0"/>
              <a:t>zadaní</a:t>
            </a:r>
            <a:r>
              <a:rPr lang="sk-SK" sz="3200" dirty="0" smtClean="0"/>
              <a:t> – slohová práca</a:t>
            </a:r>
            <a:r>
              <a:rPr lang="en-GB" sz="3200" dirty="0" smtClean="0"/>
              <a:t>, </a:t>
            </a:r>
            <a:r>
              <a:rPr lang="en-GB" sz="3200" dirty="0" err="1"/>
              <a:t>ktorý</a:t>
            </a:r>
            <a:r>
              <a:rPr lang="en-GB" sz="3200" dirty="0"/>
              <a:t> </a:t>
            </a:r>
            <a:r>
              <a:rPr lang="en-GB" sz="3200" dirty="0" err="1"/>
              <a:t>zadáva</a:t>
            </a:r>
            <a:r>
              <a:rPr lang="en-GB" sz="3200" dirty="0"/>
              <a:t> </a:t>
            </a:r>
            <a:r>
              <a:rPr lang="sk-SK" sz="3200" dirty="0" err="1" smtClean="0"/>
              <a:t>NIVaM</a:t>
            </a:r>
            <a:r>
              <a:rPr lang="en-GB" sz="3200" dirty="0" smtClean="0"/>
              <a:t>. </a:t>
            </a:r>
            <a:r>
              <a:rPr lang="en-GB" sz="3200" dirty="0" err="1"/>
              <a:t>Vyhodnocuje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</a:t>
            </a:r>
            <a:r>
              <a:rPr lang="en-GB" sz="3200" dirty="0" err="1" smtClean="0"/>
              <a:t>priamo</a:t>
            </a:r>
            <a:r>
              <a:rPr lang="sk-SK" sz="3200" dirty="0"/>
              <a:t> </a:t>
            </a:r>
            <a:r>
              <a:rPr lang="it-IT" sz="3200" dirty="0" smtClean="0"/>
              <a:t>v </a:t>
            </a:r>
            <a:r>
              <a:rPr lang="it-IT" sz="3200" dirty="0"/>
              <a:t>škole. Vykonáva sa z predmetu </a:t>
            </a:r>
            <a:r>
              <a:rPr lang="sk-SK" sz="3200" dirty="0" smtClean="0"/>
              <a:t>SJL a ANJ</a:t>
            </a:r>
            <a:r>
              <a:rPr lang="en-GB" sz="3200" dirty="0" smtClean="0"/>
              <a:t>, </a:t>
            </a:r>
            <a:r>
              <a:rPr lang="en-GB" sz="3200" dirty="0"/>
              <a:t>v ten </a:t>
            </a:r>
            <a:r>
              <a:rPr lang="en-GB" sz="3200" dirty="0" err="1" smtClean="0"/>
              <a:t>istý</a:t>
            </a:r>
            <a:r>
              <a:rPr lang="sk-SK" sz="3200" dirty="0"/>
              <a:t> </a:t>
            </a:r>
            <a:r>
              <a:rPr lang="en-GB" sz="3200" dirty="0" err="1" smtClean="0"/>
              <a:t>deň</a:t>
            </a:r>
            <a:r>
              <a:rPr lang="en-GB" sz="3200" dirty="0" smtClean="0"/>
              <a:t> </a:t>
            </a:r>
            <a:r>
              <a:rPr lang="en-GB" sz="3200" dirty="0" err="1"/>
              <a:t>ako</a:t>
            </a:r>
            <a:r>
              <a:rPr lang="en-GB" sz="3200" dirty="0"/>
              <a:t> EČ MS z </a:t>
            </a:r>
            <a:r>
              <a:rPr lang="en-GB" sz="3200" dirty="0" err="1"/>
              <a:t>daného</a:t>
            </a:r>
            <a:r>
              <a:rPr lang="en-GB" sz="3200" dirty="0"/>
              <a:t> </a:t>
            </a:r>
            <a:r>
              <a:rPr lang="en-GB" sz="3200" dirty="0" err="1" smtClean="0"/>
              <a:t>predmetu</a:t>
            </a:r>
            <a:r>
              <a:rPr lang="sk-SK" sz="3200" dirty="0" smtClean="0"/>
              <a:t>, n</a:t>
            </a:r>
            <a:r>
              <a:rPr lang="en-GB" sz="3200" dirty="0" err="1" smtClean="0"/>
              <a:t>ie</a:t>
            </a:r>
            <a:r>
              <a:rPr lang="en-GB" sz="3200" dirty="0" smtClean="0"/>
              <a:t> </a:t>
            </a:r>
            <a:r>
              <a:rPr lang="en-GB" sz="3200" dirty="0"/>
              <a:t>je </a:t>
            </a:r>
            <a:r>
              <a:rPr lang="en-GB" sz="3200" dirty="0" err="1"/>
              <a:t>verejná</a:t>
            </a:r>
            <a:r>
              <a:rPr lang="en-GB" sz="3200" dirty="0"/>
              <a:t>.</a:t>
            </a:r>
            <a:endParaRPr lang="sk-SK" sz="3200" dirty="0" smtClean="0"/>
          </a:p>
          <a:p>
            <a:endParaRPr lang="sk-SK" sz="3200" dirty="0" smtClean="0"/>
          </a:p>
          <a:p>
            <a:endParaRPr lang="sk-SK" sz="3200" dirty="0" smtClean="0"/>
          </a:p>
          <a:p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ČASTI MS JEDNOTLIVÝCH PREDMETOV</a:t>
            </a:r>
          </a:p>
        </p:txBody>
      </p:sp>
    </p:spTree>
    <p:extLst>
      <p:ext uri="{BB962C8B-B14F-4D97-AF65-F5344CB8AC3E}">
        <p14:creationId xmlns:p14="http://schemas.microsoft.com/office/powerpoint/2010/main" val="41583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en-GB" sz="3200" b="1" dirty="0"/>
              <a:t>ÚFIČ</a:t>
            </a:r>
            <a:r>
              <a:rPr lang="en-GB" sz="3200" dirty="0"/>
              <a:t> MS je </a:t>
            </a:r>
            <a:r>
              <a:rPr lang="en-GB" sz="3200" dirty="0" err="1"/>
              <a:t>ústna</a:t>
            </a:r>
            <a:r>
              <a:rPr lang="en-GB" sz="3200" dirty="0"/>
              <a:t> </a:t>
            </a:r>
            <a:r>
              <a:rPr lang="en-GB" sz="3200" dirty="0" err="1"/>
              <a:t>odpoveď</a:t>
            </a:r>
            <a:r>
              <a:rPr lang="en-GB" sz="3200" dirty="0"/>
              <a:t> </a:t>
            </a:r>
            <a:r>
              <a:rPr lang="en-GB" sz="3200" dirty="0" err="1"/>
              <a:t>pred</a:t>
            </a:r>
            <a:r>
              <a:rPr lang="en-GB" sz="3200" dirty="0"/>
              <a:t> </a:t>
            </a:r>
            <a:r>
              <a:rPr lang="en-GB" sz="3200" dirty="0" err="1"/>
              <a:t>predmetovou</a:t>
            </a:r>
            <a:r>
              <a:rPr lang="en-GB" sz="3200" dirty="0"/>
              <a:t> </a:t>
            </a:r>
            <a:r>
              <a:rPr lang="en-GB" sz="3200" dirty="0" err="1"/>
              <a:t>maturitnou</a:t>
            </a:r>
            <a:r>
              <a:rPr lang="en-GB" sz="3200" dirty="0"/>
              <a:t> </a:t>
            </a:r>
            <a:r>
              <a:rPr lang="en-GB" sz="3200" dirty="0" err="1"/>
              <a:t>komisiou</a:t>
            </a:r>
            <a:r>
              <a:rPr lang="en-GB" sz="3200" dirty="0"/>
              <a:t>. </a:t>
            </a:r>
            <a:r>
              <a:rPr lang="en-GB" sz="3200" dirty="0" err="1"/>
              <a:t>Koná</a:t>
            </a:r>
            <a:r>
              <a:rPr lang="en-GB" sz="3200" dirty="0"/>
              <a:t> </a:t>
            </a:r>
            <a:r>
              <a:rPr lang="en-GB" sz="3200" dirty="0" err="1"/>
              <a:t>sa</a:t>
            </a:r>
            <a:r>
              <a:rPr lang="en-GB" sz="3200" dirty="0"/>
              <a:t> zo </a:t>
            </a:r>
            <a:r>
              <a:rPr lang="en-GB" sz="3200" dirty="0" err="1" smtClean="0"/>
              <a:t>všetkých</a:t>
            </a:r>
            <a:r>
              <a:rPr lang="sk-SK" sz="3200" dirty="0"/>
              <a:t> </a:t>
            </a:r>
            <a:r>
              <a:rPr lang="en-GB" sz="3200" dirty="0" err="1" smtClean="0"/>
              <a:t>predmetov</a:t>
            </a:r>
            <a:r>
              <a:rPr lang="en-GB" sz="3200" dirty="0" smtClean="0"/>
              <a:t>.</a:t>
            </a:r>
            <a:endParaRPr lang="sk-SK" sz="3200" dirty="0" smtClean="0"/>
          </a:p>
          <a:p>
            <a:r>
              <a:rPr lang="sk-SK" sz="3200" dirty="0"/>
              <a:t>pozn.:   EČ MS a PFIČ MS </a:t>
            </a:r>
            <a:r>
              <a:rPr lang="sk-SK" sz="3200" dirty="0" smtClean="0"/>
              <a:t>sa </a:t>
            </a:r>
            <a:r>
              <a:rPr lang="sk-SK" sz="3200" dirty="0"/>
              <a:t>vykonávajú po ukončení prvého polroka štvrtého ročníka štúdia </a:t>
            </a:r>
            <a:endParaRPr lang="sk-SK" sz="3200" dirty="0" smtClean="0"/>
          </a:p>
          <a:p>
            <a:r>
              <a:rPr lang="sk-SK" sz="3200" dirty="0" smtClean="0"/>
              <a:t>ÚFIČ </a:t>
            </a:r>
            <a:r>
              <a:rPr lang="sk-SK" sz="3200" dirty="0"/>
              <a:t>MS </a:t>
            </a:r>
            <a:r>
              <a:rPr lang="sk-SK" sz="3200" dirty="0" smtClean="0"/>
              <a:t>sa </a:t>
            </a:r>
            <a:r>
              <a:rPr lang="sk-SK" sz="3200" dirty="0"/>
              <a:t>vykonáva po ukončení príslušného ročníka štúdia</a:t>
            </a:r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ČASTI MS JEDNOTLIVÝCH PREDMETOV</a:t>
            </a:r>
          </a:p>
        </p:txBody>
      </p:sp>
    </p:spTree>
    <p:extLst>
      <p:ext uri="{BB962C8B-B14F-4D97-AF65-F5344CB8AC3E}">
        <p14:creationId xmlns:p14="http://schemas.microsoft.com/office/powerpoint/2010/main" val="53724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256584"/>
          </a:xfrm>
        </p:spPr>
        <p:txBody>
          <a:bodyPr>
            <a:noAutofit/>
          </a:bodyPr>
          <a:lstStyle/>
          <a:p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dobrovoľne</a:t>
            </a:r>
            <a:r>
              <a:rPr lang="en-GB" sz="3200" dirty="0"/>
              <a:t> </a:t>
            </a:r>
            <a:r>
              <a:rPr lang="en-GB" sz="3200" dirty="0" err="1"/>
              <a:t>konať</a:t>
            </a:r>
            <a:r>
              <a:rPr lang="en-GB" sz="3200" dirty="0"/>
              <a:t> MS </a:t>
            </a:r>
            <a:r>
              <a:rPr lang="en-GB" sz="3200" dirty="0" err="1"/>
              <a:t>aj</a:t>
            </a:r>
            <a:r>
              <a:rPr lang="en-GB" sz="3200" dirty="0"/>
              <a:t> z </a:t>
            </a:r>
            <a:r>
              <a:rPr lang="en-GB" sz="3200" dirty="0" err="1"/>
              <a:t>ďalších</a:t>
            </a:r>
            <a:r>
              <a:rPr lang="en-GB" sz="3200" dirty="0"/>
              <a:t> </a:t>
            </a:r>
            <a:r>
              <a:rPr lang="en-GB" sz="3200" dirty="0" err="1"/>
              <a:t>predmetov</a:t>
            </a:r>
            <a:r>
              <a:rPr lang="en-GB" sz="3200" dirty="0" smtClean="0"/>
              <a:t>,</a:t>
            </a:r>
            <a:endParaRPr lang="sk-SK" sz="3200" dirty="0" smtClean="0"/>
          </a:p>
          <a:p>
            <a:r>
              <a:rPr lang="pl-PL" sz="3200" dirty="0"/>
              <a:t>Vykonaním dobrovoľnej MS sa rozumie </a:t>
            </a:r>
            <a:r>
              <a:rPr lang="pl-PL" sz="3200" dirty="0" smtClean="0"/>
              <a:t>aj </a:t>
            </a:r>
            <a:r>
              <a:rPr lang="en-GB" sz="3200" dirty="0" err="1" smtClean="0"/>
              <a:t>absolvovanie</a:t>
            </a:r>
            <a:r>
              <a:rPr lang="en-GB" sz="3200" dirty="0" smtClean="0"/>
              <a:t> </a:t>
            </a:r>
            <a:r>
              <a:rPr lang="en-GB" sz="3200" dirty="0" err="1"/>
              <a:t>len</a:t>
            </a:r>
            <a:r>
              <a:rPr lang="en-GB" sz="3200" dirty="0"/>
              <a:t> </a:t>
            </a:r>
            <a:r>
              <a:rPr lang="en-GB" sz="3200" dirty="0" err="1"/>
              <a:t>externej</a:t>
            </a:r>
            <a:r>
              <a:rPr lang="en-GB" sz="3200" dirty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MS, </a:t>
            </a:r>
            <a:r>
              <a:rPr lang="en-GB" sz="3200" dirty="0" err="1"/>
              <a:t>internej</a:t>
            </a:r>
            <a:r>
              <a:rPr lang="en-GB" sz="3200" dirty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MS, </a:t>
            </a:r>
            <a:r>
              <a:rPr lang="en-GB" sz="3200" dirty="0" err="1"/>
              <a:t>jednej</a:t>
            </a:r>
            <a:r>
              <a:rPr lang="en-GB" sz="3200" dirty="0"/>
              <a:t> z </a:t>
            </a:r>
            <a:r>
              <a:rPr lang="en-GB" sz="3200" dirty="0" err="1"/>
              <a:t>foriem</a:t>
            </a:r>
            <a:r>
              <a:rPr lang="en-GB" sz="3200" dirty="0"/>
              <a:t> </a:t>
            </a:r>
            <a:r>
              <a:rPr lang="en-GB" sz="3200" dirty="0" err="1"/>
              <a:t>internej</a:t>
            </a:r>
            <a:r>
              <a:rPr lang="en-GB" sz="3200" dirty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MS </a:t>
            </a:r>
            <a:r>
              <a:rPr lang="en-GB" sz="3200" dirty="0" err="1" smtClean="0"/>
              <a:t>alebo</a:t>
            </a:r>
            <a:r>
              <a:rPr lang="sk-SK" sz="3200" dirty="0"/>
              <a:t> </a:t>
            </a:r>
            <a:r>
              <a:rPr lang="en-GB" sz="3200" dirty="0" err="1" smtClean="0"/>
              <a:t>ich</a:t>
            </a:r>
            <a:r>
              <a:rPr lang="en-GB" sz="3200" dirty="0" smtClean="0"/>
              <a:t> </a:t>
            </a:r>
            <a:r>
              <a:rPr lang="en-GB" sz="3200" dirty="0" err="1" smtClean="0"/>
              <a:t>kombinácie</a:t>
            </a:r>
            <a:endParaRPr lang="sk-SK" sz="3200" dirty="0" smtClean="0"/>
          </a:p>
          <a:p>
            <a:r>
              <a:rPr lang="sk-SK" sz="3200" dirty="0" smtClean="0"/>
              <a:t>Počet dobrovoľných predmetov nie je stanovený</a:t>
            </a:r>
          </a:p>
          <a:p>
            <a:r>
              <a:rPr lang="sk-SK" sz="3200" dirty="0"/>
              <a:t>žiak písomne oznámi RŠ najneskôr odhlásenie do 31. marca </a:t>
            </a:r>
            <a:endParaRPr lang="en-GB" sz="32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DOBROVOĽNÝ PREDMET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68552"/>
          </a:xfrm>
        </p:spPr>
        <p:txBody>
          <a:bodyPr>
            <a:noAutofit/>
          </a:bodyPr>
          <a:lstStyle/>
          <a:p>
            <a:r>
              <a:rPr lang="en-GB" sz="3200" dirty="0" err="1"/>
              <a:t>Externú</a:t>
            </a:r>
            <a:r>
              <a:rPr lang="en-GB" sz="3200" dirty="0"/>
              <a:t> </a:t>
            </a:r>
            <a:r>
              <a:rPr lang="en-GB" sz="3200" dirty="0" err="1"/>
              <a:t>časť</a:t>
            </a:r>
            <a:r>
              <a:rPr lang="en-GB" sz="3200" dirty="0"/>
              <a:t> MS a </a:t>
            </a:r>
            <a:r>
              <a:rPr lang="en-GB" sz="3200" dirty="0" err="1"/>
              <a:t>písomnú</a:t>
            </a:r>
            <a:r>
              <a:rPr lang="en-GB" sz="3200" dirty="0"/>
              <a:t> </a:t>
            </a:r>
            <a:r>
              <a:rPr lang="en-GB" sz="3200" dirty="0" err="1"/>
              <a:t>formu</a:t>
            </a:r>
            <a:r>
              <a:rPr lang="en-GB" sz="3200" dirty="0"/>
              <a:t> </a:t>
            </a:r>
            <a:r>
              <a:rPr lang="en-GB" sz="3200" dirty="0" err="1"/>
              <a:t>internej</a:t>
            </a:r>
            <a:r>
              <a:rPr lang="en-GB" sz="3200" dirty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</a:t>
            </a:r>
            <a:r>
              <a:rPr lang="en-GB" sz="3200" dirty="0" err="1" smtClean="0"/>
              <a:t>len</a:t>
            </a:r>
            <a:r>
              <a:rPr lang="en-GB" sz="3200" dirty="0" smtClean="0"/>
              <a:t> </a:t>
            </a:r>
            <a:r>
              <a:rPr lang="en-GB" sz="3200" dirty="0"/>
              <a:t>z </a:t>
            </a:r>
            <a:r>
              <a:rPr lang="en-GB" sz="3200" dirty="0" err="1"/>
              <a:t>jedného</a:t>
            </a:r>
            <a:r>
              <a:rPr lang="en-GB" sz="3200" dirty="0"/>
              <a:t> </a:t>
            </a:r>
            <a:r>
              <a:rPr lang="en-GB" sz="3200" dirty="0" err="1" smtClean="0"/>
              <a:t>cudzieho</a:t>
            </a:r>
            <a:r>
              <a:rPr lang="sk-SK" sz="3200" dirty="0"/>
              <a:t> </a:t>
            </a:r>
            <a:r>
              <a:rPr lang="en-GB" sz="3200" dirty="0" err="1" smtClean="0"/>
              <a:t>jazyka</a:t>
            </a:r>
            <a:r>
              <a:rPr lang="sk-SK" sz="3200" dirty="0" smtClean="0"/>
              <a:t> </a:t>
            </a:r>
            <a:r>
              <a:rPr lang="en-GB" sz="3200" dirty="0" err="1" smtClean="0"/>
              <a:t>na</a:t>
            </a:r>
            <a:r>
              <a:rPr lang="en-GB" sz="3200" dirty="0" smtClean="0"/>
              <a:t> </a:t>
            </a:r>
            <a:r>
              <a:rPr lang="en-GB" sz="3200" dirty="0" err="1"/>
              <a:t>úrovni</a:t>
            </a:r>
            <a:r>
              <a:rPr lang="en-GB" sz="3200" dirty="0"/>
              <a:t> B2 </a:t>
            </a:r>
            <a:r>
              <a:rPr lang="sk-SK" sz="3200" dirty="0" smtClean="0"/>
              <a:t>- ANJ</a:t>
            </a:r>
          </a:p>
          <a:p>
            <a:r>
              <a:rPr lang="en-GB" sz="3200" dirty="0" err="1" smtClean="0"/>
              <a:t>Ak</a:t>
            </a:r>
            <a:r>
              <a:rPr lang="sk-SK" sz="3200" dirty="0"/>
              <a:t> </a:t>
            </a:r>
            <a:r>
              <a:rPr lang="en-GB" sz="3200" dirty="0" err="1" smtClean="0"/>
              <a:t>chce</a:t>
            </a:r>
            <a:r>
              <a:rPr lang="en-GB" sz="3200" dirty="0" smtClean="0"/>
              <a:t> </a:t>
            </a:r>
            <a:r>
              <a:rPr lang="en-GB" sz="3200" dirty="0" err="1"/>
              <a:t>žiak</a:t>
            </a:r>
            <a:r>
              <a:rPr lang="en-GB" sz="3200" dirty="0"/>
              <a:t> </a:t>
            </a:r>
            <a:r>
              <a:rPr lang="en-GB" sz="3200" dirty="0" err="1"/>
              <a:t>maturovať</a:t>
            </a:r>
            <a:r>
              <a:rPr lang="en-GB" sz="3200" dirty="0"/>
              <a:t> z </a:t>
            </a:r>
            <a:r>
              <a:rPr lang="en-GB" sz="3200" dirty="0" err="1"/>
              <a:t>ďalšieho</a:t>
            </a:r>
            <a:r>
              <a:rPr lang="en-GB" sz="3200" dirty="0"/>
              <a:t> </a:t>
            </a:r>
            <a:r>
              <a:rPr lang="en-GB" sz="3200" dirty="0" err="1"/>
              <a:t>cudzieho</a:t>
            </a:r>
            <a:r>
              <a:rPr lang="en-GB" sz="3200" dirty="0"/>
              <a:t> </a:t>
            </a:r>
            <a:r>
              <a:rPr lang="en-GB" sz="3200" dirty="0" err="1"/>
              <a:t>jazyka</a:t>
            </a:r>
            <a:r>
              <a:rPr lang="en-GB" sz="3200" dirty="0"/>
              <a:t>,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ho</a:t>
            </a:r>
            <a:r>
              <a:rPr lang="en-GB" sz="3200" dirty="0"/>
              <a:t> </a:t>
            </a:r>
            <a:r>
              <a:rPr lang="en-GB" sz="3200" dirty="0" err="1"/>
              <a:t>vybrať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</a:t>
            </a:r>
            <a:r>
              <a:rPr lang="en-GB" sz="3200" dirty="0" err="1"/>
              <a:t>ďalší</a:t>
            </a:r>
            <a:r>
              <a:rPr lang="en-GB" sz="3200" dirty="0"/>
              <a:t> </a:t>
            </a:r>
            <a:r>
              <a:rPr lang="en-GB" sz="3200" dirty="0" err="1" smtClean="0"/>
              <a:t>voliteľný</a:t>
            </a:r>
            <a:r>
              <a:rPr lang="sk-SK" sz="3200" dirty="0"/>
              <a:t> </a:t>
            </a:r>
            <a:r>
              <a:rPr lang="en-GB" sz="3200" dirty="0" err="1" smtClean="0"/>
              <a:t>predmet</a:t>
            </a:r>
            <a:r>
              <a:rPr lang="en-GB" sz="3200" dirty="0" smtClean="0"/>
              <a:t> </a:t>
            </a:r>
            <a:r>
              <a:rPr lang="en-GB" sz="3200" dirty="0"/>
              <a:t>(</a:t>
            </a:r>
            <a:r>
              <a:rPr lang="en-GB" sz="3200" dirty="0" err="1"/>
              <a:t>štvrtý</a:t>
            </a:r>
            <a:r>
              <a:rPr lang="en-GB" sz="3200" dirty="0"/>
              <a:t> </a:t>
            </a:r>
            <a:r>
              <a:rPr lang="en-GB" sz="3200" dirty="0" err="1"/>
              <a:t>predmet</a:t>
            </a:r>
            <a:r>
              <a:rPr lang="en-GB" sz="3200" dirty="0"/>
              <a:t>) </a:t>
            </a:r>
            <a:r>
              <a:rPr lang="en-GB" sz="3200" dirty="0" err="1"/>
              <a:t>alebo</a:t>
            </a:r>
            <a:r>
              <a:rPr lang="en-GB" sz="3200" dirty="0"/>
              <a:t> </a:t>
            </a:r>
            <a:r>
              <a:rPr lang="en-GB" sz="3200" dirty="0" err="1"/>
              <a:t>ako</a:t>
            </a:r>
            <a:r>
              <a:rPr lang="en-GB" sz="3200" dirty="0"/>
              <a:t> </a:t>
            </a:r>
            <a:r>
              <a:rPr lang="en-GB" sz="3200" dirty="0" err="1"/>
              <a:t>dobrovoľný</a:t>
            </a:r>
            <a:r>
              <a:rPr lang="en-GB" sz="3200" dirty="0"/>
              <a:t> </a:t>
            </a:r>
            <a:r>
              <a:rPr lang="en-GB" sz="3200" dirty="0" err="1"/>
              <a:t>predmet</a:t>
            </a:r>
            <a:r>
              <a:rPr lang="en-GB" sz="3200" dirty="0"/>
              <a:t>, </a:t>
            </a:r>
            <a:r>
              <a:rPr lang="en-GB" sz="3200" dirty="0" err="1" smtClean="0"/>
              <a:t>vykoná</a:t>
            </a:r>
            <a:r>
              <a:rPr lang="en-GB" sz="3200" dirty="0" smtClean="0"/>
              <a:t> </a:t>
            </a:r>
            <a:r>
              <a:rPr lang="en-GB" sz="3200" dirty="0" err="1"/>
              <a:t>iba</a:t>
            </a:r>
            <a:r>
              <a:rPr lang="en-GB" sz="3200" dirty="0"/>
              <a:t> </a:t>
            </a:r>
            <a:r>
              <a:rPr lang="en-GB" sz="3200" dirty="0" err="1"/>
              <a:t>ústnu</a:t>
            </a:r>
            <a:r>
              <a:rPr lang="en-GB" sz="3200" dirty="0"/>
              <a:t> </a:t>
            </a:r>
            <a:r>
              <a:rPr lang="en-GB" sz="3200" dirty="0" err="1" smtClean="0"/>
              <a:t>formu</a:t>
            </a:r>
            <a:r>
              <a:rPr lang="sk-SK" sz="3200" dirty="0" smtClean="0"/>
              <a:t> </a:t>
            </a:r>
            <a:r>
              <a:rPr lang="en-GB" sz="3200" dirty="0" err="1" smtClean="0"/>
              <a:t>internej</a:t>
            </a:r>
            <a:r>
              <a:rPr lang="en-GB" sz="3200" dirty="0" smtClean="0"/>
              <a:t> </a:t>
            </a:r>
            <a:r>
              <a:rPr lang="en-GB" sz="3200" dirty="0" err="1"/>
              <a:t>časti</a:t>
            </a:r>
            <a:r>
              <a:rPr lang="en-GB" sz="3200" dirty="0"/>
              <a:t> MS </a:t>
            </a:r>
            <a:r>
              <a:rPr lang="en-GB" sz="3200" dirty="0" err="1"/>
              <a:t>na</a:t>
            </a:r>
            <a:r>
              <a:rPr lang="en-GB" sz="3200" dirty="0"/>
              <a:t> </a:t>
            </a:r>
            <a:r>
              <a:rPr lang="en-GB" sz="3200" dirty="0" err="1"/>
              <a:t>úrovni</a:t>
            </a:r>
            <a:r>
              <a:rPr lang="en-GB" sz="3200" dirty="0"/>
              <a:t> B1 </a:t>
            </a:r>
            <a:r>
              <a:rPr lang="en-GB" sz="3200" dirty="0" err="1"/>
              <a:t>alebo</a:t>
            </a:r>
            <a:r>
              <a:rPr lang="en-GB" sz="3200" dirty="0"/>
              <a:t> B2 </a:t>
            </a:r>
            <a:r>
              <a:rPr lang="en-GB" sz="3200" dirty="0" err="1"/>
              <a:t>podľa</a:t>
            </a:r>
            <a:r>
              <a:rPr lang="en-GB" sz="3200" dirty="0"/>
              <a:t> </a:t>
            </a:r>
            <a:r>
              <a:rPr lang="en-GB" sz="3200" dirty="0" err="1"/>
              <a:t>vlastného</a:t>
            </a:r>
            <a:r>
              <a:rPr lang="en-GB" sz="3200" dirty="0"/>
              <a:t> </a:t>
            </a:r>
            <a:r>
              <a:rPr lang="en-GB" sz="3200" dirty="0" err="1"/>
              <a:t>výberu</a:t>
            </a:r>
            <a:r>
              <a:rPr lang="en-GB" sz="3200" dirty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CUDZÍ JAZYK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r>
              <a:rPr lang="en-GB" sz="2800" b="1" dirty="0"/>
              <a:t>EČ </a:t>
            </a:r>
            <a:r>
              <a:rPr lang="en-GB" sz="2800" b="1" dirty="0" smtClean="0"/>
              <a:t>MS</a:t>
            </a:r>
            <a:r>
              <a:rPr lang="sk-SK" sz="2800" dirty="0" smtClean="0"/>
              <a:t>: </a:t>
            </a:r>
            <a:r>
              <a:rPr lang="en-GB" sz="2800" dirty="0" err="1" smtClean="0"/>
              <a:t>centrálne</a:t>
            </a:r>
            <a:r>
              <a:rPr lang="en-GB" sz="2800" dirty="0" smtClean="0"/>
              <a:t> </a:t>
            </a:r>
            <a:r>
              <a:rPr lang="en-GB" sz="2800" dirty="0" err="1"/>
              <a:t>zadaný</a:t>
            </a:r>
            <a:r>
              <a:rPr lang="en-GB" sz="2800" dirty="0"/>
              <a:t> </a:t>
            </a:r>
            <a:r>
              <a:rPr lang="en-GB" sz="2800" dirty="0" err="1"/>
              <a:t>písomný</a:t>
            </a:r>
            <a:r>
              <a:rPr lang="en-GB" sz="2800" dirty="0"/>
              <a:t> </a:t>
            </a:r>
            <a:r>
              <a:rPr lang="en-GB" sz="2800" b="1" dirty="0" smtClean="0"/>
              <a:t>test</a:t>
            </a:r>
            <a:r>
              <a:rPr lang="en-GB" sz="2800" dirty="0" smtClean="0"/>
              <a:t> </a:t>
            </a:r>
            <a:r>
              <a:rPr lang="en-GB" sz="2800" dirty="0" err="1" smtClean="0"/>
              <a:t>obsahujúci</a:t>
            </a:r>
            <a:r>
              <a:rPr lang="en-GB" sz="2800" dirty="0" smtClean="0"/>
              <a:t> </a:t>
            </a:r>
            <a:r>
              <a:rPr lang="en-GB" sz="2800" b="1" dirty="0" err="1" smtClean="0"/>
              <a:t>osem</a:t>
            </a:r>
            <a:r>
              <a:rPr lang="sk-SK" sz="2800" b="1" dirty="0"/>
              <a:t> </a:t>
            </a:r>
            <a:r>
              <a:rPr lang="en-GB" sz="2800" b="1" dirty="0" err="1" smtClean="0"/>
              <a:t>ukážok</a:t>
            </a:r>
            <a:r>
              <a:rPr lang="en-GB" sz="2800" dirty="0"/>
              <a:t>. </a:t>
            </a:r>
            <a:r>
              <a:rPr lang="en-GB" dirty="0"/>
              <a:t>Ku </a:t>
            </a:r>
            <a:r>
              <a:rPr lang="en-GB" dirty="0" err="1"/>
              <a:t>každej</a:t>
            </a:r>
            <a:r>
              <a:rPr lang="en-GB" dirty="0"/>
              <a:t> </a:t>
            </a:r>
            <a:r>
              <a:rPr lang="en-GB" dirty="0" err="1"/>
              <a:t>ukážke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viaže</a:t>
            </a:r>
            <a:r>
              <a:rPr lang="en-GB" dirty="0"/>
              <a:t> </a:t>
            </a:r>
            <a:r>
              <a:rPr lang="en-GB" b="1" dirty="0" err="1"/>
              <a:t>päť</a:t>
            </a:r>
            <a:r>
              <a:rPr lang="en-GB" b="1" dirty="0"/>
              <a:t> </a:t>
            </a:r>
            <a:r>
              <a:rPr lang="en-GB" b="1" dirty="0" err="1"/>
              <a:t>úloh</a:t>
            </a:r>
            <a:r>
              <a:rPr lang="en-GB" b="1" dirty="0"/>
              <a:t> </a:t>
            </a:r>
            <a:r>
              <a:rPr lang="en-GB" b="1" dirty="0" smtClean="0"/>
              <a:t>s </a:t>
            </a:r>
            <a:r>
              <a:rPr lang="en-GB" b="1" dirty="0" err="1"/>
              <a:t>výberom</a:t>
            </a:r>
            <a:r>
              <a:rPr lang="en-GB" b="1" dirty="0"/>
              <a:t> </a:t>
            </a:r>
            <a:r>
              <a:rPr lang="en-GB" b="1" dirty="0" err="1"/>
              <a:t>odpovede</a:t>
            </a:r>
            <a:r>
              <a:rPr lang="en-GB" dirty="0"/>
              <a:t> zo </a:t>
            </a:r>
            <a:r>
              <a:rPr lang="en-GB" dirty="0" err="1"/>
              <a:t>štyroch</a:t>
            </a:r>
            <a:r>
              <a:rPr lang="en-GB" dirty="0"/>
              <a:t> </a:t>
            </a:r>
            <a:r>
              <a:rPr lang="en-GB" dirty="0" err="1"/>
              <a:t>možností</a:t>
            </a:r>
            <a:r>
              <a:rPr lang="en-GB" dirty="0"/>
              <a:t> a </a:t>
            </a:r>
            <a:r>
              <a:rPr lang="en-GB" b="1" dirty="0" smtClean="0"/>
              <a:t>tri</a:t>
            </a:r>
            <a:r>
              <a:rPr lang="sk-SK" b="1" dirty="0" smtClean="0"/>
              <a:t> </a:t>
            </a:r>
            <a:r>
              <a:rPr lang="en-GB" b="1" dirty="0" err="1" smtClean="0"/>
              <a:t>úlohy</a:t>
            </a:r>
            <a:r>
              <a:rPr lang="en-GB" b="1" dirty="0" smtClean="0"/>
              <a:t> </a:t>
            </a:r>
            <a:r>
              <a:rPr lang="en-GB" b="1" dirty="0"/>
              <a:t>s </a:t>
            </a:r>
            <a:r>
              <a:rPr lang="en-GB" b="1" dirty="0" err="1"/>
              <a:t>krátkou</a:t>
            </a:r>
            <a:r>
              <a:rPr lang="en-GB" b="1" dirty="0"/>
              <a:t> </a:t>
            </a:r>
            <a:r>
              <a:rPr lang="en-GB" b="1" dirty="0" err="1"/>
              <a:t>odpoveďou</a:t>
            </a:r>
            <a:r>
              <a:rPr lang="en-GB" dirty="0"/>
              <a:t>. </a:t>
            </a:r>
            <a:endParaRPr lang="sk-SK" dirty="0" smtClean="0"/>
          </a:p>
          <a:p>
            <a:r>
              <a:rPr lang="sk-SK" sz="2800" b="1" dirty="0"/>
              <a:t>Trvanie</a:t>
            </a:r>
            <a:r>
              <a:rPr lang="sk-SK" sz="2800" dirty="0"/>
              <a:t> </a:t>
            </a:r>
            <a:r>
              <a:rPr lang="sk-SK" sz="2800" b="1" dirty="0"/>
              <a:t>EČ </a:t>
            </a:r>
            <a:r>
              <a:rPr lang="sk-SK" sz="2800" dirty="0"/>
              <a:t>MS: </a:t>
            </a:r>
            <a:r>
              <a:rPr lang="sk-SK" sz="2800" b="1" dirty="0"/>
              <a:t>100 minút </a:t>
            </a:r>
          </a:p>
          <a:p>
            <a:r>
              <a:rPr lang="sk-SK" sz="2800" dirty="0"/>
              <a:t>Formát úloh: 40 úloh s výberom odpovede, 24 úloh s krátkou odpoveďou </a:t>
            </a:r>
          </a:p>
          <a:p>
            <a:r>
              <a:rPr lang="sk-SK" sz="2800" b="1" dirty="0"/>
              <a:t>Trvanie PFIČ </a:t>
            </a:r>
            <a:r>
              <a:rPr lang="sk-SK" sz="2800" dirty="0"/>
              <a:t>MS: </a:t>
            </a:r>
            <a:r>
              <a:rPr lang="sk-SK" sz="2800" b="1" dirty="0"/>
              <a:t>150 minút </a:t>
            </a:r>
          </a:p>
          <a:p>
            <a:r>
              <a:rPr lang="sk-SK" sz="2800" dirty="0"/>
              <a:t>Formát úloh: 1 úloha s dlhou odpoveďou (štyri témy s určenou žánrovou formou, z ktorých si žiak vyberie a vypracuje iba jednu) </a:t>
            </a:r>
            <a:r>
              <a:rPr lang="en-GB" sz="2800" dirty="0" err="1" smtClean="0"/>
              <a:t>Žiak</a:t>
            </a:r>
            <a:r>
              <a:rPr lang="en-GB" sz="2800" dirty="0" smtClean="0"/>
              <a:t> </a:t>
            </a:r>
            <a:r>
              <a:rPr lang="en-GB" sz="2800" dirty="0" err="1"/>
              <a:t>môže</a:t>
            </a:r>
            <a:r>
              <a:rPr lang="en-GB" sz="2800" dirty="0"/>
              <a:t> </a:t>
            </a:r>
            <a:r>
              <a:rPr lang="en-GB" sz="2800" dirty="0" err="1"/>
              <a:t>počas</a:t>
            </a:r>
            <a:r>
              <a:rPr lang="en-GB" sz="2800" dirty="0"/>
              <a:t> PFIČ </a:t>
            </a:r>
            <a:r>
              <a:rPr lang="en-GB" sz="2800" dirty="0" smtClean="0"/>
              <a:t>MS</a:t>
            </a:r>
            <a:r>
              <a:rPr lang="sk-SK" sz="2800" dirty="0" smtClean="0"/>
              <a:t> </a:t>
            </a:r>
            <a:r>
              <a:rPr lang="en-GB" sz="2800" dirty="0" err="1" smtClean="0"/>
              <a:t>používať</a:t>
            </a:r>
            <a:r>
              <a:rPr lang="en-GB" sz="2800" dirty="0" smtClean="0"/>
              <a:t> </a:t>
            </a:r>
            <a:r>
              <a:rPr lang="en-GB" sz="2800" dirty="0" err="1"/>
              <a:t>určenú</a:t>
            </a:r>
            <a:r>
              <a:rPr lang="en-GB" sz="2800" dirty="0"/>
              <a:t> </a:t>
            </a:r>
            <a:r>
              <a:rPr lang="en-GB" sz="2800" dirty="0" err="1"/>
              <a:t>literatúru</a:t>
            </a:r>
            <a:r>
              <a:rPr lang="en-GB" sz="2800" dirty="0"/>
              <a:t> (</a:t>
            </a:r>
            <a:r>
              <a:rPr lang="en-GB" sz="2800" dirty="0" err="1"/>
              <a:t>pravidlá</a:t>
            </a:r>
            <a:r>
              <a:rPr lang="en-GB" sz="2800" dirty="0"/>
              <a:t> </a:t>
            </a:r>
            <a:r>
              <a:rPr lang="en-GB" sz="2800" dirty="0" err="1"/>
              <a:t>pravopisu</a:t>
            </a:r>
            <a:r>
              <a:rPr lang="en-GB" sz="2800" dirty="0"/>
              <a:t> a </a:t>
            </a:r>
            <a:r>
              <a:rPr lang="en-GB" sz="2800" dirty="0" err="1"/>
              <a:t>slovníky</a:t>
            </a:r>
            <a:r>
              <a:rPr lang="en-GB" sz="2800" dirty="0"/>
              <a:t>), </a:t>
            </a:r>
            <a:r>
              <a:rPr lang="en-GB" sz="2800" dirty="0" err="1"/>
              <a:t>ktorá</a:t>
            </a:r>
            <a:r>
              <a:rPr lang="en-GB" sz="2800" dirty="0"/>
              <a:t> </a:t>
            </a:r>
            <a:r>
              <a:rPr lang="en-GB" sz="2800" dirty="0" err="1"/>
              <a:t>bude</a:t>
            </a:r>
            <a:r>
              <a:rPr lang="en-GB" sz="2800" dirty="0"/>
              <a:t> </a:t>
            </a:r>
            <a:r>
              <a:rPr lang="en-GB" sz="2800" dirty="0" err="1"/>
              <a:t>pripravená</a:t>
            </a:r>
            <a:r>
              <a:rPr lang="en-GB" sz="2800" dirty="0"/>
              <a:t> v </a:t>
            </a:r>
            <a:r>
              <a:rPr lang="en-GB" sz="2800" dirty="0" err="1"/>
              <a:t>učebni</a:t>
            </a:r>
            <a:r>
              <a:rPr lang="en-GB" sz="2800" dirty="0"/>
              <a:t>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SLOVENSKÝ JAZYK A LITERATÚRA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EČ MS</a:t>
            </a:r>
            <a:r>
              <a:rPr lang="sk-SK" sz="2800" dirty="0" smtClean="0"/>
              <a:t>: </a:t>
            </a:r>
            <a:r>
              <a:rPr lang="en-GB" sz="2800" dirty="0" err="1" smtClean="0"/>
              <a:t>centrálne</a:t>
            </a:r>
            <a:r>
              <a:rPr lang="en-GB" sz="2800" dirty="0" smtClean="0"/>
              <a:t> </a:t>
            </a:r>
            <a:r>
              <a:rPr lang="en-GB" sz="2800" dirty="0" err="1"/>
              <a:t>zadaný</a:t>
            </a:r>
            <a:r>
              <a:rPr lang="en-GB" sz="2800" dirty="0"/>
              <a:t> </a:t>
            </a:r>
            <a:r>
              <a:rPr lang="en-GB" sz="2800" dirty="0" err="1"/>
              <a:t>písomný</a:t>
            </a:r>
            <a:r>
              <a:rPr lang="en-GB" sz="2800" dirty="0"/>
              <a:t> </a:t>
            </a:r>
            <a:r>
              <a:rPr lang="en-GB" sz="2800" dirty="0" smtClean="0"/>
              <a:t>test</a:t>
            </a:r>
            <a:endParaRPr lang="sk-SK" sz="2800" dirty="0" smtClean="0"/>
          </a:p>
          <a:p>
            <a:r>
              <a:rPr lang="pl-PL" sz="2800" b="1" dirty="0"/>
              <a:t>3</a:t>
            </a:r>
            <a:r>
              <a:rPr lang="pl-PL" sz="2800" b="1" dirty="0" smtClean="0"/>
              <a:t> časti</a:t>
            </a:r>
            <a:r>
              <a:rPr lang="pl-PL" sz="2800" dirty="0" smtClean="0"/>
              <a:t>: počúvanie s porozumením, čítanie </a:t>
            </a:r>
            <a:r>
              <a:rPr lang="en-GB" sz="2800" dirty="0" smtClean="0"/>
              <a:t>s </a:t>
            </a:r>
            <a:r>
              <a:rPr lang="en-GB" sz="2800" dirty="0" err="1" smtClean="0"/>
              <a:t>porozumením</a:t>
            </a:r>
            <a:r>
              <a:rPr lang="en-GB" sz="2800" dirty="0" smtClean="0"/>
              <a:t> a </a:t>
            </a:r>
            <a:r>
              <a:rPr lang="en-GB" sz="2800" dirty="0" err="1" smtClean="0"/>
              <a:t>použitie</a:t>
            </a:r>
            <a:r>
              <a:rPr lang="en-GB" sz="2800" dirty="0" smtClean="0"/>
              <a:t> </a:t>
            </a:r>
            <a:r>
              <a:rPr lang="en-GB" sz="2800" dirty="0" err="1" smtClean="0"/>
              <a:t>gramatiky</a:t>
            </a:r>
            <a:r>
              <a:rPr lang="en-GB" sz="2800" dirty="0" smtClean="0"/>
              <a:t> a </a:t>
            </a:r>
            <a:r>
              <a:rPr lang="en-GB" sz="2800" dirty="0" err="1" smtClean="0"/>
              <a:t>lexiky</a:t>
            </a:r>
            <a:endParaRPr lang="sk-SK" sz="2800" dirty="0" smtClean="0"/>
          </a:p>
          <a:p>
            <a:r>
              <a:rPr lang="sk-SK" sz="2800" b="1" dirty="0" smtClean="0"/>
              <a:t>Trvanie </a:t>
            </a:r>
            <a:r>
              <a:rPr lang="sk-SK" sz="2800" b="1" dirty="0"/>
              <a:t>EČ </a:t>
            </a:r>
            <a:r>
              <a:rPr lang="sk-SK" sz="2800" dirty="0"/>
              <a:t>MS: </a:t>
            </a:r>
            <a:r>
              <a:rPr lang="sk-SK" sz="2800" b="1" dirty="0"/>
              <a:t>120 minút </a:t>
            </a:r>
          </a:p>
          <a:p>
            <a:r>
              <a:rPr lang="sk-SK" dirty="0"/>
              <a:t>Formát úloh: 46 úloh s výberom odpovede, 34 úloh s krátkou odpoveďou </a:t>
            </a:r>
          </a:p>
          <a:p>
            <a:r>
              <a:rPr lang="sk-SK" sz="2800" b="1" dirty="0"/>
              <a:t>Trvanie PFIČ </a:t>
            </a:r>
            <a:r>
              <a:rPr lang="sk-SK" sz="2800" dirty="0"/>
              <a:t>MS: </a:t>
            </a:r>
            <a:r>
              <a:rPr lang="sk-SK" sz="2800" b="1" dirty="0"/>
              <a:t>60 minút </a:t>
            </a:r>
          </a:p>
          <a:p>
            <a:r>
              <a:rPr lang="sk-SK" sz="2800" dirty="0"/>
              <a:t>Formát úloh: 1 úloha s dlhou odpoveďou </a:t>
            </a:r>
          </a:p>
          <a:p>
            <a:r>
              <a:rPr lang="sk-SK" sz="2800" dirty="0"/>
              <a:t>(jedno </a:t>
            </a:r>
            <a:r>
              <a:rPr lang="en-GB" sz="2800" dirty="0" err="1" smtClean="0"/>
              <a:t>centrálne</a:t>
            </a:r>
            <a:r>
              <a:rPr lang="en-GB" sz="2800" dirty="0" smtClean="0"/>
              <a:t> </a:t>
            </a:r>
            <a:r>
              <a:rPr lang="en-GB" sz="2800" b="1" dirty="0" err="1"/>
              <a:t>pripravené</a:t>
            </a:r>
            <a:r>
              <a:rPr lang="en-GB" sz="2800" b="1" dirty="0"/>
              <a:t> </a:t>
            </a:r>
            <a:r>
              <a:rPr lang="en-GB" sz="2800" b="1" dirty="0" err="1"/>
              <a:t>zadanie</a:t>
            </a:r>
            <a:r>
              <a:rPr lang="en-GB" sz="2800" b="1" dirty="0"/>
              <a:t> </a:t>
            </a:r>
            <a:r>
              <a:rPr lang="en-GB" sz="2800" dirty="0"/>
              <a:t>so </a:t>
            </a:r>
            <a:r>
              <a:rPr lang="en-GB" sz="2800" dirty="0" err="1"/>
              <a:t>štruktúrovaným</a:t>
            </a:r>
            <a:r>
              <a:rPr lang="en-GB" sz="2800" dirty="0"/>
              <a:t> </a:t>
            </a:r>
            <a:r>
              <a:rPr lang="en-GB" sz="2800" dirty="0" err="1"/>
              <a:t>obsahom</a:t>
            </a:r>
            <a:r>
              <a:rPr lang="en-GB" sz="2800" dirty="0"/>
              <a:t> v </a:t>
            </a:r>
            <a:r>
              <a:rPr lang="en-GB" sz="2800" dirty="0" err="1"/>
              <a:t>určenej</a:t>
            </a:r>
            <a:r>
              <a:rPr lang="en-GB" sz="2800" dirty="0"/>
              <a:t> </a:t>
            </a:r>
            <a:r>
              <a:rPr lang="en-GB" sz="2800" dirty="0" err="1" smtClean="0"/>
              <a:t>žánrovej</a:t>
            </a:r>
            <a:r>
              <a:rPr lang="sk-SK" sz="2800" dirty="0"/>
              <a:t> </a:t>
            </a:r>
            <a:r>
              <a:rPr lang="en-GB" sz="2800" dirty="0" err="1" smtClean="0"/>
              <a:t>forme</a:t>
            </a:r>
            <a:endParaRPr lang="sk-SK" sz="2800" dirty="0" smtClean="0"/>
          </a:p>
          <a:p>
            <a:r>
              <a:rPr lang="sk-SK" sz="2800" dirty="0" err="1"/>
              <a:t>č</a:t>
            </a:r>
            <a:r>
              <a:rPr lang="en-GB" sz="2800" dirty="0" smtClean="0"/>
              <a:t>as</a:t>
            </a:r>
            <a:r>
              <a:rPr lang="sk-SK" sz="2800" dirty="0" smtClean="0"/>
              <a:t> </a:t>
            </a:r>
            <a:r>
              <a:rPr lang="pl-PL" sz="2800" dirty="0" smtClean="0"/>
              <a:t>na </a:t>
            </a:r>
            <a:r>
              <a:rPr lang="pl-PL" sz="2800" dirty="0"/>
              <a:t>vypracovanie je </a:t>
            </a:r>
            <a:r>
              <a:rPr lang="pl-PL" sz="2800" b="1" dirty="0"/>
              <a:t>60 </a:t>
            </a:r>
            <a:r>
              <a:rPr lang="pl-PL" sz="2800" b="1" dirty="0" smtClean="0"/>
              <a:t>minút</a:t>
            </a:r>
          </a:p>
          <a:p>
            <a:r>
              <a:rPr lang="pl-PL" sz="2800" b="1" dirty="0" smtClean="0"/>
              <a:t>Slovník sa nedá použiť</a:t>
            </a:r>
            <a:endParaRPr lang="en-GB" sz="2800" b="1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5577"/>
            <a:ext cx="8229600" cy="1252728"/>
          </a:xfrm>
        </p:spPr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ANGLICKÝ JAZYK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llám">
  <a:themeElements>
    <a:clrScheme name="Hullá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Hullá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ullá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335</TotalTime>
  <Words>1595</Words>
  <Application>Microsoft Office PowerPoint</Application>
  <PresentationFormat>Prezentácia na obrazovke (4:3)</PresentationFormat>
  <Paragraphs>118</Paragraphs>
  <Slides>26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26</vt:i4>
      </vt:variant>
    </vt:vector>
  </HeadingPairs>
  <TitlesOfParts>
    <vt:vector size="32" baseType="lpstr">
      <vt:lpstr>Candara</vt:lpstr>
      <vt:lpstr>Symbol</vt:lpstr>
      <vt:lpstr>Wingdings</vt:lpstr>
      <vt:lpstr>Hullám</vt:lpstr>
      <vt:lpstr>Acrobat Document</vt:lpstr>
      <vt:lpstr>Dokument</vt:lpstr>
      <vt:lpstr>MATURITNÁ SKÚŠKA 2024</vt:lpstr>
      <vt:lpstr>INFORMÁCIE</vt:lpstr>
      <vt:lpstr>Predmety MS v gymnáziu</vt:lpstr>
      <vt:lpstr>ČASTI MS JEDNOTLIVÝCH PREDMETOV</vt:lpstr>
      <vt:lpstr>ČASTI MS JEDNOTLIVÝCH PREDMETOV</vt:lpstr>
      <vt:lpstr>DOBROVOĽNÝ PREDMET</vt:lpstr>
      <vt:lpstr>CUDZÍ JAZYK</vt:lpstr>
      <vt:lpstr>SLOVENSKÝ JAZYK A LITERATÚRA</vt:lpstr>
      <vt:lpstr>ANGLICKÝ JAZYK</vt:lpstr>
      <vt:lpstr>MATEMATIKA</vt:lpstr>
      <vt:lpstr>Spracovanie výsledkov</vt:lpstr>
      <vt:lpstr>Odpoveďové hárky a tlačivá</vt:lpstr>
      <vt:lpstr>Odpoveďové hárky a tlačivá</vt:lpstr>
      <vt:lpstr>ÚSTNA FORMA INTERNEJ ČASTI MS</vt:lpstr>
      <vt:lpstr>PRIHLÁSENIE NA MS</vt:lpstr>
      <vt:lpstr>TERMÍNY KONANIA EČ a PFIČ</vt:lpstr>
      <vt:lpstr>ÚSTNA SKÚŠKA</vt:lpstr>
      <vt:lpstr>MIMORIADNE SKÚŠOBNÉ OBDOBIE</vt:lpstr>
      <vt:lpstr>KLASIFIKÁCIA A HODNOTENIE MS</vt:lpstr>
      <vt:lpstr>KLASIFIKÁCIA A HODNOTENIE MS</vt:lpstr>
      <vt:lpstr>KLASIFIKÁCIA A HODNOTENIE MS</vt:lpstr>
      <vt:lpstr>KLASIFIKÁCIA A HODNOTENIE MS</vt:lpstr>
      <vt:lpstr>HODNOTENIE DOBROVOĽNEJ MS</vt:lpstr>
      <vt:lpstr>Informácie o opravnej skúške</vt:lpstr>
      <vt:lpstr>Informácie o opravnej skúške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Maturitná skúška 2019</dc:title>
  <dc:creator>Margaréta</dc:creator>
  <cp:lastModifiedBy>user</cp:lastModifiedBy>
  <cp:revision>63</cp:revision>
  <dcterms:created xsi:type="dcterms:W3CDTF">2018-09-23T15:41:02Z</dcterms:created>
  <dcterms:modified xsi:type="dcterms:W3CDTF">2024-01-22T05:13:03Z</dcterms:modified>
</cp:coreProperties>
</file>