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9" r:id="rId2"/>
    <p:sldMasterId id="2147483717" r:id="rId3"/>
    <p:sldMasterId id="2147483705" r:id="rId4"/>
  </p:sldMasterIdLst>
  <p:notesMasterIdLst>
    <p:notesMasterId r:id="rId26"/>
  </p:notesMasterIdLst>
  <p:handoutMasterIdLst>
    <p:handoutMasterId r:id="rId27"/>
  </p:handoutMasterIdLst>
  <p:sldIdLst>
    <p:sldId id="266" r:id="rId5"/>
    <p:sldId id="270" r:id="rId6"/>
    <p:sldId id="267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90987" autoAdjust="0"/>
  </p:normalViewPr>
  <p:slideViewPr>
    <p:cSldViewPr>
      <p:cViewPr varScale="1">
        <p:scale>
          <a:sx n="56" d="100"/>
          <a:sy n="56" d="100"/>
        </p:scale>
        <p:origin x="16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327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327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BB2FA7-926C-4157-B2D8-19CBA76A629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26F-D8AF-4A1E-AC09-CD17DED3F60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1BAA-8FA0-40CA-9189-7810BCA9A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41BAA-8FA0-40CA-9189-7810BCA9A24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1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 hasCustomPrompt="1"/>
          </p:nvPr>
        </p:nvSpPr>
        <p:spPr>
          <a:xfrm>
            <a:off x="285720" y="1785926"/>
            <a:ext cx="7500958" cy="1143008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pl-PL" dirty="0"/>
              <a:t>Tytuł prezentacji</a:t>
            </a:r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dirty="0"/>
              <a:t>Kliknij, aby edytować styl wzorca podtytułu</a:t>
            </a:r>
            <a:endParaRPr kumimoji="0" lang="en-US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378618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786182" y="6286520"/>
            <a:ext cx="100013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928662" cy="57148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0" y="642918"/>
            <a:ext cx="7500958" cy="71438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pl-PL" dirty="0"/>
              <a:t>Tytuł slajdu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7203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928662" cy="57148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378618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786182" y="6286520"/>
            <a:ext cx="100013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1000100" cy="500042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786182" y="6286520"/>
            <a:ext cx="100013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378618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0" y="642918"/>
            <a:ext cx="7500958" cy="71438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0" cap="none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pl-PL" dirty="0"/>
              <a:t>Tytuł slajdu</a:t>
            </a:r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dirty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14282" y="2000240"/>
            <a:ext cx="4041648" cy="414340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3438" y="2000240"/>
            <a:ext cx="4041775" cy="414340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786182" y="6286520"/>
            <a:ext cx="100013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3786182" cy="42862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1000100" cy="500042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3500430" y="6286520"/>
            <a:ext cx="957264" cy="4572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350043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1000100" cy="500042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800" b="1" dirty="0">
                <a:solidFill>
                  <a:schemeClr val="bg1"/>
                </a:solidFill>
                <a:latin typeface="Arial" charset="0"/>
              </a:rPr>
              <a:t>Zakład Doskonalenia Zawodowego w Białymstoku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9144000" y="0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9089136" y="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9134856" y="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C98F4A-9120-4FA9-A74B-B2B7758BD69D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382000" y="14285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62EC26-B8EF-4550-AB20-4E77525E201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4" name="Picture 17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200400" y="609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27" name="Picture 2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84913"/>
            <a:ext cx="91567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26"/>
          <p:cNvGrpSpPr>
            <a:grpSpLocks/>
          </p:cNvGrpSpPr>
          <p:nvPr/>
        </p:nvGrpSpPr>
        <p:grpSpPr bwMode="auto">
          <a:xfrm>
            <a:off x="5572132" y="6318250"/>
            <a:ext cx="3040063" cy="539750"/>
            <a:chOff x="3099" y="1440"/>
            <a:chExt cx="1915" cy="340"/>
          </a:xfrm>
        </p:grpSpPr>
        <p:pic>
          <p:nvPicPr>
            <p:cNvPr id="42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0" y="1440"/>
              <a:ext cx="43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8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99" y="1440"/>
              <a:ext cx="45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91" y="1440"/>
              <a:ext cx="44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81" y="1440"/>
              <a:ext cx="43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ectangle 18"/>
          <p:cNvSpPr>
            <a:spLocks noChangeArrowheads="1"/>
          </p:cNvSpPr>
          <p:nvPr userDrawn="1"/>
        </p:nvSpPr>
        <p:spPr bwMode="auto">
          <a:xfrm>
            <a:off x="0" y="142852"/>
            <a:ext cx="52149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Zakład Doskonalenia Zawodowego w Białymstoku</a:t>
            </a:r>
          </a:p>
        </p:txBody>
      </p:sp>
      <p:pic>
        <p:nvPicPr>
          <p:cNvPr id="20" name="Picture 1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700" y="642918"/>
            <a:ext cx="91567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Schemat blokowy: opóźnienie 49"/>
          <p:cNvSpPr/>
          <p:nvPr userDrawn="1"/>
        </p:nvSpPr>
        <p:spPr>
          <a:xfrm>
            <a:off x="7500958" y="0"/>
            <a:ext cx="1643042" cy="1571612"/>
          </a:xfrm>
          <a:prstGeom prst="flowChartDelay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2465" name="Picture 1" descr="Logo ZDZ z 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285728"/>
            <a:ext cx="1000100" cy="9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  <p:sldLayoutId id="2147483704" r:id="rId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20D8-E7C3-4566-BC69-3EF730DFBDF3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4405-FB7C-43B2-939C-942F62B6BD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47AC-81DD-441F-9A26-1FFB58E08ED6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FF4B-A0F5-4DA6-BF78-DD14872BD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8D54-BDF6-44DD-96E3-E99DDBD4A277}" type="datetimeFigureOut">
              <a:rPr lang="pl-PL" smtClean="0"/>
              <a:pPr/>
              <a:t>16.05.2023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9905-1C10-482F-8F1B-622231710F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wmf"/><Relationship Id="rId7" Type="http://schemas.openxmlformats.org/officeDocument/2006/relationships/image" Target="../media/image1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5875"/>
            <a:ext cx="38115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3786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641725" y="0"/>
          <a:ext cx="5502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5" imgW="4638095" imgH="5780952" progId="PBrush">
                  <p:embed/>
                </p:oleObj>
              </mc:Choice>
              <mc:Fallback>
                <p:oleObj name="Obraz - mapa bitowa" r:id="rId5" imgW="4638095" imgH="578095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0"/>
                        <a:ext cx="55022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04800" y="4572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Zakład Doskonalenia Zawodowego </a:t>
            </a:r>
            <a:br>
              <a:rPr lang="pl-P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pl-P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 Białymstoku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14554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6397" name="Picture 13" descr="D:\Teksty\Informatyczne\Corel-pliki\Logo ZDZ z 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5888" y="5143512"/>
            <a:ext cx="1652392" cy="1583542"/>
          </a:xfrm>
          <a:prstGeom prst="rect">
            <a:avLst/>
          </a:prstGeom>
          <a:noFill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5907627"/>
            <a:ext cx="1785949" cy="78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27D9C-2BDC-4F4B-ACFC-FFBE5FEB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642918"/>
            <a:ext cx="8928992" cy="714380"/>
          </a:xfrm>
        </p:spPr>
        <p:txBody>
          <a:bodyPr/>
          <a:lstStyle/>
          <a:p>
            <a:r>
              <a:rPr lang="pl-PL" sz="2600" b="1" dirty="0"/>
              <a:t>Mechanik – operator pojazdów i maszyn rolniczych</a:t>
            </a:r>
            <a:endParaRPr lang="en-GB" sz="2800" dirty="0"/>
          </a:p>
        </p:txBody>
      </p:sp>
      <p:pic>
        <p:nvPicPr>
          <p:cNvPr id="18434" name="Picture 2" descr="Mechanik operator pojazdów i maszyn rolniczych - Zespół Szkół Centrum  Kształcenia Rolniczego w Dobryszycach">
            <a:extLst>
              <a:ext uri="{FF2B5EF4-FFF2-40B4-BE49-F238E27FC236}">
                <a16:creationId xmlns:a16="http://schemas.microsoft.com/office/drawing/2014/main" id="{8F30BA4A-6834-484A-BFC9-5A575727B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71625"/>
            <a:ext cx="36724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32553C5-134B-4A12-839E-F835E06226AD}"/>
              </a:ext>
            </a:extLst>
          </p:cNvPr>
          <p:cNvSpPr txBox="1"/>
          <p:nvPr/>
        </p:nvSpPr>
        <p:spPr>
          <a:xfrm>
            <a:off x="4292689" y="1916832"/>
            <a:ext cx="4671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MECHANIKA MASZYN I URZĄDZEŃ ROLNICZYCH, J. Kotowski, D. Zakrzewski, ul. Mazowiecka 20, Zambrów</a:t>
            </a:r>
            <a:endParaRPr lang="en-GB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CE893B-3301-4474-9FD6-E527A900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205" y="3154007"/>
            <a:ext cx="2448272" cy="29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D597F-108E-439D-96BF-BF04369C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Rolnik</a:t>
            </a:r>
            <a:endParaRPr lang="en-GB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CFBE1A0-8729-4069-9652-625C4A61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4172436" cy="28098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814B54-413E-4A2B-90D4-677FC850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56792"/>
            <a:ext cx="3752850" cy="28098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AB16AF9-49A0-4147-9FEE-EA84947B29DA}"/>
              </a:ext>
            </a:extLst>
          </p:cNvPr>
          <p:cNvSpPr txBox="1"/>
          <p:nvPr/>
        </p:nvSpPr>
        <p:spPr>
          <a:xfrm>
            <a:off x="755576" y="4661499"/>
            <a:ext cx="8280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AGRO – BUD, J. Kossakowski, ul. Tartak Stary 34, Rutki Kossaki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69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B6861-3CAE-458E-BAFF-55A0A028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642918"/>
            <a:ext cx="8856984" cy="714380"/>
          </a:xfrm>
        </p:spPr>
        <p:txBody>
          <a:bodyPr/>
          <a:lstStyle/>
          <a:p>
            <a:r>
              <a:rPr lang="pl-PL" sz="2200" b="1" dirty="0"/>
              <a:t>Monter zabudowy i robot wykończeniowych w budownictwie</a:t>
            </a:r>
            <a:endParaRPr lang="en-GB" sz="2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029D19-F321-404F-B0A3-29879605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4" y="1484784"/>
            <a:ext cx="4178922" cy="2782614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DB9DA96F-FB80-4247-A69C-12B17484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4221088"/>
            <a:ext cx="4680520" cy="1922556"/>
          </a:xfrm>
        </p:spPr>
        <p:txBody>
          <a:bodyPr/>
          <a:lstStyle/>
          <a:p>
            <a:r>
              <a:rPr lang="pl-PL" sz="2400" dirty="0"/>
              <a:t>P.H.U. CHOIŃSKI,</a:t>
            </a:r>
          </a:p>
          <a:p>
            <a:pPr marL="109728" indent="0">
              <a:buNone/>
            </a:pPr>
            <a:r>
              <a:rPr lang="pl-PL" sz="2400" dirty="0"/>
              <a:t>L. Choiński, Wola </a:t>
            </a:r>
            <a:r>
              <a:rPr lang="pl-PL" sz="2000" dirty="0"/>
              <a:t>Zambrowska</a:t>
            </a:r>
            <a:r>
              <a:rPr lang="pl-PL" sz="2400" dirty="0"/>
              <a:t> 8</a:t>
            </a:r>
          </a:p>
          <a:p>
            <a:pPr marL="109728" indent="0">
              <a:buNone/>
            </a:pPr>
            <a:endParaRPr lang="pl-PL" sz="1800" dirty="0"/>
          </a:p>
          <a:p>
            <a:r>
              <a:rPr lang="pl-PL" sz="2400" dirty="0"/>
              <a:t>PHU Marek Matuszek, </a:t>
            </a:r>
          </a:p>
          <a:p>
            <a:pPr marL="109728" indent="0">
              <a:buNone/>
            </a:pPr>
            <a:r>
              <a:rPr lang="pl-PL" sz="2400" dirty="0"/>
              <a:t>ul. Księżnej Anny 29/ 19, Łomża</a:t>
            </a:r>
            <a:endParaRPr lang="en-GB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2AA162-F3E0-4C85-8267-6CF42902C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" y="1772816"/>
            <a:ext cx="365187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D8B2B7-C17F-43BE-BE79-9F729244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0" u="none" strike="noStrike" baseline="0" dirty="0">
                <a:latin typeface="Times New Roman" panose="02020603050405020304" pitchFamily="18" charset="0"/>
              </a:rPr>
              <a:t>Mura</a:t>
            </a:r>
            <a:r>
              <a:rPr lang="pl-PL" sz="3600" b="1" i="0" u="none" strike="noStrike" baseline="0" dirty="0" err="1">
                <a:latin typeface="Times New Roman" panose="02020603050405020304" pitchFamily="18" charset="0"/>
              </a:rPr>
              <a:t>rz</a:t>
            </a:r>
            <a:r>
              <a:rPr lang="pl-PL" sz="3600" b="1" dirty="0"/>
              <a:t> - tynkarz</a:t>
            </a:r>
            <a:r>
              <a:rPr lang="en-GB" sz="3600" b="1" i="0" u="none" strike="noStrike" baseline="0" dirty="0">
                <a:latin typeface="Times New Roman" panose="02020603050405020304" pitchFamily="18" charset="0"/>
              </a:rPr>
              <a:t> </a:t>
            </a:r>
            <a:endParaRPr lang="en-GB" sz="3600" dirty="0"/>
          </a:p>
        </p:txBody>
      </p:sp>
      <p:pic>
        <p:nvPicPr>
          <p:cNvPr id="17410" name="Picture 2" descr="Niemcy Praca bez znajomości języka na budowie jako murarz-tynkarz Westfalia  | Praca w Niemczech oferty - ogłoszenia 2023">
            <a:extLst>
              <a:ext uri="{FF2B5EF4-FFF2-40B4-BE49-F238E27FC236}">
                <a16:creationId xmlns:a16="http://schemas.microsoft.com/office/drawing/2014/main" id="{84942DBE-6157-4D32-8AB9-219E0F328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3" y="1700808"/>
            <a:ext cx="3582070" cy="25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260F97F-229F-41DF-8DF7-C9A3B1E301A9}"/>
              </a:ext>
            </a:extLst>
          </p:cNvPr>
          <p:cNvSpPr txBox="1"/>
          <p:nvPr/>
        </p:nvSpPr>
        <p:spPr>
          <a:xfrm>
            <a:off x="637522" y="4565948"/>
            <a:ext cx="81109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ZAKŁAD REMONTOWO-BUDOWLANY REMBUD, T. </a:t>
            </a:r>
            <a:r>
              <a:rPr lang="pl-PL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Strzelczuk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ul. Białostocka 39/32, Zambrów </a:t>
            </a:r>
          </a:p>
        </p:txBody>
      </p:sp>
      <p:pic>
        <p:nvPicPr>
          <p:cNvPr id="17412" name="Picture 4" descr="Deficytowe zawody. Czy opłaca się je wybrać?">
            <a:extLst>
              <a:ext uri="{FF2B5EF4-FFF2-40B4-BE49-F238E27FC236}">
                <a16:creationId xmlns:a16="http://schemas.microsoft.com/office/drawing/2014/main" id="{AF3558E9-E307-4323-9073-B9505731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7450"/>
            <a:ext cx="3888432" cy="25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8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CAA18-00DB-487D-9349-0B56D21C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Elektryk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0C0AA7-AE6B-4C3B-A7AC-F1905597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INSTALATORSTWO ELEKTRYCZNE, J.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Sierociuk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Grabówka 23A, Zambrów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ELEKTROTECH, D. Łubnicki, ul. Ogrodowa 12, Zambrów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</a:rPr>
              <a:t>PHU ANNA, A. Kaczyńska I. Kaczyński, ul. Sitarska 18,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8434" name="Picture 2" descr="Kierunki kształcenia - Branżowa Szkoła I Stopnia nr 2 | Zespół Szkół Nr 2  Centrum Kształcenia Ustawicznego w Kluczborku">
            <a:extLst>
              <a:ext uri="{FF2B5EF4-FFF2-40B4-BE49-F238E27FC236}">
                <a16:creationId xmlns:a16="http://schemas.microsoft.com/office/drawing/2014/main" id="{A7EA807F-5EC1-46E8-8628-9E023014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9409"/>
            <a:ext cx="2759968" cy="314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ranżowa Szkoła I Stopnia – Zespół Szkół Ponadpodstawowych">
            <a:extLst>
              <a:ext uri="{FF2B5EF4-FFF2-40B4-BE49-F238E27FC236}">
                <a16:creationId xmlns:a16="http://schemas.microsoft.com/office/drawing/2014/main" id="{61C1D299-49EE-43F5-A940-A3269CD8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47" y="2989409"/>
            <a:ext cx="3928491" cy="31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9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CB93E-4C8F-47F5-AC14-F1BBC299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Sprzed</a:t>
            </a:r>
            <a:r>
              <a:rPr lang="pl-PL" b="1" dirty="0" err="1"/>
              <a:t>awca</a:t>
            </a:r>
            <a:br>
              <a:rPr lang="pl-PL" b="1" dirty="0"/>
            </a:b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6F983-9312-441F-BC36-D34A26AC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57298"/>
            <a:ext cx="4032448" cy="4786346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Sklep Spożywczy ANABELA, Aleja Wojska Polskiego 35,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PHU ZORZA, W. Jastrzębski, ul. Mazowiecka 57C,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PHU „CYPISEK”, M. Grodzka , ul. W. Pileckiego 17,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LARIX P U H, ul. Kościuszki 4,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Sklep Zielarsko Medyczny, M. A. Kazimierczuk, ul. Paderewskiego 6/5, Zambrów </a:t>
            </a:r>
          </a:p>
          <a:p>
            <a:pPr marL="109728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9458" name="Picture 2" descr="Branżowa Szkoła I stopnia nr 2 im. św. Jana Pawła II">
            <a:extLst>
              <a:ext uri="{FF2B5EF4-FFF2-40B4-BE49-F238E27FC236}">
                <a16:creationId xmlns:a16="http://schemas.microsoft.com/office/drawing/2014/main" id="{849D0A98-F799-4507-AC51-2419A1E7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16" y="21875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A56CE92-EE8A-47B0-8ACD-430F3955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35" y="2401910"/>
            <a:ext cx="2286000" cy="3048000"/>
          </a:xfrm>
          <a:prstGeom prst="rect">
            <a:avLst/>
          </a:prstGeom>
        </p:spPr>
      </p:pic>
      <p:pic>
        <p:nvPicPr>
          <p:cNvPr id="19460" name="Picture 4" descr="W Branżowej Szkole I Stopnia | Zespół Szkół Licealnych i Zawodowych im.  Unii Europejskiej">
            <a:extLst>
              <a:ext uri="{FF2B5EF4-FFF2-40B4-BE49-F238E27FC236}">
                <a16:creationId xmlns:a16="http://schemas.microsoft.com/office/drawing/2014/main" id="{862241A2-C1A4-4BE2-80BC-7B2ED506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16" y="4437112"/>
            <a:ext cx="2664018" cy="14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5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7D22E-058D-4809-834E-0724B9AD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Kucharz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6E7E85-0FE2-4A78-B1EB-0C7C18D5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1612"/>
            <a:ext cx="3384376" cy="4572032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BURSA SZKOLNA Nr 1 w Zambrowie, ul. Obwodowa 2, Zambrów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98AE6BC-0663-4808-A52A-6A528267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9" y="1495533"/>
            <a:ext cx="2232248" cy="297633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A42A563-B485-4503-B70A-0B445826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75" y="1495533"/>
            <a:ext cx="2232249" cy="297633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7D318E4-FA20-41A4-AF8D-C23E9591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" y="3540338"/>
            <a:ext cx="3567134" cy="267535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B3B733-C87D-4B42-A034-8FAB6CDF1B9C}"/>
              </a:ext>
            </a:extLst>
          </p:cNvPr>
          <p:cNvSpPr txBox="1"/>
          <p:nvPr/>
        </p:nvSpPr>
        <p:spPr>
          <a:xfrm>
            <a:off x="3923928" y="4221088"/>
            <a:ext cx="511256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BAR GASTRONOMICZNY, Wynajem i Organizacja Imprez Okolicznościowych, A. Leszczyński,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ul. Fabryczna 6, Zambrów </a:t>
            </a:r>
          </a:p>
        </p:txBody>
      </p:sp>
    </p:spTree>
    <p:extLst>
      <p:ext uri="{BB962C8B-B14F-4D97-AF65-F5344CB8AC3E}">
        <p14:creationId xmlns:p14="http://schemas.microsoft.com/office/powerpoint/2010/main" val="83695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C52CD-5252-4DE2-A655-D6533F14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Absolwent szkoły może: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0FD41-4235-456A-A27D-625554A6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124744"/>
            <a:ext cx="8229600" cy="5018900"/>
          </a:xfrm>
        </p:spPr>
        <p:txBody>
          <a:bodyPr/>
          <a:lstStyle/>
          <a:p>
            <a:pPr marL="109728" indent="0">
              <a:buNone/>
            </a:pPr>
            <a:endParaRPr lang="en-GB" sz="1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podjąć pracę w swoim zawodzie, </a:t>
            </a:r>
          </a:p>
          <a:p>
            <a:pPr marL="109728" indent="0">
              <a:buNone/>
            </a:pPr>
            <a:endParaRPr lang="pl-PL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prowadzić działalność związaną ze swoim zawodem, </a:t>
            </a:r>
          </a:p>
          <a:p>
            <a:endParaRPr lang="pl-PL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kontynuować naukę w 2- letniej szkole branżowej II stopnia lub liceum ogólnokształcącym dla dorosłych od klasy drugiej a po uzyskanym świadectwie dojrzałości może rozpocząć edukację na studiach wyższych, </a:t>
            </a:r>
          </a:p>
          <a:p>
            <a:pPr marL="109728" indent="0">
              <a:buNone/>
            </a:pPr>
            <a:endParaRPr lang="pl-PL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kontynuować naukę na kolejnym kursie kwalifikacyjnym dla wybranego zawodu i po zdanym egzaminie oraz uzyskanym wykształceniu średnim </a:t>
            </a:r>
            <a:r>
              <a:rPr lang="pl-PL" sz="2200" dirty="0">
                <a:solidFill>
                  <a:srgbClr val="000000"/>
                </a:solidFill>
              </a:rPr>
              <a:t>może</a:t>
            </a:r>
            <a:r>
              <a:rPr lang="pl-PL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zdobyć dyplom technika w wybranym zawodzie.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35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223E3-7A14-46FF-8CAC-83E5A8BB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nas wyróżnia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FFDDB-46C6-429F-835C-35D41FC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337" y="1196752"/>
            <a:ext cx="4936120" cy="2749692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romanUcPeriod"/>
            </a:pPr>
            <a:r>
              <a:rPr lang="pl-PL" sz="2000" b="1" i="0" u="none" strike="noStrike" baseline="0" dirty="0"/>
              <a:t>Przyjazna i bezpieczna szkoła</a:t>
            </a:r>
            <a:endParaRPr lang="pl-PL" sz="2000" b="1" dirty="0"/>
          </a:p>
          <a:p>
            <a:pPr marL="624078" indent="-514350">
              <a:lnSpc>
                <a:spcPct val="150000"/>
              </a:lnSpc>
              <a:buFont typeface="+mj-lt"/>
              <a:buAutoNum type="romanUcPeriod"/>
            </a:pPr>
            <a:r>
              <a:rPr lang="pl-PL" sz="2000" b="1" i="0" u="none" strike="noStrike" baseline="0" dirty="0"/>
              <a:t>Indywidualne podejście do ucznia</a:t>
            </a:r>
          </a:p>
          <a:p>
            <a:pPr marL="624078" indent="-514350">
              <a:lnSpc>
                <a:spcPct val="150000"/>
              </a:lnSpc>
              <a:buFont typeface="+mj-lt"/>
              <a:buAutoNum type="romanUcPeriod"/>
            </a:pPr>
            <a:r>
              <a:rPr lang="pl-PL" sz="2000" b="1" dirty="0"/>
              <a:t>Kursy zawodowe w naszym Ośrodku Kształcenia Zawodowego</a:t>
            </a:r>
          </a:p>
        </p:txBody>
      </p:sp>
      <p:pic>
        <p:nvPicPr>
          <p:cNvPr id="20482" name="Picture 2" descr="Może być zdjęciem przedstawiającym 15 osób, ludzie stoją, ludzie siedzą i w budynku">
            <a:extLst>
              <a:ext uri="{FF2B5EF4-FFF2-40B4-BE49-F238E27FC236}">
                <a16:creationId xmlns:a16="http://schemas.microsoft.com/office/drawing/2014/main" id="{463B7EF4-3326-428E-BFA3-87BF1E5B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9" y="1431201"/>
            <a:ext cx="2952328" cy="22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oże być zdjęciem przedstawiającym 9 osób, ludzie stoją, ludzie siedzą i w budynku">
            <a:extLst>
              <a:ext uri="{FF2B5EF4-FFF2-40B4-BE49-F238E27FC236}">
                <a16:creationId xmlns:a16="http://schemas.microsoft.com/office/drawing/2014/main" id="{A66F0D5C-B85C-4364-8703-3FC90B16D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9"/>
          <a:stretch/>
        </p:blipFill>
        <p:spPr bwMode="auto">
          <a:xfrm>
            <a:off x="788010" y="3942388"/>
            <a:ext cx="266786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Wozki kurs">
            <a:extLst>
              <a:ext uri="{FF2B5EF4-FFF2-40B4-BE49-F238E27FC236}">
                <a16:creationId xmlns:a16="http://schemas.microsoft.com/office/drawing/2014/main" id="{B02601D5-BAB9-47FA-BA4F-0615260B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37" y="3942388"/>
            <a:ext cx="3580613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6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6A61E-8845-44C3-8376-B0075D45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rekrutacji 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469AC-921B-493F-B140-F68640A7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334098" cy="4968552"/>
          </a:xfrm>
        </p:spPr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pl-PL" sz="2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W celu przyjęcia do szkoły wymagane są następujące dokumenty: </a:t>
            </a:r>
            <a:endParaRPr lang="pl-PL" sz="24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❖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podanie o przyjęcie do szkoły na formularzu (do pobrania ze szkolnej strony)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❖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świadectwo ukończenia szkoły podstawowej i zaświadczenie z egzaminu ósmoklasisty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❖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zaświadczenie lekarskie o braku przeciwwskazań zdrowotnych do nauki określonego zawodu.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42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dirty="0"/>
              <a:t>Branżowa Szkoła I Stopnia nr 3 </a:t>
            </a:r>
            <a:br>
              <a:rPr lang="pl-PL" sz="3600" dirty="0"/>
            </a:br>
            <a:r>
              <a:rPr lang="pl-PL" sz="3600" dirty="0"/>
              <a:t>im. Janusza Korczaka w Zambrowie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255032" y="4911470"/>
            <a:ext cx="2020824" cy="250486"/>
          </a:xfrm>
        </p:spPr>
        <p:txBody>
          <a:bodyPr/>
          <a:lstStyle/>
          <a:p>
            <a:r>
              <a:rPr lang="pl-PL" dirty="0"/>
              <a:t>Rekrutacja 2023/2024</a:t>
            </a:r>
          </a:p>
        </p:txBody>
      </p:sp>
      <p:pic>
        <p:nvPicPr>
          <p:cNvPr id="17410" name="Picture 2" descr="Zakład Doskonalenia Zawodowego w Zambrowie, ZDZ Zambrów Zambrów Zambrów |  zambrow.org">
            <a:extLst>
              <a:ext uri="{FF2B5EF4-FFF2-40B4-BE49-F238E27FC236}">
                <a16:creationId xmlns:a16="http://schemas.microsoft.com/office/drawing/2014/main" id="{3ADD6513-9D89-4515-9775-58FF6130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38" y="3028383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2409961-D21B-4F26-AAC9-A29F0FAFE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28383"/>
            <a:ext cx="2020824" cy="1801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07AEF-5C3D-43E7-A64B-6BEF01A4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 rekrutacji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75A7D4-E7AD-4016-9E6C-3FCE7D42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000" b="1" dirty="0"/>
              <a:t>15 V -19 VI (do godz. 16:00) </a:t>
            </a:r>
            <a:r>
              <a:rPr lang="pl-PL" sz="2000" dirty="0"/>
              <a:t>– złożenie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podania o przyjęcie do szkoły na formularzu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solidFill>
                  <a:srgbClr val="000000"/>
                </a:solidFill>
              </a:rPr>
              <a:t>23 VI – 12 VII (do godz. 16:00) </a:t>
            </a:r>
            <a:r>
              <a:rPr lang="pl-PL" sz="2000" dirty="0">
                <a:solidFill>
                  <a:srgbClr val="000000"/>
                </a:solidFill>
              </a:rPr>
              <a:t>– uzupełnienie podania o świadectwo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ukończenia szkoły podstawowej i zaświadczenie z egzaminu ósmoklasisty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solidFill>
                  <a:srgbClr val="000000"/>
                </a:solidFill>
              </a:rPr>
              <a:t>18 VII </a:t>
            </a:r>
            <a:r>
              <a:rPr lang="pl-PL" sz="2000" dirty="0">
                <a:solidFill>
                  <a:srgbClr val="000000"/>
                </a:solidFill>
              </a:rPr>
              <a:t>– wywieszenie kandydatów zakwalifikowanych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 niezakwalifikowanych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solidFill>
                  <a:srgbClr val="000000"/>
                </a:solidFill>
              </a:rPr>
              <a:t>21 VII (do godz. 16:00) </a:t>
            </a:r>
            <a:r>
              <a:rPr lang="pl-PL" sz="2000" dirty="0">
                <a:solidFill>
                  <a:srgbClr val="000000"/>
                </a:solidFill>
              </a:rPr>
              <a:t>– złożenie oryginałów dokumentów potwierdzających wolę podjęcia nauki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24 VI</a:t>
            </a:r>
            <a:r>
              <a:rPr lang="pl-PL" sz="2000" b="1" dirty="0">
                <a:solidFill>
                  <a:srgbClr val="000000"/>
                </a:solidFill>
              </a:rPr>
              <a:t>I (do godz. 12:00) </a:t>
            </a:r>
            <a:r>
              <a:rPr lang="pl-PL" sz="2000" dirty="0">
                <a:solidFill>
                  <a:srgbClr val="000000"/>
                </a:solidFill>
              </a:rPr>
              <a:t>– ogłoszenie listy kandydatów przyjętych do szkoły</a:t>
            </a:r>
            <a:endParaRPr lang="pl-PL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C0B57-9054-4456-B142-6625DEF2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Kontakt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4BF2F-CC7F-4096-8E65-BDC82217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Adres: </a:t>
            </a:r>
            <a:r>
              <a:rPr lang="pl-PL" dirty="0">
                <a:solidFill>
                  <a:srgbClr val="C00000"/>
                </a:solidFill>
              </a:rPr>
              <a:t>Al. Wojska Polskiego 5 , Zambrów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Telefon: </a:t>
            </a:r>
            <a:r>
              <a:rPr lang="pl-PL" dirty="0">
                <a:solidFill>
                  <a:srgbClr val="C00000"/>
                </a:solidFill>
              </a:rPr>
              <a:t>86 271 42 11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E- mail: </a:t>
            </a:r>
            <a:r>
              <a:rPr lang="pl-PL" dirty="0">
                <a:solidFill>
                  <a:srgbClr val="0070C0"/>
                </a:solidFill>
              </a:rPr>
              <a:t>zambrow.zdz.bialystok.pl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0070C0"/>
                </a:solidFill>
              </a:rPr>
              <a:t>www.zszambrow.edupage.org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Branżowa Szkoła I Stopnia Nr 3 w Zambrowie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l-PL" dirty="0"/>
              <a:t>   Szkoła powstała w 1999 r jako Zasadnicza Szkoła Zawodowa nr 3 w Zambrowie. W 2017 r zgodnie z reformą szkolnictwa zawodowego przekształciła się w Branżową Szkołę I Stopnia nr 3 w Zambrowie. </a:t>
            </a:r>
          </a:p>
          <a:p>
            <a:pPr marL="109728" indent="0" algn="just">
              <a:buNone/>
            </a:pPr>
            <a:r>
              <a:rPr lang="pl-PL" dirty="0"/>
              <a:t>  Od IX 2022 r zmieniła lokalizację i organ prowadzący na Zakład Doskonalenia Zawodowego.  W 3-letniej szkole funkcjonują oddziały wielozawodowe, które przygotowują do zawodów poszukiwanych na rynku pracy i pozwalają szybciej znaleźć pracę oraz usamodzielnić się.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Nauka w szkole opiera się o kształcenie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teoretyczne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/>
              <a:t>praktyczne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odbywa się w szkole </a:t>
            </a:r>
          </a:p>
          <a:p>
            <a:pPr>
              <a:buFontTx/>
              <a:buChar char="-"/>
            </a:pPr>
            <a:r>
              <a:rPr lang="pl-PL" dirty="0"/>
              <a:t>w kl. I - 3 dni w tygodniu</a:t>
            </a:r>
          </a:p>
          <a:p>
            <a:pPr>
              <a:buFontTx/>
              <a:buChar char="-"/>
            </a:pPr>
            <a:r>
              <a:rPr lang="pl-PL" dirty="0"/>
              <a:t>w kl. II i III - 2 dni w tygodniu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 szkole uczniowie uczą się przedmiotów ogólnokształcących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rgbClr val="000000"/>
                </a:solidFill>
              </a:rPr>
              <a:t>w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iedzę z przedmiotów zawodowych uczniowie zdobywają na turnusach dokształcania teoretycznego w każdej klasie przez miesiąc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odbywa się u pracodawców</a:t>
            </a:r>
          </a:p>
          <a:p>
            <a:pPr>
              <a:buFontTx/>
              <a:buChar char="-"/>
            </a:pPr>
            <a:r>
              <a:rPr lang="pl-PL" dirty="0"/>
              <a:t>w kl. I - 2 dni w tygodniu</a:t>
            </a:r>
          </a:p>
          <a:p>
            <a:pPr>
              <a:buFontTx/>
              <a:buChar char="-"/>
            </a:pPr>
            <a:r>
              <a:rPr lang="pl-PL" dirty="0"/>
              <a:t>w kl. II i III – 3 dni w tygodniu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uczeń podpisuje z pracodawcą umowę w charakterze młodocianego pracownika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 ramach umowy otrzymuje wynagrodzenie:</a:t>
            </a:r>
          </a:p>
          <a:p>
            <a:pPr>
              <a:buFontTx/>
              <a:buChar char="-"/>
            </a:pPr>
            <a:r>
              <a:rPr lang="pl-PL" dirty="0"/>
              <a:t>w kl. I – 336,67 zł</a:t>
            </a:r>
          </a:p>
          <a:p>
            <a:pPr>
              <a:buFontTx/>
              <a:buChar char="-"/>
            </a:pPr>
            <a:r>
              <a:rPr lang="pl-PL" dirty="0"/>
              <a:t>w kl. II – 404,01 zł</a:t>
            </a:r>
          </a:p>
          <a:p>
            <a:pPr>
              <a:buFontTx/>
              <a:buChar char="-"/>
            </a:pPr>
            <a:r>
              <a:rPr lang="pl-PL" dirty="0"/>
              <a:t>w kl. III </a:t>
            </a:r>
            <a:r>
              <a:rPr lang="pl-PL"/>
              <a:t>– 471,34 </a:t>
            </a:r>
            <a:r>
              <a:rPr lang="pl-PL" dirty="0"/>
              <a:t>zł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53361-F22B-4132-A5A2-9B29E862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Szkoła proponuje zawody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819D8-B671-4475-8EDF-D49A2C77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37708"/>
          </a:xfrm>
        </p:spPr>
        <p:txBody>
          <a:bodyPr/>
          <a:lstStyle/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fryzjer, 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cukiernik,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mechanik pojazdów samochodowych, </a:t>
            </a:r>
          </a:p>
          <a:p>
            <a:pPr algn="just"/>
            <a:r>
              <a:rPr lang="pl-PL" sz="2400" b="1" dirty="0">
                <a:solidFill>
                  <a:srgbClr val="222222"/>
                </a:solidFill>
              </a:rPr>
              <a:t>m</a:t>
            </a:r>
            <a:r>
              <a:rPr lang="pl-PL" sz="2400" b="1" i="0" dirty="0">
                <a:solidFill>
                  <a:srgbClr val="222222"/>
                </a:solidFill>
                <a:effectLst/>
              </a:rPr>
              <a:t>echanik-operator maszyn i pojazdów rolniczych,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blacharz samochodowy,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stolarz, 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kucharz,</a:t>
            </a:r>
          </a:p>
          <a:p>
            <a:pPr algn="just"/>
            <a:r>
              <a:rPr lang="pl-PL" sz="2400" b="1" i="0" dirty="0">
                <a:solidFill>
                  <a:srgbClr val="222222"/>
                </a:solidFill>
                <a:effectLst/>
              </a:rPr>
              <a:t>monter sieci, instalacji urządzeń sanitarnych,</a:t>
            </a:r>
          </a:p>
          <a:p>
            <a:pPr algn="just"/>
            <a:r>
              <a:rPr lang="pl-PL" sz="2400" b="1" dirty="0">
                <a:solidFill>
                  <a:srgbClr val="222222"/>
                </a:solidFill>
              </a:rPr>
              <a:t>murarz- tynkarz</a:t>
            </a:r>
          </a:p>
          <a:p>
            <a:pPr algn="just"/>
            <a:r>
              <a:rPr lang="pl-PL" sz="2400" b="1" dirty="0">
                <a:solidFill>
                  <a:srgbClr val="222222"/>
                </a:solidFill>
              </a:rPr>
              <a:t>m</a:t>
            </a:r>
            <a:r>
              <a:rPr lang="pl-PL" sz="2400" b="1" i="0" dirty="0">
                <a:solidFill>
                  <a:srgbClr val="222222"/>
                </a:solidFill>
                <a:effectLst/>
              </a:rPr>
              <a:t>onter zabudowy i robót wykończeniowych w budownictwie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1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B5B2A-78FA-4066-890A-76146FCD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Uczeń wybiera zawód </a:t>
            </a:r>
            <a:endParaRPr lang="en-GB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D5F548-D955-47CD-9F81-61C75F4F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l-PL" sz="2400" b="1" i="0" dirty="0">
              <a:solidFill>
                <a:srgbClr val="222222"/>
              </a:solidFill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i="0" dirty="0">
                <a:solidFill>
                  <a:srgbClr val="222222"/>
                </a:solidFill>
                <a:effectLst/>
              </a:rPr>
              <a:t>Uczeń, zgodnie ze swoimi zainteresowaniami, wybiera zawód.</a:t>
            </a:r>
          </a:p>
          <a:p>
            <a:pPr marL="109728" indent="0">
              <a:buNone/>
            </a:pPr>
            <a:r>
              <a:rPr lang="pl-PL" sz="2400" b="1" i="0" dirty="0">
                <a:solidFill>
                  <a:srgbClr val="222222"/>
                </a:solidFill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i="0" dirty="0">
                <a:solidFill>
                  <a:srgbClr val="222222"/>
                </a:solidFill>
                <a:effectLst/>
              </a:rPr>
              <a:t>Szkoła pomaga w znalezieniu praktyk.</a:t>
            </a:r>
          </a:p>
          <a:p>
            <a:pPr marL="109728" indent="0">
              <a:buNone/>
            </a:pPr>
            <a:endParaRPr lang="pl-PL" sz="2400" b="1" i="0" dirty="0">
              <a:solidFill>
                <a:srgbClr val="222222"/>
              </a:solidFill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i="0" dirty="0">
                <a:solidFill>
                  <a:srgbClr val="222222"/>
                </a:solidFill>
                <a:effectLst/>
              </a:rPr>
              <a:t>Uczeń może kształcić się w </a:t>
            </a:r>
            <a:r>
              <a:rPr lang="pl-PL" sz="2400" b="1" i="0" u="sng" dirty="0">
                <a:solidFill>
                  <a:srgbClr val="222222"/>
                </a:solidFill>
                <a:effectLst/>
              </a:rPr>
              <a:t>każdym</a:t>
            </a:r>
            <a:r>
              <a:rPr lang="pl-PL" sz="2400" b="1" i="0" dirty="0">
                <a:solidFill>
                  <a:srgbClr val="222222"/>
                </a:solidFill>
                <a:effectLst/>
              </a:rPr>
              <a:t> wybranym przez siebie kierunku, pod warunkiem znalezienia pracodawcy w wybranym zawodzie.</a:t>
            </a:r>
          </a:p>
          <a:p>
            <a:pPr marL="109728" indent="0">
              <a:buNone/>
            </a:pPr>
            <a:endParaRPr lang="pl-PL" sz="2400" b="1" i="0" dirty="0">
              <a:solidFill>
                <a:srgbClr val="222222"/>
              </a:solidFill>
              <a:effectLst/>
            </a:endParaRPr>
          </a:p>
          <a:p>
            <a:pPr marL="109728" indent="0">
              <a:buNone/>
            </a:pPr>
            <a:r>
              <a:rPr lang="pl-PL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44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C140-1A84-4F1A-A76E-626FD7D2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Fryzjer</a:t>
            </a:r>
            <a:endParaRPr lang="en-GB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6C43B5-6339-448A-A9F0-21EBF9338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2592288" cy="271407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964B09B-F444-44AC-AE72-32C9BADB0E43}"/>
              </a:ext>
            </a:extLst>
          </p:cNvPr>
          <p:cNvSpPr txBox="1"/>
          <p:nvPr/>
        </p:nvSpPr>
        <p:spPr>
          <a:xfrm>
            <a:off x="3203848" y="1556792"/>
            <a:ext cx="561662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Pracodawcy naszych uczniów</a:t>
            </a:r>
          </a:p>
          <a:p>
            <a:endParaRPr lang="pl-PL" sz="2800" b="1" dirty="0"/>
          </a:p>
          <a:p>
            <a:r>
              <a:rPr lang="pl-PL" sz="2000" dirty="0"/>
              <a:t>• KAMELEON Salon Fryzjerski Damsko Męski, </a:t>
            </a:r>
          </a:p>
          <a:p>
            <a:r>
              <a:rPr lang="pl-PL" sz="2000" dirty="0"/>
              <a:t>ul. </a:t>
            </a:r>
            <a:r>
              <a:rPr lang="pl-PL" sz="2000" dirty="0" err="1"/>
              <a:t>Kosseckiego</a:t>
            </a:r>
            <a:r>
              <a:rPr lang="pl-PL" sz="2000" dirty="0"/>
              <a:t> 3/1, Zambrów</a:t>
            </a:r>
          </a:p>
          <a:p>
            <a:endParaRPr lang="pl-PL" sz="2000" dirty="0"/>
          </a:p>
          <a:p>
            <a:r>
              <a:rPr lang="pl-PL" sz="2000" dirty="0"/>
              <a:t>• HR H. Roszkowska, ul. Mystkowska 6E, Zambrów i Wysokie Mazowieckie</a:t>
            </a:r>
            <a:endParaRPr lang="en-GB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BE659A-73B9-4A90-AE5C-76F05994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2" y="2276872"/>
            <a:ext cx="27363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14DCE-B717-46F6-A6A3-AE68FFBC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/>
              <a:t>Mechanik pojazdów samochodowych</a:t>
            </a:r>
            <a:endParaRPr lang="en-GB" sz="3600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2355243-A75E-4912-B885-450A35D18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0778" y="1380117"/>
            <a:ext cx="3240360" cy="244827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7934823-8DCF-4B47-AB8E-F981223E4DCD}"/>
              </a:ext>
            </a:extLst>
          </p:cNvPr>
          <p:cNvSpPr txBox="1"/>
          <p:nvPr/>
        </p:nvSpPr>
        <p:spPr>
          <a:xfrm>
            <a:off x="323529" y="1628801"/>
            <a:ext cx="4588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GUMPOL POLMOZBYT, Bogdan Kaczyński, ul. Magazynowa 18, Zambrów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PHUP MOTOZBYT, Sławomir </a:t>
            </a:r>
            <a:r>
              <a:rPr lang="pl-PL" sz="20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Jurski</a:t>
            </a: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ul. Polowa 23, Zambrów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ZAKŁAD NAPRAWY SAMOCHODÓW CIĘŻAROWYCH I PRZYCZEP, Waldemar Gromek, Wola Zambrzycka 22a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PHU „EXPERT” s.c., J. Kowalewska, C. Kowalewski, Cieciorki 1, Zambrów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0C6C2E-F42D-4D0C-9E80-CB5BC0FCD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2600"/>
            <a:ext cx="2664296" cy="23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761EE-F913-498C-AB76-853E78B9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Blacharz samochodowy</a:t>
            </a:r>
            <a:endParaRPr lang="en-GB" b="1" dirty="0"/>
          </a:p>
        </p:txBody>
      </p:sp>
      <p:pic>
        <p:nvPicPr>
          <p:cNvPr id="17412" name="Picture 4" descr="Andrzej Mikulski Blacharstwo Lakiernictwo Pojazdowe - Blacharstwo i  lakiernictwo samochodowe Płock • pkt.pl">
            <a:extLst>
              <a:ext uri="{FF2B5EF4-FFF2-40B4-BE49-F238E27FC236}">
                <a16:creationId xmlns:a16="http://schemas.microsoft.com/office/drawing/2014/main" id="{0439ACD0-94A3-4F39-9CE0-83D15AC3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62" y="3219785"/>
            <a:ext cx="4025426" cy="28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1D3BE76-41CE-4DE1-BACE-D0FF2FA7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PHU „EXPERT” s.c., J. Kowalewska, C. Kowalewski, Cieciorki 1, Zambrów </a:t>
            </a:r>
          </a:p>
          <a:p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1D3625-AEEB-4A17-BDE9-F06747AF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2376487"/>
            <a:ext cx="3832672" cy="22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8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</Template>
  <TotalTime>1036</TotalTime>
  <Words>913</Words>
  <Application>Microsoft Office PowerPoint</Application>
  <PresentationFormat>Pokaz na ekranie (4:3)</PresentationFormat>
  <Paragraphs>136</Paragraphs>
  <Slides>21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5" baseType="lpstr">
      <vt:lpstr>Arial</vt:lpstr>
      <vt:lpstr>Calibri</vt:lpstr>
      <vt:lpstr>Georgia</vt:lpstr>
      <vt:lpstr>Lato</vt:lpstr>
      <vt:lpstr>Roboto</vt:lpstr>
      <vt:lpstr>Times New Roman</vt:lpstr>
      <vt:lpstr>Trebuchet MS</vt:lpstr>
      <vt:lpstr>Wingdings</vt:lpstr>
      <vt:lpstr>Wingdings 2</vt:lpstr>
      <vt:lpstr>szablon</vt:lpstr>
      <vt:lpstr>2_Projekt niestandardowy</vt:lpstr>
      <vt:lpstr>1_Projekt niestandardowy</vt:lpstr>
      <vt:lpstr>Projekt niestandardowy</vt:lpstr>
      <vt:lpstr>Obraz - mapa bitowa</vt:lpstr>
      <vt:lpstr> </vt:lpstr>
      <vt:lpstr>Branżowa Szkoła I Stopnia nr 3  im. Janusza Korczaka w Zambrowie</vt:lpstr>
      <vt:lpstr>Branżowa Szkoła I Stopnia Nr 3 w Zambrowie</vt:lpstr>
      <vt:lpstr>Nauka w szkole opiera się o kształcenie </vt:lpstr>
      <vt:lpstr>Szkoła proponuje zawody</vt:lpstr>
      <vt:lpstr>Uczeń wybiera zawód </vt:lpstr>
      <vt:lpstr>Fryzjer</vt:lpstr>
      <vt:lpstr>Mechanik pojazdów samochodowych</vt:lpstr>
      <vt:lpstr>Blacharz samochodowy</vt:lpstr>
      <vt:lpstr>Mechanik – operator pojazdów i maszyn rolniczych</vt:lpstr>
      <vt:lpstr>Rolnik</vt:lpstr>
      <vt:lpstr>Monter zabudowy i robot wykończeniowych w budownictwie</vt:lpstr>
      <vt:lpstr>Murarz - tynkarz </vt:lpstr>
      <vt:lpstr>Elektryk</vt:lpstr>
      <vt:lpstr>Sprzedawca </vt:lpstr>
      <vt:lpstr>Kucharz</vt:lpstr>
      <vt:lpstr>Absolwent szkoły może:</vt:lpstr>
      <vt:lpstr>Co nas wyróżnia</vt:lpstr>
      <vt:lpstr>Zasady rekrutacji </vt:lpstr>
      <vt:lpstr>Harmonogram rekrutacji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Małgorzata</dc:creator>
  <cp:lastModifiedBy>Kunegunda</cp:lastModifiedBy>
  <cp:revision>79</cp:revision>
  <dcterms:created xsi:type="dcterms:W3CDTF">2010-03-18T13:13:52Z</dcterms:created>
  <dcterms:modified xsi:type="dcterms:W3CDTF">2023-05-16T11:56:03Z</dcterms:modified>
</cp:coreProperties>
</file>