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4" r:id="rId1"/>
  </p:sldMasterIdLst>
  <p:sldIdLst>
    <p:sldId id="256" r:id="rId2"/>
    <p:sldId id="264" r:id="rId3"/>
    <p:sldId id="257" r:id="rId4"/>
    <p:sldId id="266" r:id="rId5"/>
    <p:sldId id="267" r:id="rId6"/>
    <p:sldId id="258" r:id="rId7"/>
    <p:sldId id="259" r:id="rId8"/>
    <p:sldId id="260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2" autoAdjust="0"/>
    <p:restoredTop sz="94660"/>
  </p:normalViewPr>
  <p:slideViewPr>
    <p:cSldViewPr>
      <p:cViewPr varScale="1">
        <p:scale>
          <a:sx n="108" d="100"/>
          <a:sy n="108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316608A5-395A-4BA3-9FE3-109984137945}" type="datetimeFigureOut">
              <a:rPr lang="sk-SK" smtClean="0"/>
              <a:t>02.12.2019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00B744E-D481-4F59-99C1-EAF361AFA1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2251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08A5-395A-4BA3-9FE3-109984137945}" type="datetimeFigureOut">
              <a:rPr lang="sk-SK" smtClean="0"/>
              <a:t>02.12.2019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744E-D481-4F59-99C1-EAF361AFA1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265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08A5-395A-4BA3-9FE3-109984137945}" type="datetimeFigureOut">
              <a:rPr lang="sk-SK" smtClean="0"/>
              <a:t>02.12.2019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744E-D481-4F59-99C1-EAF361AFA1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18730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08A5-395A-4BA3-9FE3-109984137945}" type="datetimeFigureOut">
              <a:rPr lang="sk-SK" smtClean="0"/>
              <a:t>02.12.2019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744E-D481-4F59-99C1-EAF361AFA1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45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08A5-395A-4BA3-9FE3-109984137945}" type="datetimeFigureOut">
              <a:rPr lang="sk-SK" smtClean="0"/>
              <a:t>02.12.2019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744E-D481-4F59-99C1-EAF361AFA1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815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08A5-395A-4BA3-9FE3-109984137945}" type="datetimeFigureOut">
              <a:rPr lang="sk-SK" smtClean="0"/>
              <a:t>02.12.2019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744E-D481-4F59-99C1-EAF361AFA1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88309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08A5-395A-4BA3-9FE3-109984137945}" type="datetimeFigureOut">
              <a:rPr lang="sk-SK" smtClean="0"/>
              <a:t>02.12.2019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744E-D481-4F59-99C1-EAF361AFA1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661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08A5-395A-4BA3-9FE3-109984137945}" type="datetimeFigureOut">
              <a:rPr lang="sk-SK" smtClean="0"/>
              <a:t>02.12.2019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744E-D481-4F59-99C1-EAF361AFA1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8273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08A5-395A-4BA3-9FE3-109984137945}" type="datetimeFigureOut">
              <a:rPr lang="sk-SK" smtClean="0"/>
              <a:t>02.12.2019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B744E-D481-4F59-99C1-EAF361AFA1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644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08A5-395A-4BA3-9FE3-109984137945}" type="datetimeFigureOut">
              <a:rPr lang="sk-SK" smtClean="0"/>
              <a:t>02.12.2019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00B744E-D481-4F59-99C1-EAF361AFA1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9077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fld id="{316608A5-395A-4BA3-9FE3-109984137945}" type="datetimeFigureOut">
              <a:rPr lang="sk-SK" smtClean="0"/>
              <a:t>02.12.2019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00B744E-D481-4F59-99C1-EAF361AFA1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74505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fld id="{316608A5-395A-4BA3-9FE3-109984137945}" type="datetimeFigureOut">
              <a:rPr lang="sk-SK" smtClean="0"/>
              <a:t>02.12.2019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400B744E-D481-4F59-99C1-EAF361AFA15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2195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3" r:id="rId9"/>
    <p:sldLayoutId id="2147484084" r:id="rId10"/>
    <p:sldLayoutId id="21474840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28800" y="1052736"/>
            <a:ext cx="8086725" cy="1846395"/>
          </a:xfrm>
        </p:spPr>
        <p:txBody>
          <a:bodyPr/>
          <a:lstStyle/>
          <a:p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Školský poriadok</a:t>
            </a:r>
            <a:b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ZŠ sv. Augustína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43608" y="3140968"/>
            <a:ext cx="6921151" cy="2016224"/>
          </a:xfrm>
        </p:spPr>
        <p:txBody>
          <a:bodyPr>
            <a:normAutofit lnSpcReduction="10000"/>
          </a:bodyPr>
          <a:lstStyle/>
          <a:p>
            <a:pPr algn="ctr"/>
            <a:r>
              <a:rPr lang="sk-SK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Dodatok č. 1</a:t>
            </a:r>
          </a:p>
          <a:p>
            <a:pPr algn="ctr"/>
            <a:endParaRPr lang="sk-SK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sk-SK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Kódex</a:t>
            </a:r>
            <a:r>
              <a:rPr lang="sk-SK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obliekania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2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sk-SK" sz="3200" dirty="0"/>
              <a:t>Oblečenie a obuv žiakov majú byť čisté a nedotrhané. </a:t>
            </a:r>
            <a:br>
              <a:rPr lang="sk-SK" sz="3200" dirty="0"/>
            </a:br>
            <a:r>
              <a:rPr lang="sk-SK" sz="3200" dirty="0"/>
              <a:t>Žiaci dodržiavajú hygienické zásady, dievčatá nepoužívajú výrazné líčenie a vône.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>
          <a:xfrm>
            <a:off x="2428860" y="2857496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sk-SK" sz="2800" b="1" dirty="0"/>
              <a:t>NIE</a:t>
            </a:r>
          </a:p>
        </p:txBody>
      </p:sp>
      <p:pic>
        <p:nvPicPr>
          <p:cNvPr id="4" name="Zástupný symbol obsahu 3" descr="https://encrypted-tbn3.gstatic.com/images?q=tbn:ANd9GcQ4mlZ-MiTx7ePfLOwere0cnXf9NULQq9ApO9iwthVEtFjn0j-jvw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902802" y="3173726"/>
            <a:ext cx="2105332" cy="337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rc_mi" descr="http://www.take-nekupis.sk/fotky9226/fotos/_vyrn_383LC7824.jpg"/>
          <p:cNvPicPr/>
          <p:nvPr/>
        </p:nvPicPr>
        <p:blipFill>
          <a:blip r:embed="rId3" cstate="print"/>
          <a:srcRect l="30572" t="10219" r="11440"/>
          <a:stretch>
            <a:fillRect/>
          </a:stretch>
        </p:blipFill>
        <p:spPr bwMode="auto">
          <a:xfrm>
            <a:off x="3626034" y="3468861"/>
            <a:ext cx="2000264" cy="290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Image result for tepláy">
            <a:extLst>
              <a:ext uri="{FF2B5EF4-FFF2-40B4-BE49-F238E27FC236}">
                <a16:creationId xmlns:a16="http://schemas.microsoft.com/office/drawing/2014/main" id="{DC499529-FA7E-45F1-9F05-A77EEB8185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59" r="10168" b="6153"/>
          <a:stretch/>
        </p:blipFill>
        <p:spPr bwMode="auto">
          <a:xfrm>
            <a:off x="6135868" y="3178859"/>
            <a:ext cx="2347894" cy="3144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41717" y="2276872"/>
            <a:ext cx="8065294" cy="3766185"/>
          </a:xfrm>
        </p:spPr>
        <p:txBody>
          <a:bodyPr/>
          <a:lstStyle/>
          <a:p>
            <a:pPr marL="0" indent="0" algn="ctr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sz="2800" i="1" dirty="0"/>
              <a:t>"Vaša ozdoba nech nie je vonkajšia: zapletené vlasy, navešané zlato, preobliekanie šiat, ale človek skrytý v srdci a čo je neporušiteľné: tichý a pokojný duch. </a:t>
            </a:r>
          </a:p>
          <a:p>
            <a:pPr marL="0" indent="0" algn="ctr">
              <a:buNone/>
            </a:pPr>
            <a:r>
              <a:rPr lang="sk-SK" sz="2800" i="1" dirty="0"/>
              <a:t>To je vzácne pred Bohom !" </a:t>
            </a:r>
          </a:p>
          <a:p>
            <a:pPr marL="0" indent="0" algn="r">
              <a:buNone/>
            </a:pPr>
            <a:r>
              <a:rPr lang="sk-SK" sz="2800" i="1" dirty="0"/>
              <a:t> </a:t>
            </a:r>
          </a:p>
          <a:p>
            <a:pPr marL="0" indent="0" algn="r">
              <a:buNone/>
            </a:pPr>
            <a:r>
              <a:rPr lang="sk-SK" sz="2800" i="1" dirty="0"/>
              <a:t>(1 </a:t>
            </a:r>
            <a:r>
              <a:rPr lang="sk-SK" sz="2800" i="1" dirty="0" err="1"/>
              <a:t>Pt</a:t>
            </a:r>
            <a:r>
              <a:rPr lang="sk-SK" sz="2800" i="1" dirty="0"/>
              <a:t> 3,3-4)</a:t>
            </a:r>
            <a:br>
              <a:rPr lang="sk-SK" sz="2800" i="1" dirty="0"/>
            </a:br>
            <a:endParaRPr lang="sk-SK" sz="2800" i="1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61646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66936" y="116633"/>
            <a:ext cx="8169560" cy="1080119"/>
          </a:xfrm>
        </p:spPr>
        <p:txBody>
          <a:bodyPr>
            <a:normAutofit/>
          </a:bodyPr>
          <a:lstStyle/>
          <a:p>
            <a:r>
              <a:rPr lang="sk-SK" sz="4200" b="1" dirty="0"/>
              <a:t>Školský poriadok ZŠ sv. Augustína</a:t>
            </a:r>
            <a:br>
              <a:rPr lang="sk-SK" dirty="0"/>
            </a:br>
            <a:endParaRPr lang="sk-SK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61662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sk-SK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VII. Starostlivosť o zovňajšok žiaka a jeho zdravie</a:t>
            </a:r>
            <a:endParaRPr lang="sk-SK" sz="4000" b="1" dirty="0">
              <a:solidFill>
                <a:schemeClr val="tx1"/>
              </a:solidFill>
            </a:endParaRPr>
          </a:p>
          <a:p>
            <a:endParaRPr lang="sk-SK" sz="4000" b="1" dirty="0">
              <a:solidFill>
                <a:schemeClr val="tx1"/>
              </a:solidFill>
            </a:endParaRPr>
          </a:p>
          <a:p>
            <a:pPr marL="514350" lvl="0" indent="-514350" algn="just">
              <a:buAutoNum type="arabicPeriod"/>
            </a:pPr>
            <a:r>
              <a:rPr lang="sk-SK" sz="3400" dirty="0">
                <a:solidFill>
                  <a:schemeClr val="tx1"/>
                </a:solidFill>
              </a:rPr>
              <a:t>Žiak chodí do školy spoločensky vhodne, čisto a primerane veku oblečený a upravený.</a:t>
            </a:r>
          </a:p>
          <a:p>
            <a:pPr marL="514350" lvl="0" indent="-514350" algn="just">
              <a:buAutoNum type="arabicPeriod"/>
            </a:pPr>
            <a:endParaRPr lang="sk-SK" sz="3400" dirty="0">
              <a:solidFill>
                <a:schemeClr val="tx1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sk-SK" sz="3400" dirty="0">
                <a:solidFill>
                  <a:schemeClr val="tx1"/>
                </a:solidFill>
              </a:rPr>
              <a:t>Škola je pre žiaka pracovným prostredím a dôstojným miestom na šírenie vzdelania, kultúry a kresťanských hodnôt, preto je v týchto priestoroch nevhodné nosiť:</a:t>
            </a:r>
          </a:p>
          <a:p>
            <a:pPr lvl="0" algn="just"/>
            <a:r>
              <a:rPr lang="sk-SK" sz="3400" dirty="0">
                <a:solidFill>
                  <a:schemeClr val="tx1"/>
                </a:solidFill>
              </a:rPr>
              <a:t>výstredné oblečenie: </a:t>
            </a: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r>
              <a:rPr lang="sk-SK" sz="2900" dirty="0">
                <a:solidFill>
                  <a:schemeClr val="tx1"/>
                </a:solidFill>
              </a:rPr>
              <a:t>tričká s veľkým výstrihom, tenkými ramienkami, z priesvitných materiálov</a:t>
            </a: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r>
              <a:rPr lang="sk-SK" sz="2900" dirty="0">
                <a:solidFill>
                  <a:schemeClr val="tx1"/>
                </a:solidFill>
              </a:rPr>
              <a:t>neprimerane krátke sukne, šaty a krátke nohavice, roztrhané nohavice </a:t>
            </a: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r>
              <a:rPr lang="sk-SK" sz="2900" dirty="0">
                <a:solidFill>
                  <a:schemeClr val="tx1"/>
                </a:solidFill>
              </a:rPr>
              <a:t>tepláky a športový odev (mimo podujatí, na ktoré je takýto odev určený)</a:t>
            </a:r>
          </a:p>
          <a:p>
            <a:pPr lvl="0" algn="just"/>
            <a:r>
              <a:rPr lang="sk-SK" sz="3400" dirty="0">
                <a:solidFill>
                  <a:schemeClr val="tx1"/>
                </a:solidFill>
              </a:rPr>
              <a:t>nápadnú úpravu vlasov, tváre a tela: </a:t>
            </a: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r>
              <a:rPr lang="sk-SK" sz="2900" dirty="0">
                <a:solidFill>
                  <a:schemeClr val="tx1"/>
                </a:solidFill>
              </a:rPr>
              <a:t>neumyté a neupravené vlasy, u chlapcov dlhé vlasy, farbené vlasy, melír</a:t>
            </a: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r>
              <a:rPr lang="sk-SK" sz="2900" dirty="0">
                <a:solidFill>
                  <a:schemeClr val="tx1"/>
                </a:solidFill>
              </a:rPr>
              <a:t>výrazný make-up, vône</a:t>
            </a: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r>
              <a:rPr lang="sk-SK" sz="2900" dirty="0">
                <a:solidFill>
                  <a:schemeClr val="tx1"/>
                </a:solidFill>
              </a:rPr>
              <a:t>umelé a výrazne nalakované nechty</a:t>
            </a:r>
          </a:p>
          <a:p>
            <a:pPr marL="914400" lvl="1" indent="-457200" algn="just">
              <a:buFont typeface="Courier New" panose="02070309020205020404" pitchFamily="49" charset="0"/>
              <a:buChar char="o"/>
            </a:pPr>
            <a:r>
              <a:rPr lang="sk-SK" sz="2900" dirty="0">
                <a:solidFill>
                  <a:schemeClr val="tx1"/>
                </a:solidFill>
              </a:rPr>
              <a:t>tetovanie, piercing, u chlapcov náušnice, </a:t>
            </a:r>
            <a:r>
              <a:rPr lang="sk-SK" sz="2900" dirty="0" err="1">
                <a:solidFill>
                  <a:schemeClr val="tx1"/>
                </a:solidFill>
              </a:rPr>
              <a:t>dredy</a:t>
            </a:r>
            <a:r>
              <a:rPr lang="sk-SK" sz="2900" dirty="0">
                <a:solidFill>
                  <a:schemeClr val="tx1"/>
                </a:solidFill>
              </a:rPr>
              <a:t>, a pod.</a:t>
            </a:r>
          </a:p>
          <a:p>
            <a:pPr algn="just"/>
            <a:endParaRPr lang="sk-SK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66936" y="116633"/>
            <a:ext cx="8169560" cy="1080119"/>
          </a:xfrm>
        </p:spPr>
        <p:txBody>
          <a:bodyPr>
            <a:normAutofit/>
          </a:bodyPr>
          <a:lstStyle/>
          <a:p>
            <a:r>
              <a:rPr lang="sk-SK" sz="4200" b="1" dirty="0"/>
              <a:t>Školský poriadok ZŠ sv. Augustína</a:t>
            </a:r>
            <a:br>
              <a:rPr lang="sk-SK" dirty="0"/>
            </a:br>
            <a:endParaRPr lang="sk-SK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980728"/>
            <a:ext cx="8856984" cy="5616624"/>
          </a:xfrm>
        </p:spPr>
        <p:txBody>
          <a:bodyPr>
            <a:normAutofit/>
          </a:bodyPr>
          <a:lstStyle/>
          <a:p>
            <a:pPr lvl="0"/>
            <a:endParaRPr lang="sk-SK" sz="2400" dirty="0"/>
          </a:p>
          <a:p>
            <a:pPr marL="457200" indent="-457200">
              <a:buFont typeface="+mj-lt"/>
              <a:buAutoNum type="arabicPeriod" startAt="3"/>
            </a:pPr>
            <a:r>
              <a:rPr lang="sk-SK" sz="2400" dirty="0"/>
              <a:t>Je zakázané nosiť oblečenie s vulgárnymi či hanlivými nápismi a výjavmi. Taktiež je prísne zakázané nosiť oblečenie propagujúce drogy, fajčenie, alkohol či násilie.</a:t>
            </a:r>
          </a:p>
          <a:p>
            <a:pPr lvl="0"/>
            <a:endParaRPr lang="sk-SK" sz="2400" dirty="0"/>
          </a:p>
          <a:p>
            <a:pPr marL="457200" lvl="0" indent="-457200">
              <a:buFont typeface="+mj-lt"/>
              <a:buAutoNum type="arabicPeriod" startAt="4"/>
            </a:pPr>
            <a:r>
              <a:rPr lang="sk-SK" sz="2400" dirty="0"/>
              <a:t>Nesmie sa nosiť zodraté, roztrhané a znečistené oblečenie.</a:t>
            </a:r>
          </a:p>
          <a:p>
            <a:pPr lvl="0"/>
            <a:endParaRPr lang="sk-SK" sz="2400" dirty="0"/>
          </a:p>
          <a:p>
            <a:pPr marL="457200" lvl="0" indent="-457200">
              <a:buFont typeface="+mj-lt"/>
              <a:buAutoNum type="arabicPeriod" startAt="5"/>
            </a:pPr>
            <a:r>
              <a:rPr lang="sk-SK" sz="2400" dirty="0"/>
              <a:t>Nie je dovolené nosiť drahé šperky ani bižutériu vyjadrujúcu príslušnosť k určitým extrémistickým skupinám a gangom.</a:t>
            </a:r>
          </a:p>
          <a:p>
            <a:pPr lvl="0"/>
            <a:endParaRPr lang="sk-SK" sz="2400" dirty="0"/>
          </a:p>
          <a:p>
            <a:pPr marL="457200" lvl="0" indent="-457200">
              <a:buFont typeface="+mj-lt"/>
              <a:buAutoNum type="arabicPeriod" startAt="6"/>
            </a:pPr>
            <a:r>
              <a:rPr lang="sk-SK" sz="2400" dirty="0"/>
              <a:t>Na hodiny výtvarnej výchovy, pracovného vyučovania a telesnej výchovy si žiak nosí vhodný pracovný a športový úbor. </a:t>
            </a:r>
          </a:p>
          <a:p>
            <a:pPr lvl="0"/>
            <a:endParaRPr lang="sk-SK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424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66936" y="116633"/>
            <a:ext cx="8169560" cy="1080119"/>
          </a:xfrm>
        </p:spPr>
        <p:txBody>
          <a:bodyPr>
            <a:normAutofit/>
          </a:bodyPr>
          <a:lstStyle/>
          <a:p>
            <a:r>
              <a:rPr lang="sk-SK" sz="4200" b="1" dirty="0"/>
              <a:t>Školský poriadok ZŠ sv. Augustína</a:t>
            </a:r>
            <a:br>
              <a:rPr lang="sk-SK" dirty="0"/>
            </a:br>
            <a:endParaRPr lang="sk-SK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536" y="980728"/>
            <a:ext cx="8064896" cy="5616624"/>
          </a:xfrm>
        </p:spPr>
        <p:txBody>
          <a:bodyPr>
            <a:normAutofit/>
          </a:bodyPr>
          <a:lstStyle/>
          <a:p>
            <a:pPr algn="ctr"/>
            <a:endParaRPr lang="sk-SK" dirty="0"/>
          </a:p>
          <a:p>
            <a:pPr algn="ctr"/>
            <a:endParaRPr lang="sk-SK" dirty="0"/>
          </a:p>
          <a:p>
            <a:pPr lvl="1" algn="l"/>
            <a:r>
              <a:rPr lang="sk-SK" sz="3200" dirty="0"/>
              <a:t>Porušenie týchto nariadení školského poriadku bude riešené upozornením žiaka, pohovorom so žiakom a pri opakovaných situáciách okamžitou nápravou stavu náhradným slušným oblečením zapožičaným školou. </a:t>
            </a:r>
          </a:p>
          <a:p>
            <a:pPr lvl="1" algn="l"/>
            <a:endParaRPr lang="sk-SK" sz="3200" dirty="0"/>
          </a:p>
          <a:p>
            <a:pPr lvl="1" algn="l"/>
            <a:r>
              <a:rPr lang="sk-SK" sz="3200" dirty="0"/>
              <a:t>Individuálne prípady budú riešené s rodičom či zákonným zástupcom.</a:t>
            </a:r>
          </a:p>
          <a:p>
            <a:pPr lvl="0"/>
            <a:endParaRPr lang="sk-SK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547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5804" y="404664"/>
            <a:ext cx="8229600" cy="1625304"/>
          </a:xfrm>
        </p:spPr>
        <p:txBody>
          <a:bodyPr>
            <a:noAutofit/>
          </a:bodyPr>
          <a:lstStyle/>
          <a:p>
            <a:r>
              <a:rPr lang="sk-SK" sz="4000" b="1" dirty="0"/>
              <a:t>Kódex obliekania</a:t>
            </a:r>
            <a:br>
              <a:rPr lang="sk-SK" sz="4000" b="1" dirty="0"/>
            </a:br>
            <a:br>
              <a:rPr lang="sk-SK" sz="3200" dirty="0"/>
            </a:br>
            <a:r>
              <a:rPr lang="sk-SK" sz="3200" dirty="0"/>
              <a:t>Dĺžka sukne, šiat a krátkych nohavíc by nemala byť kratšia ako dlaň (10 cm) nad koleno.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k-SK" dirty="0"/>
              <a:t>ÁNO</a:t>
            </a:r>
          </a:p>
        </p:txBody>
      </p:sp>
      <p:pic>
        <p:nvPicPr>
          <p:cNvPr id="9" name="irc_mi" descr="http://ladymania.sk/7033-13151-thickbox/elegantna-cierna-sukna-s-opaskom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 l="32358" t="30446" r="34690"/>
          <a:stretch>
            <a:fillRect/>
          </a:stretch>
        </p:blipFill>
        <p:spPr bwMode="auto">
          <a:xfrm>
            <a:off x="663373" y="2708350"/>
            <a:ext cx="192882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sk-SK" dirty="0"/>
              <a:t>NIE</a:t>
            </a:r>
          </a:p>
        </p:txBody>
      </p:sp>
      <p:pic>
        <p:nvPicPr>
          <p:cNvPr id="7" name="irc_mi" descr="http://www.modalatina.sk/shop/media/catalog/product/cache/1/image/5e06319eda06f020e43594a9c230972d/J/N/JN500_3.jpg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8628" y="2614714"/>
            <a:ext cx="1893636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ok 7" descr="http://3.bp.blogspot.com/-zWAcHR3I_3E/UCfVTBCMMoI/AAAAAAAAFZg/Ii_IogVufXI/s640/usa.jpg"/>
          <p:cNvPicPr/>
          <p:nvPr/>
        </p:nvPicPr>
        <p:blipFill>
          <a:blip r:embed="rId4" cstate="print"/>
          <a:srcRect l="67148" t="33005" r="-387"/>
          <a:stretch>
            <a:fillRect/>
          </a:stretch>
        </p:blipFill>
        <p:spPr bwMode="auto">
          <a:xfrm>
            <a:off x="6572264" y="2636912"/>
            <a:ext cx="214314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rc_mi" descr="http://alpha.imageserver.cz/pietro/product/detail/1/106/52962.jpg"/>
          <p:cNvPicPr/>
          <p:nvPr/>
        </p:nvPicPr>
        <p:blipFill>
          <a:blip r:embed="rId5" cstate="print"/>
          <a:srcRect l="18330" r="17561"/>
          <a:stretch>
            <a:fillRect/>
          </a:stretch>
        </p:blipFill>
        <p:spPr bwMode="auto">
          <a:xfrm>
            <a:off x="2598355" y="2708350"/>
            <a:ext cx="1856655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ok 9" descr="https://encrypted-tbn2.gstatic.com/images?q=tbn:ANd9GcT4S2tAyjs8xNaUP21nRzWql-7YMHejVCech7GpfIlEg1N3CEd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653" y="2132856"/>
            <a:ext cx="1837690" cy="248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193" y="197190"/>
            <a:ext cx="7920880" cy="1633039"/>
          </a:xfrm>
        </p:spPr>
        <p:txBody>
          <a:bodyPr>
            <a:noAutofit/>
          </a:bodyPr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sk-SK" sz="3200" dirty="0"/>
              <a:t>Výstrih na tričku, košeli by nemal byť hlbší ako úroveň roviny podpazušia.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k-SK" dirty="0"/>
              <a:t>ÁNO</a:t>
            </a:r>
          </a:p>
        </p:txBody>
      </p:sp>
      <p:pic>
        <p:nvPicPr>
          <p:cNvPr id="7" name="irc_mi" descr="http://ladymania.sk/6456-11744-thickbox/damska-kosela-k35.jpg"/>
          <p:cNvPicPr>
            <a:picLocks noGrp="1"/>
          </p:cNvPicPr>
          <p:nvPr>
            <p:ph sz="half" idx="2"/>
          </p:nvPr>
        </p:nvPicPr>
        <p:blipFill>
          <a:blip r:embed="rId3" cstate="print"/>
          <a:srcRect l="24758" t="23347" r="23977"/>
          <a:stretch>
            <a:fillRect/>
          </a:stretch>
        </p:blipFill>
        <p:spPr bwMode="auto">
          <a:xfrm>
            <a:off x="323528" y="2636912"/>
            <a:ext cx="2642594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sk-SK" dirty="0"/>
              <a:t>NIE</a:t>
            </a:r>
          </a:p>
        </p:txBody>
      </p:sp>
      <p:pic>
        <p:nvPicPr>
          <p:cNvPr id="8" name="Zástupný symbol obsahu 7" descr="https://encrypted-tbn2.gstatic.com/images?q=tbn:ANd9GcQKKNV9EGE3b0sHrO_tMb37xH1lB-_sUeQ7U2OmLgt-dasj9p12iw"/>
          <p:cNvPicPr>
            <a:picLocks noGrp="1"/>
          </p:cNvPicPr>
          <p:nvPr>
            <p:ph sz="quarter" idx="4"/>
          </p:nvPr>
        </p:nvPicPr>
        <p:blipFill>
          <a:blip r:embed="rId4" cstate="print"/>
          <a:srcRect l="8923" t="3610" r="10809"/>
          <a:stretch>
            <a:fillRect/>
          </a:stretch>
        </p:blipFill>
        <p:spPr bwMode="auto">
          <a:xfrm>
            <a:off x="5724128" y="2795306"/>
            <a:ext cx="2817867" cy="3643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ok 8" descr="https://encrypted-tbn0.gstatic.com/images?q=tbn:ANd9GcTuc1hehS_4Wu4vdJjI7Ckqm-aDCIjpfAyrt0Oy-RhgQpoZERTc"/>
          <p:cNvPicPr/>
          <p:nvPr/>
        </p:nvPicPr>
        <p:blipFill>
          <a:blip r:embed="rId5" cstate="print"/>
          <a:srcRect l="21989" t="5536" r="10339"/>
          <a:stretch>
            <a:fillRect/>
          </a:stretch>
        </p:blipFill>
        <p:spPr bwMode="auto">
          <a:xfrm>
            <a:off x="3346396" y="3645024"/>
            <a:ext cx="1242203" cy="2355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4639"/>
            <a:ext cx="8496944" cy="1803098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sk-SK" sz="3200" dirty="0"/>
              <a:t>Zakázané je nosiť topy na tenké ramienka, topy bez ramienok, topy odhaľujúce brucho alebo spodnú bielizeň.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idx="1"/>
          </p:nvPr>
        </p:nvSpPr>
        <p:spPr>
          <a:xfrm>
            <a:off x="2720730" y="2074858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sk-SK" sz="2800" b="1" dirty="0"/>
              <a:t>NIE</a:t>
            </a:r>
          </a:p>
        </p:txBody>
      </p:sp>
      <p:pic>
        <p:nvPicPr>
          <p:cNvPr id="7" name="Zástupný symbol obsahu 6" descr="https://encrypted-tbn2.gstatic.com/images?q=tbn:ANd9GcQTqxD2zDbI8Jnni_3p7xIrTRSDycMPatimwWi4iy1LqTYN7KWX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67744" y="2935075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rc_mi" descr="http://images.brandretailers.com/10dollarmall/assets/products/36226/large/dsc-0915.jpg"/>
          <p:cNvPicPr/>
          <p:nvPr/>
        </p:nvPicPr>
        <p:blipFill>
          <a:blip r:embed="rId3" cstate="print"/>
          <a:srcRect l="13083" t="4132" r="10677"/>
          <a:stretch>
            <a:fillRect/>
          </a:stretch>
        </p:blipFill>
        <p:spPr bwMode="auto">
          <a:xfrm>
            <a:off x="3851639" y="3856504"/>
            <a:ext cx="1440721" cy="2501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rc_mi" descr="http://mmo.scene7.com/asset/mmo/formatz/4194935.jpg"/>
          <p:cNvPicPr/>
          <p:nvPr/>
        </p:nvPicPr>
        <p:blipFill>
          <a:blip r:embed="rId4" cstate="print"/>
          <a:srcRect l="15863" t="27066" r="17389"/>
          <a:stretch>
            <a:fillRect/>
          </a:stretch>
        </p:blipFill>
        <p:spPr bwMode="auto">
          <a:xfrm>
            <a:off x="583258" y="2780928"/>
            <a:ext cx="1952482" cy="3045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rc_mi" descr="http://img.flercdn.net/products/1/6/161400/2654741/3340anemep-b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23337" y="2454223"/>
            <a:ext cx="1673694" cy="280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ok 8" descr="https://encrypted-tbn0.gstatic.com/images?q=tbn:ANd9GcQ-e9GesM8GXaKt6a1XMYirrCKKIYWFX77Jcy-Xzcb6CPcIF3lN"/>
          <p:cNvPicPr/>
          <p:nvPr/>
        </p:nvPicPr>
        <p:blipFill>
          <a:blip r:embed="rId6" cstate="print"/>
          <a:srcRect l="12830" r="19775"/>
          <a:stretch>
            <a:fillRect/>
          </a:stretch>
        </p:blipFill>
        <p:spPr bwMode="auto">
          <a:xfrm>
            <a:off x="5363402" y="2482870"/>
            <a:ext cx="1626960" cy="2323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rc_mi" descr="http://www.cappello.sk/fotky12177/fotos/_vyr_117Nina-ciapka.jpg"/>
          <p:cNvPicPr/>
          <p:nvPr/>
        </p:nvPicPr>
        <p:blipFill>
          <a:blip r:embed="rId2" cstate="print"/>
          <a:srcRect l="18400" r="11292" b="32025"/>
          <a:stretch>
            <a:fillRect/>
          </a:stretch>
        </p:blipFill>
        <p:spPr bwMode="auto">
          <a:xfrm>
            <a:off x="2214546" y="2500306"/>
            <a:ext cx="1343924" cy="2040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2002234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§"/>
            </a:pPr>
            <a:r>
              <a:rPr lang="sk-SK" sz="3200" dirty="0"/>
              <a:t>V budove školy je počas vyučovania zakázané nosiť na hlave šiltovku, čiapku, šatku, čelenku, slnečné okuliare ...</a:t>
            </a:r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2857488" y="2143116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sk-SK" sz="2800" b="1" dirty="0"/>
              <a:t>NIE</a:t>
            </a:r>
          </a:p>
        </p:txBody>
      </p:sp>
      <p:pic>
        <p:nvPicPr>
          <p:cNvPr id="9" name="irc_mi" descr="http://www.pracovneodevykado.sk/fotky210/fotos/_vyrn_1527fjor2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3857628"/>
            <a:ext cx="1388745" cy="1854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ázok 10" descr="http://radypreteba.blog.zoznam.sk/files/image/%C5%A0atky/okolo%20hlavy%20%C5%A1t%C3%BDl%2070%C2%B4s.jpg"/>
          <p:cNvPicPr/>
          <p:nvPr/>
        </p:nvPicPr>
        <p:blipFill>
          <a:blip r:embed="rId4" cstate="print"/>
          <a:srcRect l="16457" t="4240" r="4140" b="3788"/>
          <a:stretch>
            <a:fillRect/>
          </a:stretch>
        </p:blipFill>
        <p:spPr bwMode="auto">
          <a:xfrm>
            <a:off x="4500562" y="2786058"/>
            <a:ext cx="1654475" cy="2245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rc_mi" descr="http://www.infit.eu/sites/default/files/barrier_celenka_cerna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38" y="3857628"/>
            <a:ext cx="1481946" cy="2097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Obrázok 14" descr="https://encrypted-tbn0.gstatic.com/images?q=tbn:ANd9GcSTiWotNWGNtiM8BixyLTVQOHUzMi22I1tbd2ntBPjnZaOIUBdw"/>
          <p:cNvPicPr/>
          <p:nvPr/>
        </p:nvPicPr>
        <p:blipFill>
          <a:blip r:embed="rId6" cstate="print"/>
          <a:srcRect l="18099"/>
          <a:stretch>
            <a:fillRect/>
          </a:stretch>
        </p:blipFill>
        <p:spPr bwMode="auto">
          <a:xfrm>
            <a:off x="6286512" y="2571744"/>
            <a:ext cx="2216988" cy="1699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rc_mi" descr="https://encrypted-tbn3.gstatic.com/images?q=tbn:ANd9GcQB6E9y8HWjCqUt2vgjWsqv4BCcPmNAw6g9CUXJpt96G1z3ZFUY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43570" y="4214818"/>
            <a:ext cx="1701380" cy="2128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etropola">
  <a:themeElements>
    <a:clrScheme name="Metropol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TM03457491[[fn=Metropola]]</Template>
  <TotalTime>662</TotalTime>
  <Words>195</Words>
  <Application>Microsoft Office PowerPoint</Application>
  <PresentationFormat>Prezentácia na obrazovke (4:3)</PresentationFormat>
  <Paragraphs>51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5" baseType="lpstr">
      <vt:lpstr>Arial</vt:lpstr>
      <vt:lpstr>Calibri Light</vt:lpstr>
      <vt:lpstr>Courier New</vt:lpstr>
      <vt:lpstr>Wingdings</vt:lpstr>
      <vt:lpstr>Metropola</vt:lpstr>
      <vt:lpstr>Školský poriadok ZŠ sv. Augustína</vt:lpstr>
      <vt:lpstr>Prezentácia programu PowerPoint</vt:lpstr>
      <vt:lpstr>Školský poriadok ZŠ sv. Augustína </vt:lpstr>
      <vt:lpstr>Školský poriadok ZŠ sv. Augustína </vt:lpstr>
      <vt:lpstr>Školský poriadok ZŠ sv. Augustína </vt:lpstr>
      <vt:lpstr>Kódex obliekania  Dĺžka sukne, šiat a krátkych nohavíc by nemala byť kratšia ako dlaň (10 cm) nad koleno.</vt:lpstr>
      <vt:lpstr>Výstrih na tričku, košeli by nemal byť hlbší ako úroveň roviny podpazušia.</vt:lpstr>
      <vt:lpstr>Zakázané je nosiť topy na tenké ramienka, topy bez ramienok, topy odhaľujúce brucho alebo spodnú bielizeň.</vt:lpstr>
      <vt:lpstr>V budove školy je počas vyučovania zakázané nosiť na hlave šiltovku, čiapku, šatku, čelenku, slnečné okuliare ...</vt:lpstr>
      <vt:lpstr>Oblečenie a obuv žiakov majú byť čisté a nedotrhané.  Žiaci dodržiavajú hygienické zásady, dievčatá nepoužívajú výrazné líčenie a vône.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ZŠ sv. Augustína</dc:title>
  <dc:creator>hela</dc:creator>
  <cp:lastModifiedBy>Marián Galko</cp:lastModifiedBy>
  <cp:revision>38</cp:revision>
  <dcterms:created xsi:type="dcterms:W3CDTF">2013-08-29T16:34:05Z</dcterms:created>
  <dcterms:modified xsi:type="dcterms:W3CDTF">2019-12-02T12:28:47Z</dcterms:modified>
</cp:coreProperties>
</file>