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5"/>
  </p:notesMasterIdLst>
  <p:handoutMasterIdLst>
    <p:handoutMasterId r:id="rId16"/>
  </p:handoutMasterIdLst>
  <p:sldIdLst>
    <p:sldId id="256" r:id="rId2"/>
    <p:sldId id="257" r:id="rId3"/>
    <p:sldId id="258" r:id="rId4"/>
    <p:sldId id="259" r:id="rId5"/>
    <p:sldId id="261" r:id="rId6"/>
    <p:sldId id="262" r:id="rId7"/>
    <p:sldId id="263" r:id="rId8"/>
    <p:sldId id="265" r:id="rId9"/>
    <p:sldId id="266" r:id="rId10"/>
    <p:sldId id="268" r:id="rId11"/>
    <p:sldId id="269" r:id="rId12"/>
    <p:sldId id="271" r:id="rId13"/>
    <p:sldId id="272" r:id="rId14"/>
  </p:sldIdLst>
  <p:sldSz cx="12188825" cy="6858000"/>
  <p:notesSz cx="6858000" cy="9144000"/>
  <p:defaultTextStyle>
    <a:defPPr rtl="0">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Svetlý štýl 1 - zvýrazneni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27" autoAdjust="0"/>
    <p:restoredTop sz="94599" autoAdjust="0"/>
  </p:normalViewPr>
  <p:slideViewPr>
    <p:cSldViewPr>
      <p:cViewPr varScale="1">
        <p:scale>
          <a:sx n="103" d="100"/>
          <a:sy n="103" d="100"/>
        </p:scale>
        <p:origin x="-108" y="-294"/>
      </p:cViewPr>
      <p:guideLst>
        <p:guide orient="horz" pos="2160"/>
        <p:guide pos="3839"/>
      </p:guideLst>
    </p:cSldViewPr>
  </p:slideViewPr>
  <p:notesTextViewPr>
    <p:cViewPr>
      <p:scale>
        <a:sx n="1" d="1"/>
        <a:sy n="1" d="1"/>
      </p:scale>
      <p:origin x="0" y="0"/>
    </p:cViewPr>
  </p:notesTextViewPr>
  <p:notesViewPr>
    <p:cSldViewPr showGuides="1">
      <p:cViewPr varScale="1">
        <p:scale>
          <a:sx n="88" d="100"/>
          <a:sy n="88" d="100"/>
        </p:scale>
        <p:origin x="3072"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á hlavič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sk-SK" dirty="0"/>
          </a:p>
        </p:txBody>
      </p:sp>
      <p:sp>
        <p:nvSpPr>
          <p:cNvPr id="3" name="Zástupný dá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B28B7093-7393-4039-ACFB-1611C7D9236A}" type="datetime1">
              <a:rPr lang="sk-SK" smtClean="0"/>
              <a:pPr rtl="0"/>
              <a:t>9. 2. 2022</a:t>
            </a:fld>
            <a:endParaRPr lang="sk-SK" dirty="0"/>
          </a:p>
        </p:txBody>
      </p:sp>
      <p:sp>
        <p:nvSpPr>
          <p:cNvPr id="4" name="Zástupná pät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sk-SK" dirty="0"/>
          </a:p>
        </p:txBody>
      </p:sp>
      <p:sp>
        <p:nvSpPr>
          <p:cNvPr id="5" name="Zástupné číslo snímky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850423A-8BCE-448E-A97B-03A88B2B12C1}" type="slidenum">
              <a:rPr lang="sk-SK" smtClean="0"/>
              <a:pPr rtl="0"/>
              <a:t>‹#›</a:t>
            </a:fld>
            <a:endParaRPr lang="sk-SK" dirty="0"/>
          </a:p>
        </p:txBody>
      </p:sp>
    </p:spTree>
    <p:extLst>
      <p:ext uri="{BB962C8B-B14F-4D97-AF65-F5344CB8AC3E}">
        <p14:creationId xmlns:p14="http://schemas.microsoft.com/office/powerpoint/2010/main" xmlns=""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á hlavič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sk-SK" dirty="0"/>
          </a:p>
        </p:txBody>
      </p:sp>
      <p:sp>
        <p:nvSpPr>
          <p:cNvPr id="3" name="Zástupný dá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FEFFA6B9-C19F-4C1E-8C2A-873714B32889}" type="datetime1">
              <a:rPr lang="sk-SK" smtClean="0"/>
              <a:pPr rtl="0"/>
              <a:t>9. 2. 2022</a:t>
            </a:fld>
            <a:endParaRPr lang="sk-SK" dirty="0"/>
          </a:p>
        </p:txBody>
      </p:sp>
      <p:sp>
        <p:nvSpPr>
          <p:cNvPr id="4" name="Zástupný obrázok snímky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sk-SK" dirty="0"/>
          </a:p>
        </p:txBody>
      </p:sp>
      <p:sp>
        <p:nvSpPr>
          <p:cNvPr id="5" name="Zástupné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sk-SK" dirty="0"/>
              <a:t>Kliknite sem a upravte štýl predlohy textu</a:t>
            </a:r>
          </a:p>
          <a:p>
            <a:pPr lvl="1" rtl="0"/>
            <a:r>
              <a:rPr lang="sk-SK" dirty="0"/>
              <a:t>Druhá úroveň</a:t>
            </a:r>
          </a:p>
          <a:p>
            <a:pPr lvl="2" rtl="0"/>
            <a:r>
              <a:rPr lang="sk-SK" dirty="0"/>
              <a:t>Tretia úroveň</a:t>
            </a:r>
          </a:p>
          <a:p>
            <a:pPr lvl="3" rtl="0"/>
            <a:r>
              <a:rPr lang="sk-SK" dirty="0"/>
              <a:t>Štvrtá úroveň</a:t>
            </a:r>
          </a:p>
          <a:p>
            <a:pPr lvl="4" rtl="0"/>
            <a:r>
              <a:rPr lang="sk-SK" dirty="0"/>
              <a:t>Piata úroveň</a:t>
            </a:r>
          </a:p>
        </p:txBody>
      </p:sp>
      <p:sp>
        <p:nvSpPr>
          <p:cNvPr id="6" name="Zástupná pät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sk-SK" dirty="0"/>
          </a:p>
        </p:txBody>
      </p:sp>
      <p:sp>
        <p:nvSpPr>
          <p:cNvPr id="7" name="Zástupné číslo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1F2A70B-78F2-4DCF-B53B-C990D2FAFB8A}" type="slidenum">
              <a:rPr lang="sk-SK" smtClean="0"/>
              <a:pPr rtl="0"/>
              <a:t>‹#›</a:t>
            </a:fld>
            <a:endParaRPr lang="sk-SK" dirty="0"/>
          </a:p>
        </p:txBody>
      </p:sp>
    </p:spTree>
    <p:extLst>
      <p:ext uri="{BB962C8B-B14F-4D97-AF65-F5344CB8AC3E}">
        <p14:creationId xmlns:p14="http://schemas.microsoft.com/office/powerpoint/2010/main" xmlns=""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10"/>
          </p:nvPr>
        </p:nvSpPr>
        <p:spPr/>
        <p:txBody>
          <a:bodyPr/>
          <a:lstStyle/>
          <a:p>
            <a:pPr rtl="0"/>
            <a:fld id="{01F2A70B-78F2-4DCF-B53B-C990D2FAFB8A}" type="slidenum">
              <a:rPr lang="sk-SK" smtClean="0"/>
              <a:pPr rtl="0"/>
              <a:t>1</a:t>
            </a:fld>
            <a:endParaRPr lang="sk-SK" dirty="0"/>
          </a:p>
        </p:txBody>
      </p:sp>
    </p:spTree>
    <p:extLst>
      <p:ext uri="{BB962C8B-B14F-4D97-AF65-F5344CB8AC3E}">
        <p14:creationId xmlns:p14="http://schemas.microsoft.com/office/powerpoint/2010/main" xmlns="" val="1555428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3047206" y="3124200"/>
            <a:ext cx="8227457" cy="1894362"/>
          </a:xfrm>
        </p:spPr>
        <p:txBody>
          <a:bodyPr/>
          <a:lstStyle>
            <a:lvl1pPr>
              <a:defRPr b="1"/>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3047206" y="5003322"/>
            <a:ext cx="8227457"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bwMode="auto">
          <a:xfrm rot="5400000">
            <a:off x="10730735" y="1110663"/>
            <a:ext cx="2286000" cy="507868"/>
          </a:xfrm>
        </p:spPr>
        <p:txBody>
          <a:bodyPr/>
          <a:lstStyle/>
          <a:p>
            <a:fld id="{F8CFA630-13BB-46C4-BD44-B2C5F9B66074}" type="datetimeFigureOut">
              <a:rPr lang="en-US" smtClean="0"/>
              <a:pPr/>
              <a:t>2/9/2022</a:t>
            </a:fld>
            <a:endParaRPr lang="en-US" dirty="0">
              <a:solidFill>
                <a:srgbClr val="FFFFFF"/>
              </a:solidFill>
            </a:endParaRPr>
          </a:p>
        </p:txBody>
      </p:sp>
      <p:sp>
        <p:nvSpPr>
          <p:cNvPr id="17" name="Zástupný symbol päty 16"/>
          <p:cNvSpPr>
            <a:spLocks noGrp="1"/>
          </p:cNvSpPr>
          <p:nvPr>
            <p:ph type="ftr" sz="quarter" idx="11"/>
          </p:nvPr>
        </p:nvSpPr>
        <p:spPr bwMode="auto">
          <a:xfrm rot="5400000">
            <a:off x="10042866" y="4117728"/>
            <a:ext cx="3657600" cy="511931"/>
          </a:xfrm>
        </p:spPr>
        <p:txBody>
          <a:bodyPr/>
          <a:lstStyle/>
          <a:p>
            <a:endParaRPr kumimoji="0" lang="en-US" dirty="0">
              <a:solidFill>
                <a:srgbClr val="FFFFFF"/>
              </a:solidFill>
            </a:endParaRPr>
          </a:p>
        </p:txBody>
      </p:sp>
      <p:sp>
        <p:nvSpPr>
          <p:cNvPr id="10" name="Obdĺžnik 9"/>
          <p:cNvSpPr/>
          <p:nvPr/>
        </p:nvSpPr>
        <p:spPr bwMode="auto">
          <a:xfrm>
            <a:off x="507868" y="0"/>
            <a:ext cx="812588"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368352" y="0"/>
            <a:ext cx="13951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1320456" y="0"/>
            <a:ext cx="24243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521364" y="0"/>
            <a:ext cx="30696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41755"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1218883"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1138519"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23015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42203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1214864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625176" y="0"/>
            <a:ext cx="101574"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812588" y="3429000"/>
            <a:ext cx="172675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745721" y="4866752"/>
            <a:ext cx="855009"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454395" y="5500632"/>
            <a:ext cx="182832"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2218366" y="5788152"/>
            <a:ext cx="365665"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2539339" y="4495800"/>
            <a:ext cx="487553"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766932" y="4928702"/>
            <a:ext cx="812588" cy="517524"/>
          </a:xfrm>
        </p:spPr>
        <p:txBody>
          <a:bodyPr/>
          <a:lstStyle/>
          <a:p>
            <a:fld id="{BC5217A8-0E06-4059-AC45-433E2E67A85D}" type="slidenum">
              <a:rPr kumimoji="0" lang="en-US" smtClean="0"/>
              <a:pPr/>
              <a:t>‹#›</a:t>
            </a:fld>
            <a:endParaRPr kumimoji="0" lang="en-US" dirty="0">
              <a:solidFill>
                <a:srgbClr val="FFFFFF"/>
              </a:solidFill>
            </a:endParaRPr>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pPr rtl="0"/>
            <a:fld id="{26302878-9071-4200-8023-5B7C828D491C}" type="datetime1">
              <a:rPr lang="sk-SK" smtClean="0"/>
              <a:pPr rtl="0"/>
              <a:t>9. 2. 2022</a:t>
            </a:fld>
            <a:endParaRPr lang="sk-SK" dirty="0"/>
          </a:p>
        </p:txBody>
      </p:sp>
      <p:sp>
        <p:nvSpPr>
          <p:cNvPr id="5" name="Zástupný symbol päty 4"/>
          <p:cNvSpPr>
            <a:spLocks noGrp="1"/>
          </p:cNvSpPr>
          <p:nvPr>
            <p:ph type="ftr" sz="quarter" idx="11"/>
          </p:nvPr>
        </p:nvSpPr>
        <p:spPr/>
        <p:txBody>
          <a:bodyPr/>
          <a:lstStyle/>
          <a:p>
            <a:pPr rtl="0"/>
            <a:endParaRPr lang="sk-SK" dirty="0"/>
          </a:p>
        </p:txBody>
      </p:sp>
      <p:sp>
        <p:nvSpPr>
          <p:cNvPr id="6" name="Zástupný symbol čísla snímky 5"/>
          <p:cNvSpPr>
            <a:spLocks noGrp="1"/>
          </p:cNvSpPr>
          <p:nvPr>
            <p:ph type="sldNum" sz="quarter" idx="12"/>
          </p:nvPr>
        </p:nvSpPr>
        <p:spPr/>
        <p:txBody>
          <a:bodyPr/>
          <a:lstStyle/>
          <a:p>
            <a:pPr rtl="0"/>
            <a:fld id="{25BA54BD-C84D-46CE-8B72-31BFB26ABA43}" type="slidenum">
              <a:rPr lang="sk-SK" smtClean="0"/>
              <a:pPr rtl="0"/>
              <a:t>‹#›</a:t>
            </a:fld>
            <a:endParaRPr lang="sk-SK" dirty="0"/>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836898" y="274640"/>
            <a:ext cx="2234618"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609441" y="274639"/>
            <a:ext cx="802431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pPr rtl="0"/>
            <a:fld id="{45F832C3-EEA6-41EC-88BA-EB980B321231}" type="datetime1">
              <a:rPr lang="sk-SK" smtClean="0"/>
              <a:pPr rtl="0"/>
              <a:t>9. 2. 2022</a:t>
            </a:fld>
            <a:endParaRPr lang="sk-SK" dirty="0"/>
          </a:p>
        </p:txBody>
      </p:sp>
      <p:sp>
        <p:nvSpPr>
          <p:cNvPr id="5" name="Zástupný symbol päty 4"/>
          <p:cNvSpPr>
            <a:spLocks noGrp="1"/>
          </p:cNvSpPr>
          <p:nvPr>
            <p:ph type="ftr" sz="quarter" idx="11"/>
          </p:nvPr>
        </p:nvSpPr>
        <p:spPr/>
        <p:txBody>
          <a:bodyPr/>
          <a:lstStyle/>
          <a:p>
            <a:pPr rtl="0"/>
            <a:endParaRPr lang="sk-SK" dirty="0"/>
          </a:p>
        </p:txBody>
      </p:sp>
      <p:sp>
        <p:nvSpPr>
          <p:cNvPr id="6" name="Zástupný symbol čísla snímky 5"/>
          <p:cNvSpPr>
            <a:spLocks noGrp="1"/>
          </p:cNvSpPr>
          <p:nvPr>
            <p:ph type="sldNum" sz="quarter" idx="12"/>
          </p:nvPr>
        </p:nvSpPr>
        <p:spPr/>
        <p:txBody>
          <a:bodyPr/>
          <a:lstStyle/>
          <a:p>
            <a:pPr rtl="0"/>
            <a:fld id="{25BA54BD-C84D-46CE-8B72-31BFB26ABA43}" type="slidenum">
              <a:rPr lang="sk-SK" smtClean="0"/>
              <a:pPr rtl="0"/>
              <a:t>‹#›</a:t>
            </a:fld>
            <a:endParaRPr lang="sk-SK" dirty="0"/>
          </a:p>
        </p:txBody>
      </p:sp>
    </p:spTree>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orovnani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522414" y="274638"/>
            <a:ext cx="9143998" cy="1020762"/>
          </a:xfrm>
        </p:spPr>
        <p:txBody>
          <a:bodyPr rtlCol="0"/>
          <a:lstStyle>
            <a:lvl1pPr rtl="0">
              <a:defRPr/>
            </a:lvl1pPr>
          </a:lstStyle>
          <a:p>
            <a:pPr rtl="0"/>
            <a:r>
              <a:rPr lang="sk-SK" dirty="0"/>
              <a:t>Kliknite sem a upravte štýl predlohy nadpisov</a:t>
            </a:r>
          </a:p>
        </p:txBody>
      </p:sp>
      <p:grpSp>
        <p:nvGrpSpPr>
          <p:cNvPr id="160" name="čiara" descr="Grafika čiary"/>
          <p:cNvGrpSpPr/>
          <p:nvPr/>
        </p:nvGrpSpPr>
        <p:grpSpPr bwMode="invGray">
          <a:xfrm>
            <a:off x="1522413" y="1514475"/>
            <a:ext cx="10569575" cy="64008"/>
            <a:chOff x="1522413" y="1514475"/>
            <a:chExt cx="10569575" cy="64008"/>
          </a:xfrm>
        </p:grpSpPr>
        <p:sp>
          <p:nvSpPr>
            <p:cNvPr id="161" name="Voľný tvar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62" name="Voľný tvar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63" name="Voľný tvar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64" name="Voľný tvar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65" name="Voľný tvar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66" name="Voľný tvar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67" name="Voľný tvar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68" name="Voľný tvar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69" name="Voľný tvar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70" name="Voľný tvar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71" name="Voľný tvar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72" name="Voľný tvar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73" name="Voľný tvar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74" name="Voľný tvar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75" name="Voľný tvar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76" name="Voľný tvar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77" name="Voľný tvar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78" name="Voľný tvar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79" name="Voľný tvar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80" name="Voľný tvar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81" name="Voľný tvar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82" name="Voľný tvar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83" name="Voľný tvar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84" name="Voľný tvar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85" name="Voľný tvar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86" name="Voľný tvar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87" name="Voľný tvar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88" name="Voľný tvar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89" name="Voľný tvar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90" name="Voľný tvar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91" name="Voľný tvar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92" name="Voľný tvar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93" name="Voľný tvar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94" name="Voľný tvar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95" name="Voľný tvar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96" name="Voľný tvar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97" name="Voľný tvar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98" name="Voľný tvar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199" name="Voľný tvar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00" name="Voľný tvar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01" name="Voľný tvar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02" name="Voľný tvar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03" name="Voľný tvar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04" name="Voľný tvar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05" name="Voľný tvar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06" name="Voľný tvar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07" name="Voľný tvar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08" name="Voľný tvar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09" name="Voľný tvar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10" name="Voľný tvar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11" name="Voľný tvar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12" name="Voľný tvar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13" name="Voľný tvar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14" name="Voľný tvar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15" name="Voľný tvar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16" name="Voľný tvar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17" name="Voľný tvar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18" name="Voľný tvar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19" name="Voľný tvar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20" name="Voľný tvar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21" name="Voľný tvar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22" name="Voľný tvar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23" name="Voľný tvar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24" name="Voľný tvar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25" name="Voľný tvar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26" name="Voľný tvar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27" name="Voľný tvar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28" name="Voľný tvar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29" name="Voľný tvar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30" name="Voľný tvar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31" name="Voľný tvar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32" name="Voľný tvar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33" name="Voľný tvar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sp>
          <p:nvSpPr>
            <p:cNvPr id="234" name="Voľný tvar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sk-SK" dirty="0">
                <a:ln>
                  <a:noFill/>
                </a:ln>
              </a:endParaRPr>
            </a:p>
          </p:txBody>
        </p:sp>
      </p:grpSp>
      <p:sp>
        <p:nvSpPr>
          <p:cNvPr id="3" name="Zástupný text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k-SK" smtClean="0"/>
              <a:t>Upravte štýl predlohy textu.</a:t>
            </a:r>
          </a:p>
        </p:txBody>
      </p:sp>
      <p:sp>
        <p:nvSpPr>
          <p:cNvPr id="4" name="Zástupný obsah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sk-SK" smtClean="0"/>
              <a:t>Upravte štýl predlohy textu.</a:t>
            </a:r>
          </a:p>
          <a:p>
            <a:pPr lvl="1" rtl="0"/>
            <a:r>
              <a:rPr lang="sk-SK" smtClean="0"/>
              <a:t>Druhá úroveň</a:t>
            </a:r>
          </a:p>
          <a:p>
            <a:pPr lvl="2" rtl="0"/>
            <a:r>
              <a:rPr lang="sk-SK" smtClean="0"/>
              <a:t>Tretia úroveň</a:t>
            </a:r>
          </a:p>
          <a:p>
            <a:pPr lvl="3" rtl="0"/>
            <a:r>
              <a:rPr lang="sk-SK" smtClean="0"/>
              <a:t>Štvrtá úroveň</a:t>
            </a:r>
          </a:p>
          <a:p>
            <a:pPr lvl="4" rtl="0"/>
            <a:r>
              <a:rPr lang="sk-SK" smtClean="0"/>
              <a:t>Piata úroveň</a:t>
            </a:r>
            <a:endParaRPr lang="sk-SK" dirty="0"/>
          </a:p>
        </p:txBody>
      </p:sp>
      <p:sp>
        <p:nvSpPr>
          <p:cNvPr id="5" name="Zástupný text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k-SK" smtClean="0"/>
              <a:t>Upravte štýl predlohy textu.</a:t>
            </a:r>
          </a:p>
        </p:txBody>
      </p:sp>
      <p:sp>
        <p:nvSpPr>
          <p:cNvPr id="8" name="Zástupná päta 7"/>
          <p:cNvSpPr>
            <a:spLocks noGrp="1"/>
          </p:cNvSpPr>
          <p:nvPr>
            <p:ph type="ftr" sz="quarter" idx="11"/>
          </p:nvPr>
        </p:nvSpPr>
        <p:spPr/>
        <p:txBody>
          <a:bodyPr rtlCol="0"/>
          <a:lstStyle/>
          <a:p>
            <a:pPr rtl="0"/>
            <a:endParaRPr lang="sk-SK" dirty="0"/>
          </a:p>
        </p:txBody>
      </p:sp>
      <p:sp>
        <p:nvSpPr>
          <p:cNvPr id="7" name="Zástupný dátum 6"/>
          <p:cNvSpPr>
            <a:spLocks noGrp="1"/>
          </p:cNvSpPr>
          <p:nvPr>
            <p:ph type="dt" sz="half" idx="10"/>
          </p:nvPr>
        </p:nvSpPr>
        <p:spPr/>
        <p:txBody>
          <a:bodyPr rtlCol="0"/>
          <a:lstStyle/>
          <a:p>
            <a:pPr rtl="0"/>
            <a:fld id="{52BE855B-A590-4B1D-8D7A-B7580F1A81FA}" type="datetime1">
              <a:rPr lang="sk-SK" smtClean="0"/>
              <a:pPr rtl="0"/>
              <a:t>9. 2. 2022</a:t>
            </a:fld>
            <a:endParaRPr lang="sk-SK" dirty="0"/>
          </a:p>
        </p:txBody>
      </p:sp>
      <p:sp>
        <p:nvSpPr>
          <p:cNvPr id="9" name="Zástupné číslo snímky 8"/>
          <p:cNvSpPr>
            <a:spLocks noGrp="1"/>
          </p:cNvSpPr>
          <p:nvPr>
            <p:ph type="sldNum" sz="quarter" idx="12"/>
          </p:nvPr>
        </p:nvSpPr>
        <p:spPr/>
        <p:txBody>
          <a:bodyPr rtlCol="0"/>
          <a:lstStyle/>
          <a:p>
            <a:pPr rtl="0"/>
            <a:fld id="{25BA54BD-C84D-46CE-8B72-31BFB26ABA43}" type="slidenum">
              <a:rPr lang="sk-SK" smtClean="0"/>
              <a:pPr rtl="0"/>
              <a:t>‹#›</a:t>
            </a:fld>
            <a:endParaRPr lang="sk-SK" dirty="0"/>
          </a:p>
        </p:txBody>
      </p:sp>
      <p:sp>
        <p:nvSpPr>
          <p:cNvPr id="85" name="Zástupný obsah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sk-SK" smtClean="0"/>
              <a:t>Upravte štýl predlohy textu.</a:t>
            </a:r>
          </a:p>
          <a:p>
            <a:pPr lvl="1" rtl="0"/>
            <a:r>
              <a:rPr lang="sk-SK" smtClean="0"/>
              <a:t>Druhá úroveň</a:t>
            </a:r>
          </a:p>
          <a:p>
            <a:pPr lvl="2" rtl="0"/>
            <a:r>
              <a:rPr lang="sk-SK" smtClean="0"/>
              <a:t>Tretia úroveň</a:t>
            </a:r>
          </a:p>
          <a:p>
            <a:pPr lvl="3" rtl="0"/>
            <a:r>
              <a:rPr lang="sk-SK" smtClean="0"/>
              <a:t>Štvrtá úroveň</a:t>
            </a:r>
          </a:p>
          <a:p>
            <a:pPr lvl="4" rtl="0"/>
            <a:r>
              <a:rPr lang="sk-SK" smtClean="0"/>
              <a:t>Piata úroveň</a:t>
            </a:r>
            <a:endParaRPr lang="sk-SK" dirty="0"/>
          </a:p>
        </p:txBody>
      </p:sp>
    </p:spTree>
    <p:extLst>
      <p:ext uri="{BB962C8B-B14F-4D97-AF65-F5344CB8AC3E}">
        <p14:creationId xmlns:p14="http://schemas.microsoft.com/office/powerpoint/2010/main" xmlns="" val="41824918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8" name="Zástupný symbol obsahu 7"/>
          <p:cNvSpPr>
            <a:spLocks noGrp="1"/>
          </p:cNvSpPr>
          <p:nvPr>
            <p:ph sz="quarter" idx="1"/>
          </p:nvPr>
        </p:nvSpPr>
        <p:spPr>
          <a:xfrm>
            <a:off x="609441" y="1600200"/>
            <a:ext cx="9954207" cy="4873752"/>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4"/>
          </p:nvPr>
        </p:nvSpPr>
        <p:spPr/>
        <p:txBody>
          <a:bodyPr rtlCol="0"/>
          <a:lstStyle/>
          <a:p>
            <a:pPr rtl="0"/>
            <a:fld id="{2BFB33C0-3605-42B8-A1F1-3A1BB58F9C12}" type="datetime1">
              <a:rPr lang="sk-SK" smtClean="0"/>
              <a:pPr rtl="0"/>
              <a:t>9. 2. 2022</a:t>
            </a:fld>
            <a:endParaRPr lang="sk-SK" dirty="0"/>
          </a:p>
        </p:txBody>
      </p:sp>
      <p:sp>
        <p:nvSpPr>
          <p:cNvPr id="9" name="Zástupný symbol čísla snímky 8"/>
          <p:cNvSpPr>
            <a:spLocks noGrp="1"/>
          </p:cNvSpPr>
          <p:nvPr>
            <p:ph type="sldNum" sz="quarter" idx="15"/>
          </p:nvPr>
        </p:nvSpPr>
        <p:spPr/>
        <p:txBody>
          <a:bodyPr rtlCol="0"/>
          <a:lstStyle/>
          <a:p>
            <a:pPr rtl="0"/>
            <a:fld id="{25BA54BD-C84D-46CE-8B72-31BFB26ABA43}" type="slidenum">
              <a:rPr lang="sk-SK" smtClean="0"/>
              <a:pPr rtl="0"/>
              <a:t>‹#›</a:t>
            </a:fld>
            <a:endParaRPr lang="sk-SK" dirty="0"/>
          </a:p>
        </p:txBody>
      </p:sp>
      <p:sp>
        <p:nvSpPr>
          <p:cNvPr id="10" name="Zástupný symbol päty 9"/>
          <p:cNvSpPr>
            <a:spLocks noGrp="1"/>
          </p:cNvSpPr>
          <p:nvPr>
            <p:ph type="ftr" sz="quarter" idx="16"/>
          </p:nvPr>
        </p:nvSpPr>
        <p:spPr/>
        <p:txBody>
          <a:bodyPr rtlCol="0"/>
          <a:lstStyle/>
          <a:p>
            <a:pPr rtl="0"/>
            <a:endParaRPr lang="sk-SK" dirty="0"/>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47206" y="2895600"/>
            <a:ext cx="8227457" cy="2053590"/>
          </a:xfrm>
        </p:spPr>
        <p:txBody>
          <a:bodyPr/>
          <a:lstStyle>
            <a:lvl1pPr algn="l">
              <a:buNone/>
              <a:defRPr sz="3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3047206" y="5010150"/>
            <a:ext cx="8227457"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bwMode="auto">
          <a:xfrm rot="5400000">
            <a:off x="10728916" y="1106998"/>
            <a:ext cx="2286000" cy="507868"/>
          </a:xfrm>
        </p:spPr>
        <p:txBody>
          <a:bodyPr/>
          <a:lstStyle/>
          <a:p>
            <a:pPr rtl="0"/>
            <a:fld id="{FB55A7E3-D21E-469A-8644-E12CF815A232}" type="datetime1">
              <a:rPr lang="sk-SK" smtClean="0"/>
              <a:pPr rtl="0"/>
              <a:t>9. 2. 2022</a:t>
            </a:fld>
            <a:endParaRPr lang="sk-SK" dirty="0"/>
          </a:p>
        </p:txBody>
      </p:sp>
      <p:sp>
        <p:nvSpPr>
          <p:cNvPr id="5" name="Zástupný symbol päty 4"/>
          <p:cNvSpPr>
            <a:spLocks noGrp="1"/>
          </p:cNvSpPr>
          <p:nvPr>
            <p:ph type="ftr" sz="quarter" idx="11"/>
          </p:nvPr>
        </p:nvSpPr>
        <p:spPr bwMode="auto">
          <a:xfrm rot="5400000">
            <a:off x="10043116" y="4114867"/>
            <a:ext cx="3657600" cy="511931"/>
          </a:xfrm>
        </p:spPr>
        <p:txBody>
          <a:bodyPr/>
          <a:lstStyle/>
          <a:p>
            <a:pPr rtl="0"/>
            <a:endParaRPr lang="sk-SK" dirty="0"/>
          </a:p>
        </p:txBody>
      </p:sp>
      <p:sp>
        <p:nvSpPr>
          <p:cNvPr id="9" name="Obdĺžnik 8"/>
          <p:cNvSpPr/>
          <p:nvPr/>
        </p:nvSpPr>
        <p:spPr bwMode="auto">
          <a:xfrm>
            <a:off x="507868" y="0"/>
            <a:ext cx="812588"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368352" y="0"/>
            <a:ext cx="13951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1320456" y="0"/>
            <a:ext cx="24243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521364" y="0"/>
            <a:ext cx="30696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41755"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1218883"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138519"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23015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42203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625176" y="0"/>
            <a:ext cx="101574"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812588" y="3429000"/>
            <a:ext cx="172675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765812" y="4866752"/>
            <a:ext cx="855009"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454395" y="5500632"/>
            <a:ext cx="182832"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2218366" y="5791200"/>
            <a:ext cx="365665"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2504734" y="4479888"/>
            <a:ext cx="487553"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1212743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787023" y="4928702"/>
            <a:ext cx="812588" cy="517524"/>
          </a:xfrm>
        </p:spPr>
        <p:txBody>
          <a:bodyPr/>
          <a:lstStyle/>
          <a:p>
            <a:pPr rtl="0"/>
            <a:fld id="{25BA54BD-C84D-46CE-8B72-31BFB26ABA43}" type="slidenum">
              <a:rPr lang="sk-SK" smtClean="0"/>
              <a:pPr rtl="0"/>
              <a:t>‹#›</a:t>
            </a:fld>
            <a:endParaRPr lang="sk-SK" dirty="0"/>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5" name="Zástupný symbol dátumu 4"/>
          <p:cNvSpPr>
            <a:spLocks noGrp="1"/>
          </p:cNvSpPr>
          <p:nvPr>
            <p:ph type="dt" sz="half" idx="10"/>
          </p:nvPr>
        </p:nvSpPr>
        <p:spPr/>
        <p:txBody>
          <a:bodyPr/>
          <a:lstStyle/>
          <a:p>
            <a:pPr rtl="0"/>
            <a:fld id="{88B566E3-90FA-4C91-8CC2-CE63D4ACDD39}" type="datetime1">
              <a:rPr lang="sk-SK" smtClean="0"/>
              <a:pPr rtl="0"/>
              <a:t>9. 2. 2022</a:t>
            </a:fld>
            <a:endParaRPr lang="sk-SK" dirty="0"/>
          </a:p>
        </p:txBody>
      </p:sp>
      <p:sp>
        <p:nvSpPr>
          <p:cNvPr id="6" name="Zástupný symbol päty 5"/>
          <p:cNvSpPr>
            <a:spLocks noGrp="1"/>
          </p:cNvSpPr>
          <p:nvPr>
            <p:ph type="ftr" sz="quarter" idx="11"/>
          </p:nvPr>
        </p:nvSpPr>
        <p:spPr/>
        <p:txBody>
          <a:bodyPr/>
          <a:lstStyle/>
          <a:p>
            <a:pPr rtl="0"/>
            <a:endParaRPr lang="sk-SK" dirty="0"/>
          </a:p>
        </p:txBody>
      </p:sp>
      <p:sp>
        <p:nvSpPr>
          <p:cNvPr id="7" name="Zástupný symbol čísla snímky 6"/>
          <p:cNvSpPr>
            <a:spLocks noGrp="1"/>
          </p:cNvSpPr>
          <p:nvPr>
            <p:ph type="sldNum" sz="quarter" idx="12"/>
          </p:nvPr>
        </p:nvSpPr>
        <p:spPr/>
        <p:txBody>
          <a:bodyPr/>
          <a:lstStyle/>
          <a:p>
            <a:pPr rtl="0"/>
            <a:fld id="{25BA54BD-C84D-46CE-8B72-31BFB26ABA43}" type="slidenum">
              <a:rPr lang="sk-SK" smtClean="0"/>
              <a:pPr rtl="0"/>
              <a:t>‹#›</a:t>
            </a:fld>
            <a:endParaRPr lang="sk-SK" dirty="0"/>
          </a:p>
        </p:txBody>
      </p:sp>
      <p:sp>
        <p:nvSpPr>
          <p:cNvPr id="9" name="Zástupný symbol obsahu 8"/>
          <p:cNvSpPr>
            <a:spLocks noGrp="1"/>
          </p:cNvSpPr>
          <p:nvPr>
            <p:ph sz="quarter" idx="1"/>
          </p:nvPr>
        </p:nvSpPr>
        <p:spPr>
          <a:xfrm>
            <a:off x="609441" y="1600200"/>
            <a:ext cx="487553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1" name="Zástupný symbol obsahu 10"/>
          <p:cNvSpPr>
            <a:spLocks noGrp="1"/>
          </p:cNvSpPr>
          <p:nvPr>
            <p:ph sz="quarter" idx="2"/>
          </p:nvPr>
        </p:nvSpPr>
        <p:spPr>
          <a:xfrm>
            <a:off x="5692181" y="1600200"/>
            <a:ext cx="487553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timing>
    <p:tnLst>
      <p:par>
        <p:cTn id="1" dur="indefinite" restart="never" nodeType="tmRoot"/>
      </p:par>
    </p:tnLst>
  </p:timing>
  <p:hf sldNum="0"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609441" y="273050"/>
            <a:ext cx="10055781" cy="1143000"/>
          </a:xfrm>
        </p:spPr>
        <p:txBody>
          <a:bodyPr anchor="b"/>
          <a:lstStyle>
            <a:lvl1pPr>
              <a:defRPr/>
            </a:lvl1pPr>
          </a:lstStyle>
          <a:p>
            <a:r>
              <a:rPr kumimoji="0" lang="sk-SK" smtClean="0"/>
              <a:t>Kliknite sem a upravte štýl predlohy nadpisov.</a:t>
            </a:r>
            <a:endParaRPr kumimoji="0" lang="en-US"/>
          </a:p>
        </p:txBody>
      </p:sp>
      <p:sp>
        <p:nvSpPr>
          <p:cNvPr id="7" name="Zástupný symbol dátumu 6"/>
          <p:cNvSpPr>
            <a:spLocks noGrp="1"/>
          </p:cNvSpPr>
          <p:nvPr>
            <p:ph type="dt" sz="half" idx="10"/>
          </p:nvPr>
        </p:nvSpPr>
        <p:spPr/>
        <p:txBody>
          <a:bodyPr/>
          <a:lstStyle/>
          <a:p>
            <a:pPr rtl="0"/>
            <a:fld id="{52BE855B-A590-4B1D-8D7A-B7580F1A81FA}" type="datetime1">
              <a:rPr lang="sk-SK" smtClean="0"/>
              <a:pPr rtl="0"/>
              <a:t>9. 2. 2022</a:t>
            </a:fld>
            <a:endParaRPr lang="sk-SK" dirty="0"/>
          </a:p>
        </p:txBody>
      </p:sp>
      <p:sp>
        <p:nvSpPr>
          <p:cNvPr id="8" name="Zástupný symbol päty 7"/>
          <p:cNvSpPr>
            <a:spLocks noGrp="1"/>
          </p:cNvSpPr>
          <p:nvPr>
            <p:ph type="ftr" sz="quarter" idx="11"/>
          </p:nvPr>
        </p:nvSpPr>
        <p:spPr/>
        <p:txBody>
          <a:bodyPr/>
          <a:lstStyle/>
          <a:p>
            <a:pPr rtl="0"/>
            <a:endParaRPr lang="sk-SK" dirty="0"/>
          </a:p>
        </p:txBody>
      </p:sp>
      <p:sp>
        <p:nvSpPr>
          <p:cNvPr id="9" name="Zástupný symbol čísla snímky 8"/>
          <p:cNvSpPr>
            <a:spLocks noGrp="1"/>
          </p:cNvSpPr>
          <p:nvPr>
            <p:ph type="sldNum" sz="quarter" idx="12"/>
          </p:nvPr>
        </p:nvSpPr>
        <p:spPr/>
        <p:txBody>
          <a:bodyPr/>
          <a:lstStyle/>
          <a:p>
            <a:pPr rtl="0"/>
            <a:fld id="{25BA54BD-C84D-46CE-8B72-31BFB26ABA43}" type="slidenum">
              <a:rPr lang="sk-SK" smtClean="0"/>
              <a:pPr rtl="0"/>
              <a:t>‹#›</a:t>
            </a:fld>
            <a:endParaRPr lang="sk-SK" dirty="0"/>
          </a:p>
        </p:txBody>
      </p:sp>
      <p:sp>
        <p:nvSpPr>
          <p:cNvPr id="11" name="Zástupný symbol obsahu 10"/>
          <p:cNvSpPr>
            <a:spLocks noGrp="1"/>
          </p:cNvSpPr>
          <p:nvPr>
            <p:ph sz="quarter" idx="2"/>
          </p:nvPr>
        </p:nvSpPr>
        <p:spPr>
          <a:xfrm>
            <a:off x="609441" y="2362200"/>
            <a:ext cx="487553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quarter" idx="4"/>
          </p:nvPr>
        </p:nvSpPr>
        <p:spPr>
          <a:xfrm>
            <a:off x="5827782" y="2362200"/>
            <a:ext cx="487553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2" name="Zástupný symbol textu 11"/>
          <p:cNvSpPr>
            <a:spLocks noGrp="1"/>
          </p:cNvSpPr>
          <p:nvPr>
            <p:ph type="body" sz="quarter" idx="1"/>
          </p:nvPr>
        </p:nvSpPr>
        <p:spPr>
          <a:xfrm>
            <a:off x="609441" y="1569720"/>
            <a:ext cx="487553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
        <p:nvSpPr>
          <p:cNvPr id="14" name="Zástupný symbol textu 13"/>
          <p:cNvSpPr>
            <a:spLocks noGrp="1"/>
          </p:cNvSpPr>
          <p:nvPr>
            <p:ph type="body" sz="quarter" idx="3"/>
          </p:nvPr>
        </p:nvSpPr>
        <p:spPr>
          <a:xfrm>
            <a:off x="5789692" y="1569720"/>
            <a:ext cx="487553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6" name="Zástupný symbol dátumu 5"/>
          <p:cNvSpPr>
            <a:spLocks noGrp="1"/>
          </p:cNvSpPr>
          <p:nvPr>
            <p:ph type="dt" sz="half" idx="10"/>
          </p:nvPr>
        </p:nvSpPr>
        <p:spPr/>
        <p:txBody>
          <a:bodyPr rtlCol="0"/>
          <a:lstStyle/>
          <a:p>
            <a:pPr rtl="0"/>
            <a:fld id="{88B566E3-90FA-4C91-8CC2-CE63D4ACDD39}" type="datetime1">
              <a:rPr lang="sk-SK" smtClean="0"/>
              <a:pPr rtl="0"/>
              <a:t>9. 2. 2022</a:t>
            </a:fld>
            <a:endParaRPr lang="sk-SK" dirty="0"/>
          </a:p>
        </p:txBody>
      </p:sp>
      <p:sp>
        <p:nvSpPr>
          <p:cNvPr id="7" name="Zástupný symbol čísla snímky 6"/>
          <p:cNvSpPr>
            <a:spLocks noGrp="1"/>
          </p:cNvSpPr>
          <p:nvPr>
            <p:ph type="sldNum" sz="quarter" idx="11"/>
          </p:nvPr>
        </p:nvSpPr>
        <p:spPr/>
        <p:txBody>
          <a:bodyPr rtlCol="0"/>
          <a:lstStyle/>
          <a:p>
            <a:pPr rtl="0"/>
            <a:fld id="{25BA54BD-C84D-46CE-8B72-31BFB26ABA43}" type="slidenum">
              <a:rPr lang="sk-SK" smtClean="0"/>
              <a:pPr rtl="0"/>
              <a:t>‹#›</a:t>
            </a:fld>
            <a:endParaRPr lang="sk-SK" dirty="0"/>
          </a:p>
        </p:txBody>
      </p:sp>
      <p:sp>
        <p:nvSpPr>
          <p:cNvPr id="8" name="Zástupný symbol päty 7"/>
          <p:cNvSpPr>
            <a:spLocks noGrp="1"/>
          </p:cNvSpPr>
          <p:nvPr>
            <p:ph type="ftr" sz="quarter" idx="12"/>
          </p:nvPr>
        </p:nvSpPr>
        <p:spPr/>
        <p:txBody>
          <a:bodyPr rtlCol="0"/>
          <a:lstStyle/>
          <a:p>
            <a:pPr rtl="0"/>
            <a:endParaRPr lang="sk-SK" dirty="0"/>
          </a:p>
        </p:txBody>
      </p:sp>
    </p:spTree>
  </p:cSld>
  <p:clrMapOvr>
    <a:masterClrMapping/>
  </p:clrMapOvr>
  <p:timing>
    <p:tnLst>
      <p:par>
        <p:cTn id="1" dur="indefinite" restart="never" nodeType="tmRoot"/>
      </p:par>
    </p:tnLst>
  </p:timing>
  <p:hf sldNum="0"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pPr rtl="0"/>
            <a:fld id="{88B566E3-90FA-4C91-8CC2-CE63D4ACDD39}" type="datetime1">
              <a:rPr lang="sk-SK" smtClean="0"/>
              <a:pPr rtl="0"/>
              <a:t>9. 2. 2022</a:t>
            </a:fld>
            <a:endParaRPr lang="sk-SK" dirty="0"/>
          </a:p>
        </p:txBody>
      </p:sp>
      <p:sp>
        <p:nvSpPr>
          <p:cNvPr id="3" name="Zástupný symbol päty 2"/>
          <p:cNvSpPr>
            <a:spLocks noGrp="1"/>
          </p:cNvSpPr>
          <p:nvPr>
            <p:ph type="ftr" sz="quarter" idx="11"/>
          </p:nvPr>
        </p:nvSpPr>
        <p:spPr/>
        <p:txBody>
          <a:bodyPr/>
          <a:lstStyle/>
          <a:p>
            <a:pPr rtl="0"/>
            <a:endParaRPr lang="sk-SK" dirty="0"/>
          </a:p>
        </p:txBody>
      </p:sp>
      <p:sp>
        <p:nvSpPr>
          <p:cNvPr id="4" name="Zástupný symbol čísla snímky 3"/>
          <p:cNvSpPr>
            <a:spLocks noGrp="1"/>
          </p:cNvSpPr>
          <p:nvPr>
            <p:ph type="sldNum" sz="quarter" idx="12"/>
          </p:nvPr>
        </p:nvSpPr>
        <p:spPr/>
        <p:txBody>
          <a:bodyPr/>
          <a:lstStyle/>
          <a:p>
            <a:pPr rtl="0"/>
            <a:fld id="{25BA54BD-C84D-46CE-8B72-31BFB26ABA43}" type="slidenum">
              <a:rPr lang="sk-SK" smtClean="0"/>
              <a:pPr rtl="0"/>
              <a:t>‹#›</a:t>
            </a:fld>
            <a:endParaRPr lang="sk-SK" dirty="0"/>
          </a:p>
        </p:txBody>
      </p:sp>
    </p:spTree>
  </p:cSld>
  <p:clrMapOvr>
    <a:masterClrMapping/>
  </p:clrMapOvr>
  <p:timing>
    <p:tnLst>
      <p:par>
        <p:cTn id="1" dur="indefinite" restart="never" nodeType="tmRoot"/>
      </p:par>
    </p:tnLst>
  </p:timing>
  <p:hf sldNum="0" hdr="0" ftr="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11680957"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5545094" y="3124280"/>
            <a:ext cx="6309360" cy="609441"/>
          </a:xfrm>
        </p:spPr>
        <p:txBody>
          <a:bodyPr anchor="b"/>
          <a:lstStyle>
            <a:lvl1pPr algn="l">
              <a:buNone/>
              <a:defRPr sz="2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9080675" y="274320"/>
            <a:ext cx="203553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8" name="Rovná spojnica 7"/>
          <p:cNvSpPr>
            <a:spLocks noChangeShapeType="1"/>
          </p:cNvSpPr>
          <p:nvPr/>
        </p:nvSpPr>
        <p:spPr bwMode="auto">
          <a:xfrm>
            <a:off x="832903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825424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11985678"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11782531" y="0"/>
            <a:ext cx="406294"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1884104"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10872432" y="5715000"/>
            <a:ext cx="73133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406294" y="274320"/>
            <a:ext cx="7516442" cy="6327648"/>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4"/>
          </p:nvPr>
        </p:nvSpPr>
        <p:spPr/>
        <p:txBody>
          <a:bodyPr rtlCol="0"/>
          <a:lstStyle/>
          <a:p>
            <a:pPr rtl="0"/>
            <a:fld id="{88B566E3-90FA-4C91-8CC2-CE63D4ACDD39}" type="datetime1">
              <a:rPr lang="sk-SK" smtClean="0"/>
              <a:pPr rtl="0"/>
              <a:t>9. 2. 2022</a:t>
            </a:fld>
            <a:endParaRPr lang="sk-SK" dirty="0"/>
          </a:p>
        </p:txBody>
      </p:sp>
      <p:sp>
        <p:nvSpPr>
          <p:cNvPr id="22" name="Zástupný symbol čísla snímky 21"/>
          <p:cNvSpPr>
            <a:spLocks noGrp="1"/>
          </p:cNvSpPr>
          <p:nvPr>
            <p:ph type="sldNum" sz="quarter" idx="15"/>
          </p:nvPr>
        </p:nvSpPr>
        <p:spPr/>
        <p:txBody>
          <a:bodyPr rtlCol="0"/>
          <a:lstStyle/>
          <a:p>
            <a:pPr rtl="0"/>
            <a:fld id="{25BA54BD-C84D-46CE-8B72-31BFB26ABA43}" type="slidenum">
              <a:rPr lang="sk-SK" smtClean="0"/>
              <a:pPr rtl="0"/>
              <a:t>‹#›</a:t>
            </a:fld>
            <a:endParaRPr lang="sk-SK" dirty="0"/>
          </a:p>
        </p:txBody>
      </p:sp>
      <p:sp>
        <p:nvSpPr>
          <p:cNvPr id="23" name="Zástupný symbol päty 22"/>
          <p:cNvSpPr>
            <a:spLocks noGrp="1"/>
          </p:cNvSpPr>
          <p:nvPr>
            <p:ph type="ftr" sz="quarter" idx="16"/>
          </p:nvPr>
        </p:nvSpPr>
        <p:spPr/>
        <p:txBody>
          <a:bodyPr rtlCol="0"/>
          <a:lstStyle/>
          <a:p>
            <a:pPr rtl="0"/>
            <a:endParaRPr lang="sk-SK"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hf sldNum="0" hdr="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11680957"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10872432" y="5715000"/>
            <a:ext cx="73133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5516145" y="3124280"/>
            <a:ext cx="6309360" cy="609441"/>
          </a:xfrm>
        </p:spPr>
        <p:txBody>
          <a:bodyPr anchor="b"/>
          <a:lstStyle>
            <a:lvl1pPr algn="l">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0" y="0"/>
            <a:ext cx="8227457"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9018715" y="264795"/>
            <a:ext cx="2031471"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10" name="Rovná spojnica 9"/>
          <p:cNvSpPr>
            <a:spLocks noChangeShapeType="1"/>
          </p:cNvSpPr>
          <p:nvPr/>
        </p:nvSpPr>
        <p:spPr bwMode="auto">
          <a:xfrm>
            <a:off x="11985678"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11782531" y="0"/>
            <a:ext cx="406294"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11884104"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832903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825424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pPr rtl="0"/>
            <a:fld id="{DD49F099-0F98-42CE-8FC1-709245EEFB76}" type="datetime1">
              <a:rPr lang="sk-SK" smtClean="0"/>
              <a:pPr rtl="0"/>
              <a:t>9. 2. 2022</a:t>
            </a:fld>
            <a:endParaRPr lang="sk-SK" dirty="0"/>
          </a:p>
        </p:txBody>
      </p:sp>
      <p:sp>
        <p:nvSpPr>
          <p:cNvPr id="18" name="Zástupný symbol čísla snímky 17"/>
          <p:cNvSpPr>
            <a:spLocks noGrp="1"/>
          </p:cNvSpPr>
          <p:nvPr>
            <p:ph type="sldNum" sz="quarter" idx="11"/>
          </p:nvPr>
        </p:nvSpPr>
        <p:spPr/>
        <p:txBody>
          <a:bodyPr rtlCol="0"/>
          <a:lstStyle/>
          <a:p>
            <a:pPr rtl="0"/>
            <a:fld id="{25BA54BD-C84D-46CE-8B72-31BFB26ABA43}" type="slidenum">
              <a:rPr lang="sk-SK" smtClean="0"/>
              <a:pPr rtl="0"/>
              <a:t>‹#›</a:t>
            </a:fld>
            <a:endParaRPr lang="sk-SK" dirty="0"/>
          </a:p>
        </p:txBody>
      </p:sp>
      <p:sp>
        <p:nvSpPr>
          <p:cNvPr id="21" name="Zástupný symbol päty 20"/>
          <p:cNvSpPr>
            <a:spLocks noGrp="1"/>
          </p:cNvSpPr>
          <p:nvPr>
            <p:ph type="ftr" sz="quarter" idx="12"/>
          </p:nvPr>
        </p:nvSpPr>
        <p:spPr/>
        <p:txBody>
          <a:bodyPr rtlCol="0"/>
          <a:lstStyle/>
          <a:p>
            <a:pPr rtl="0"/>
            <a:endParaRPr lang="sk-SK" dirty="0"/>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11680957"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609441" y="274638"/>
            <a:ext cx="9954207" cy="1143000"/>
          </a:xfrm>
          <a:prstGeom prst="rect">
            <a:avLst/>
          </a:prstGeom>
        </p:spPr>
        <p:txBody>
          <a:bodyPr vert="horz" anchor="b">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609441" y="1600200"/>
            <a:ext cx="9954207" cy="4873752"/>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rot="5400000">
            <a:off x="10451656" y="1017910"/>
            <a:ext cx="2011680" cy="511931"/>
          </a:xfrm>
          <a:prstGeom prst="rect">
            <a:avLst/>
          </a:prstGeom>
        </p:spPr>
        <p:txBody>
          <a:bodyPr vert="horz" anchor="ctr" anchorCtr="0"/>
          <a:lstStyle>
            <a:lvl1pPr algn="r" eaLnBrk="1" latinLnBrk="0" hangingPunct="1">
              <a:defRPr kumimoji="0" sz="1200">
                <a:solidFill>
                  <a:schemeClr val="tx2"/>
                </a:solidFill>
              </a:defRPr>
            </a:lvl1pPr>
          </a:lstStyle>
          <a:p>
            <a:pPr rtl="0"/>
            <a:fld id="{88B566E3-90FA-4C91-8CC2-CE63D4ACDD39}" type="datetime1">
              <a:rPr lang="sk-SK" smtClean="0"/>
              <a:pPr rtl="0"/>
              <a:t>9. 2. 2022</a:t>
            </a:fld>
            <a:endParaRPr lang="sk-SK" dirty="0"/>
          </a:p>
        </p:txBody>
      </p:sp>
      <p:sp>
        <p:nvSpPr>
          <p:cNvPr id="3" name="Zástupný symbol päty 2"/>
          <p:cNvSpPr>
            <a:spLocks noGrp="1"/>
          </p:cNvSpPr>
          <p:nvPr>
            <p:ph type="ftr" sz="quarter" idx="3"/>
          </p:nvPr>
        </p:nvSpPr>
        <p:spPr>
          <a:xfrm rot="5400000">
            <a:off x="9850665" y="3676343"/>
            <a:ext cx="3200400" cy="487553"/>
          </a:xfrm>
          <a:prstGeom prst="rect">
            <a:avLst/>
          </a:prstGeom>
        </p:spPr>
        <p:txBody>
          <a:bodyPr vert="horz" anchor="ctr" anchorCtr="0"/>
          <a:lstStyle>
            <a:lvl1pPr algn="l" eaLnBrk="1" latinLnBrk="0" hangingPunct="1">
              <a:defRPr kumimoji="0" sz="1200">
                <a:solidFill>
                  <a:schemeClr val="tx2"/>
                </a:solidFill>
              </a:defRPr>
            </a:lvl1pPr>
          </a:lstStyle>
          <a:p>
            <a:pPr rtl="0"/>
            <a:endParaRPr lang="sk-SK" dirty="0"/>
          </a:p>
        </p:txBody>
      </p:sp>
      <p:sp>
        <p:nvSpPr>
          <p:cNvPr id="7" name="Rovná spojnica 6"/>
          <p:cNvSpPr>
            <a:spLocks noChangeShapeType="1"/>
          </p:cNvSpPr>
          <p:nvPr/>
        </p:nvSpPr>
        <p:spPr bwMode="auto">
          <a:xfrm>
            <a:off x="10157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11985678"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11782531" y="0"/>
            <a:ext cx="406294"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1884104"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10872432" y="5715000"/>
            <a:ext cx="73133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10835866" y="5734050"/>
            <a:ext cx="812588" cy="521208"/>
          </a:xfrm>
          <a:prstGeom prst="rect">
            <a:avLst/>
          </a:prstGeom>
        </p:spPr>
        <p:txBody>
          <a:bodyPr vert="horz" anchor="ctr"/>
          <a:lstStyle>
            <a:lvl1pPr algn="ctr" eaLnBrk="1" latinLnBrk="0" hangingPunct="1">
              <a:defRPr kumimoji="0" sz="1400" b="1">
                <a:solidFill>
                  <a:srgbClr val="FFFFFF"/>
                </a:solidFill>
              </a:defRPr>
            </a:lvl1pPr>
          </a:lstStyle>
          <a:p>
            <a:pPr rtl="0"/>
            <a:fld id="{25BA54BD-C84D-46CE-8B72-31BFB26ABA43}" type="slidenum">
              <a:rPr lang="sk-SK" smtClean="0"/>
              <a:pPr rtl="0"/>
              <a:t>‹#›</a:t>
            </a:fld>
            <a:endParaRPr lang="sk-SK"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665" r:id="rId12"/>
  </p:sldLayoutIdLst>
  <p:transition spd="med">
    <p:fade/>
  </p:transition>
  <p:timing>
    <p:tnLst>
      <p:par>
        <p:cTn id="1" dur="indefinite" restart="never" nodeType="tmRoot"/>
      </p:par>
    </p:tnLst>
  </p:timing>
  <p:hf sldNum="0" hdr="0" ft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13892" y="2420888"/>
            <a:ext cx="9144000" cy="1863080"/>
          </a:xfrm>
        </p:spPr>
        <p:txBody>
          <a:bodyPr rtlCol="0"/>
          <a:lstStyle/>
          <a:p>
            <a:pPr algn="ctr" rtl="0"/>
            <a:r>
              <a:rPr lang="sk-SK" sz="9600" b="1" dirty="0" smtClean="0"/>
              <a:t>Číslovky</a:t>
            </a:r>
            <a:endParaRPr lang="sk-SK" b="1" dirty="0"/>
          </a:p>
        </p:txBody>
      </p:sp>
      <p:sp>
        <p:nvSpPr>
          <p:cNvPr id="3" name="Podnadpis 2"/>
          <p:cNvSpPr>
            <a:spLocks noGrp="1"/>
          </p:cNvSpPr>
          <p:nvPr>
            <p:ph type="subTitle" idx="1"/>
          </p:nvPr>
        </p:nvSpPr>
        <p:spPr/>
        <p:txBody>
          <a:bodyPr rtlCol="0">
            <a:normAutofit/>
          </a:bodyPr>
          <a:lstStyle/>
          <a:p>
            <a:pPr algn="ctr"/>
            <a:r>
              <a:rPr lang="sk-SK" sz="3200" dirty="0" smtClean="0"/>
              <a:t>SJ, 8. ročník</a:t>
            </a:r>
            <a:endParaRPr lang="sk-SK" sz="3200" dirty="0"/>
          </a:p>
        </p:txBody>
      </p:sp>
    </p:spTree>
    <p:extLst>
      <p:ext uri="{BB962C8B-B14F-4D97-AF65-F5344CB8AC3E}">
        <p14:creationId xmlns:p14="http://schemas.microsoft.com/office/powerpoint/2010/main" xmlns="" val="19201110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4800" b="1" dirty="0" smtClean="0"/>
              <a:t>Druhové číslovky</a:t>
            </a:r>
            <a:endParaRPr lang="sk-SK" sz="4800" b="1" dirty="0"/>
          </a:p>
        </p:txBody>
      </p:sp>
      <p:sp>
        <p:nvSpPr>
          <p:cNvPr id="3" name="Zástupný symbol obsahu 2"/>
          <p:cNvSpPr>
            <a:spLocks noGrp="1"/>
          </p:cNvSpPr>
          <p:nvPr>
            <p:ph sz="quarter" idx="1"/>
          </p:nvPr>
        </p:nvSpPr>
        <p:spPr>
          <a:xfrm>
            <a:off x="1000101" y="2060848"/>
            <a:ext cx="10188624" cy="4267200"/>
          </a:xfrm>
        </p:spPr>
        <p:txBody>
          <a:bodyPr>
            <a:normAutofit/>
          </a:bodyPr>
          <a:lstStyle/>
          <a:p>
            <a:pPr algn="just">
              <a:lnSpc>
                <a:spcPct val="100000"/>
              </a:lnSpc>
            </a:pPr>
            <a:r>
              <a:rPr lang="sk-SK" dirty="0" smtClean="0"/>
              <a:t>Druhové číslovky vyjadrujú </a:t>
            </a:r>
            <a:r>
              <a:rPr lang="sk-SK" b="1" dirty="0" smtClean="0">
                <a:solidFill>
                  <a:srgbClr val="FFC000"/>
                </a:solidFill>
              </a:rPr>
              <a:t>počet alebo množstvo druhov. </a:t>
            </a:r>
          </a:p>
          <a:p>
            <a:pPr algn="just">
              <a:lnSpc>
                <a:spcPct val="100000"/>
              </a:lnSpc>
            </a:pPr>
            <a:r>
              <a:rPr lang="sk-SK" dirty="0" smtClean="0"/>
              <a:t>Tvoríme ich </a:t>
            </a:r>
            <a:r>
              <a:rPr lang="sk-SK" b="1" dirty="0" smtClean="0">
                <a:solidFill>
                  <a:srgbClr val="FFC000"/>
                </a:solidFill>
              </a:rPr>
              <a:t>zo skupinových čísloviek príponami –aký, -aká, -ako, </a:t>
            </a:r>
            <a:r>
              <a:rPr lang="sk-SK" i="1" dirty="0" smtClean="0"/>
              <a:t>napr. jednaký, dvojaký, desatoraký, jednako, trojako, mnohorako. </a:t>
            </a:r>
          </a:p>
          <a:p>
            <a:pPr algn="just">
              <a:lnSpc>
                <a:spcPct val="100000"/>
              </a:lnSpc>
            </a:pPr>
            <a:r>
              <a:rPr lang="sk-SK" b="1" dirty="0" smtClean="0">
                <a:solidFill>
                  <a:srgbClr val="FFC000"/>
                </a:solidFill>
              </a:rPr>
              <a:t>Skloňujú sa</a:t>
            </a:r>
            <a:r>
              <a:rPr lang="sk-SK" dirty="0" smtClean="0"/>
              <a:t> ako prídavné mená </a:t>
            </a:r>
            <a:r>
              <a:rPr lang="sk-SK" b="1" dirty="0" smtClean="0">
                <a:solidFill>
                  <a:srgbClr val="FFC000"/>
                </a:solidFill>
              </a:rPr>
              <a:t>podľa vzoru pekný</a:t>
            </a:r>
            <a:r>
              <a:rPr lang="sk-SK" dirty="0" smtClean="0"/>
              <a:t>. </a:t>
            </a:r>
          </a:p>
          <a:p>
            <a:pPr algn="just">
              <a:lnSpc>
                <a:spcPct val="100000"/>
              </a:lnSpc>
            </a:pPr>
            <a:r>
              <a:rPr lang="sk-SK" dirty="0" smtClean="0"/>
              <a:t>Nedajú sa vyjadriť číslicami, vypisujú sa slovami. </a:t>
            </a:r>
            <a:endParaRPr lang="sk-SK" sz="3600" dirty="0" smtClean="0"/>
          </a:p>
        </p:txBody>
      </p:sp>
    </p:spTree>
    <p:extLst>
      <p:ext uri="{BB962C8B-B14F-4D97-AF65-F5344CB8AC3E}">
        <p14:creationId xmlns:p14="http://schemas.microsoft.com/office/powerpoint/2010/main" xmlns="" val="25441115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4800" b="1" dirty="0" smtClean="0"/>
              <a:t>Násobné číslovky</a:t>
            </a:r>
            <a:endParaRPr lang="sk-SK" sz="4800" b="1" dirty="0"/>
          </a:p>
        </p:txBody>
      </p:sp>
      <p:sp>
        <p:nvSpPr>
          <p:cNvPr id="3" name="Zástupný symbol obsahu 2"/>
          <p:cNvSpPr>
            <a:spLocks noGrp="1"/>
          </p:cNvSpPr>
          <p:nvPr>
            <p:ph sz="quarter" idx="1"/>
          </p:nvPr>
        </p:nvSpPr>
        <p:spPr>
          <a:xfrm>
            <a:off x="1000101" y="2060848"/>
            <a:ext cx="10188624" cy="4267200"/>
          </a:xfrm>
        </p:spPr>
        <p:txBody>
          <a:bodyPr>
            <a:normAutofit/>
          </a:bodyPr>
          <a:lstStyle/>
          <a:p>
            <a:pPr algn="just">
              <a:lnSpc>
                <a:spcPct val="100000"/>
              </a:lnSpc>
            </a:pPr>
            <a:r>
              <a:rPr lang="sk-SK" dirty="0" smtClean="0"/>
              <a:t>Násobné číslovky vyjadrujú </a:t>
            </a:r>
            <a:r>
              <a:rPr lang="sk-SK" b="1" dirty="0" smtClean="0">
                <a:solidFill>
                  <a:srgbClr val="FFC000"/>
                </a:solidFill>
              </a:rPr>
              <a:t>koľkokrát, koľko ráz, koľkonásobne </a:t>
            </a:r>
            <a:r>
              <a:rPr lang="sk-SK" dirty="0" smtClean="0"/>
              <a:t>sa nejaký predmet alebo dej vyskytuje, </a:t>
            </a:r>
            <a:r>
              <a:rPr lang="sk-SK" i="1" dirty="0" smtClean="0"/>
              <a:t>napr. dvakrát, viackrát, trojnásobný, tisícnásobný, dva razy, desať ráz. </a:t>
            </a:r>
          </a:p>
          <a:p>
            <a:pPr algn="just">
              <a:lnSpc>
                <a:spcPct val="100000"/>
              </a:lnSpc>
            </a:pPr>
            <a:r>
              <a:rPr lang="sk-SK" dirty="0" smtClean="0"/>
              <a:t>Číslovka </a:t>
            </a:r>
            <a:r>
              <a:rPr lang="sk-SK" b="1" dirty="0" smtClean="0">
                <a:solidFill>
                  <a:srgbClr val="FFC000"/>
                </a:solidFill>
              </a:rPr>
              <a:t>raz</a:t>
            </a:r>
            <a:r>
              <a:rPr lang="sk-SK" dirty="0" smtClean="0">
                <a:solidFill>
                  <a:srgbClr val="FFC000"/>
                </a:solidFill>
              </a:rPr>
              <a:t> </a:t>
            </a:r>
            <a:r>
              <a:rPr lang="sk-SK" dirty="0" smtClean="0"/>
              <a:t>môže plniť funkciu </a:t>
            </a:r>
            <a:r>
              <a:rPr lang="sk-SK" b="1" dirty="0" smtClean="0">
                <a:solidFill>
                  <a:srgbClr val="FFC000"/>
                </a:solidFill>
              </a:rPr>
              <a:t>základnej číslovky </a:t>
            </a:r>
            <a:r>
              <a:rPr lang="sk-SK" dirty="0" smtClean="0"/>
              <a:t>pri počítaní (</a:t>
            </a:r>
            <a:r>
              <a:rPr lang="sk-SK" i="1" dirty="0" smtClean="0"/>
              <a:t>raz, dva, tri</a:t>
            </a:r>
            <a:r>
              <a:rPr lang="sk-SK" dirty="0" smtClean="0"/>
              <a:t>), </a:t>
            </a:r>
            <a:r>
              <a:rPr lang="sk-SK" b="1" dirty="0" smtClean="0">
                <a:solidFill>
                  <a:srgbClr val="FFC000"/>
                </a:solidFill>
              </a:rPr>
              <a:t>ale aj násobnej číslovky </a:t>
            </a:r>
            <a:r>
              <a:rPr lang="sk-SK" dirty="0" smtClean="0"/>
              <a:t>vo význame </a:t>
            </a:r>
            <a:r>
              <a:rPr lang="sk-SK" i="1" dirty="0" smtClean="0"/>
              <a:t>jeden raz, dva razy</a:t>
            </a:r>
            <a:r>
              <a:rPr lang="sk-SK" dirty="0" smtClean="0"/>
              <a:t>. </a:t>
            </a:r>
          </a:p>
          <a:p>
            <a:pPr algn="just">
              <a:lnSpc>
                <a:spcPct val="100000"/>
              </a:lnSpc>
            </a:pPr>
            <a:r>
              <a:rPr lang="sk-SK" sz="2800" b="1" dirty="0" smtClean="0">
                <a:solidFill>
                  <a:srgbClr val="FFC000"/>
                </a:solidFill>
              </a:rPr>
              <a:t>POZOR!!!</a:t>
            </a:r>
          </a:p>
          <a:p>
            <a:pPr marL="0" indent="0" algn="just">
              <a:lnSpc>
                <a:spcPct val="100000"/>
              </a:lnSpc>
              <a:buNone/>
            </a:pPr>
            <a:r>
              <a:rPr lang="sk-SK" dirty="0" smtClean="0"/>
              <a:t>	Pri ohýbaní násobných čísloviek </a:t>
            </a:r>
            <a:r>
              <a:rPr lang="sk-SK" b="1" dirty="0" smtClean="0">
                <a:solidFill>
                  <a:srgbClr val="FFC000"/>
                </a:solidFill>
              </a:rPr>
              <a:t>s –krát, -násobný neplatí rytmický 	zákon</a:t>
            </a:r>
            <a:r>
              <a:rPr lang="sk-SK" dirty="0" smtClean="0"/>
              <a:t>, </a:t>
            </a:r>
            <a:r>
              <a:rPr lang="sk-SK" i="1" dirty="0" smtClean="0"/>
              <a:t>napr. viacnásobný, párkrát, tisíckrát. </a:t>
            </a:r>
          </a:p>
        </p:txBody>
      </p:sp>
    </p:spTree>
    <p:extLst>
      <p:ext uri="{BB962C8B-B14F-4D97-AF65-F5344CB8AC3E}">
        <p14:creationId xmlns:p14="http://schemas.microsoft.com/office/powerpoint/2010/main" xmlns="" val="458761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4800" b="1" dirty="0" smtClean="0"/>
              <a:t>Neurčité číslovky</a:t>
            </a:r>
            <a:endParaRPr lang="sk-SK" sz="4800" b="1" dirty="0"/>
          </a:p>
        </p:txBody>
      </p:sp>
      <p:sp>
        <p:nvSpPr>
          <p:cNvPr id="3" name="Zástupný symbol obsahu 2"/>
          <p:cNvSpPr>
            <a:spLocks noGrp="1"/>
          </p:cNvSpPr>
          <p:nvPr>
            <p:ph sz="quarter" idx="1"/>
          </p:nvPr>
        </p:nvSpPr>
        <p:spPr>
          <a:xfrm>
            <a:off x="333772" y="1700808"/>
            <a:ext cx="11593288" cy="4896544"/>
          </a:xfrm>
        </p:spPr>
        <p:txBody>
          <a:bodyPr>
            <a:normAutofit/>
          </a:bodyPr>
          <a:lstStyle/>
          <a:p>
            <a:pPr algn="just">
              <a:lnSpc>
                <a:spcPct val="100000"/>
              </a:lnSpc>
            </a:pPr>
            <a:r>
              <a:rPr lang="sk-SK" dirty="0" smtClean="0"/>
              <a:t>Neurčité číslovky vyjadrujú </a:t>
            </a:r>
            <a:r>
              <a:rPr lang="sk-SK" b="1" dirty="0" smtClean="0">
                <a:solidFill>
                  <a:srgbClr val="FFC000"/>
                </a:solidFill>
              </a:rPr>
              <a:t>neznámy počet, násobok, poradie alebo množstvo osôb, zvierat, vecí, javov</a:t>
            </a:r>
            <a:r>
              <a:rPr lang="sk-SK" dirty="0" smtClean="0"/>
              <a:t>, </a:t>
            </a:r>
            <a:r>
              <a:rPr lang="sk-SK" i="1" dirty="0" smtClean="0"/>
              <a:t>napr. mnoho, veľakrát, mnohoraký, niekoľký</a:t>
            </a:r>
            <a:r>
              <a:rPr lang="sk-SK" dirty="0" smtClean="0"/>
              <a:t>. </a:t>
            </a:r>
          </a:p>
          <a:p>
            <a:pPr marL="0" indent="0" algn="just">
              <a:lnSpc>
                <a:spcPct val="100000"/>
              </a:lnSpc>
              <a:buNone/>
            </a:pPr>
            <a:r>
              <a:rPr lang="sk-SK" b="1" dirty="0" smtClean="0">
                <a:solidFill>
                  <a:srgbClr val="FFC000"/>
                </a:solidFill>
              </a:rPr>
              <a:t>Skloňovanie:</a:t>
            </a:r>
          </a:p>
          <a:p>
            <a:pPr marL="457200" indent="-457200" algn="just">
              <a:lnSpc>
                <a:spcPct val="100000"/>
              </a:lnSpc>
              <a:buFont typeface="+mj-lt"/>
              <a:buAutoNum type="alphaLcPeriod"/>
            </a:pPr>
            <a:r>
              <a:rPr lang="sk-SK" dirty="0" smtClean="0"/>
              <a:t>Neurčité číslovky, ktoré majú </a:t>
            </a:r>
            <a:r>
              <a:rPr lang="sk-SK" b="1" dirty="0" smtClean="0">
                <a:solidFill>
                  <a:srgbClr val="FFC000"/>
                </a:solidFill>
              </a:rPr>
              <a:t>podobu podstatných mien</a:t>
            </a:r>
            <a:r>
              <a:rPr lang="sk-SK" dirty="0" smtClean="0"/>
              <a:t>, sa skloňujú </a:t>
            </a:r>
            <a:r>
              <a:rPr lang="sk-SK" b="1" dirty="0" smtClean="0">
                <a:solidFill>
                  <a:srgbClr val="FFC000"/>
                </a:solidFill>
              </a:rPr>
              <a:t>podľa vzorov podstatných mien</a:t>
            </a:r>
            <a:r>
              <a:rPr lang="sk-SK" dirty="0" smtClean="0"/>
              <a:t>, ktoré majú </a:t>
            </a:r>
            <a:r>
              <a:rPr lang="sk-SK" b="1" dirty="0" smtClean="0">
                <a:solidFill>
                  <a:srgbClr val="FFC000"/>
                </a:solidFill>
              </a:rPr>
              <a:t>podobu prídavných mien</a:t>
            </a:r>
            <a:r>
              <a:rPr lang="sk-SK" dirty="0" smtClean="0"/>
              <a:t>, skloňujú sa </a:t>
            </a:r>
            <a:r>
              <a:rPr lang="sk-SK" b="1" dirty="0" smtClean="0">
                <a:solidFill>
                  <a:srgbClr val="FFC000"/>
                </a:solidFill>
              </a:rPr>
              <a:t>podľa vzorov prídavných mien</a:t>
            </a:r>
            <a:r>
              <a:rPr lang="sk-SK" dirty="0" smtClean="0"/>
              <a:t> a tie, ktoré majú </a:t>
            </a:r>
            <a:r>
              <a:rPr lang="sk-SK" b="1" dirty="0" smtClean="0">
                <a:solidFill>
                  <a:srgbClr val="FFC000"/>
                </a:solidFill>
              </a:rPr>
              <a:t>podobu prísloviek</a:t>
            </a:r>
            <a:r>
              <a:rPr lang="sk-SK" dirty="0" smtClean="0"/>
              <a:t>, </a:t>
            </a:r>
            <a:r>
              <a:rPr lang="sk-SK" b="1" dirty="0" smtClean="0">
                <a:solidFill>
                  <a:srgbClr val="FFC000"/>
                </a:solidFill>
              </a:rPr>
              <a:t>stupňujú sa ako príslovky</a:t>
            </a:r>
            <a:r>
              <a:rPr lang="sk-SK" dirty="0" smtClean="0"/>
              <a:t>, </a:t>
            </a:r>
            <a:r>
              <a:rPr lang="sk-SK" i="1" dirty="0" smtClean="0"/>
              <a:t>napr. číslovka málo môže byť aj podstatným menom, vtedy sa skloňuje podľa vzoru mesto (Uspokojil sa s málom.)</a:t>
            </a:r>
          </a:p>
          <a:p>
            <a:pPr marL="457200" indent="-457200" algn="just">
              <a:lnSpc>
                <a:spcPct val="100000"/>
              </a:lnSpc>
              <a:buFont typeface="+mj-lt"/>
              <a:buAutoNum type="alphaLcPeriod"/>
            </a:pPr>
            <a:r>
              <a:rPr lang="sk-SK" dirty="0" smtClean="0"/>
              <a:t>Číslovky </a:t>
            </a:r>
            <a:r>
              <a:rPr lang="sk-SK" b="1" dirty="0" smtClean="0">
                <a:solidFill>
                  <a:srgbClr val="FFC000"/>
                </a:solidFill>
              </a:rPr>
              <a:t>mnoho, veľa, málo, trocha </a:t>
            </a:r>
            <a:r>
              <a:rPr lang="sk-SK" dirty="0" smtClean="0"/>
              <a:t>sa </a:t>
            </a:r>
            <a:r>
              <a:rPr lang="sk-SK" b="1" dirty="0" smtClean="0">
                <a:solidFill>
                  <a:srgbClr val="FFC000"/>
                </a:solidFill>
              </a:rPr>
              <a:t>neskloňujú</a:t>
            </a:r>
            <a:r>
              <a:rPr lang="sk-SK" dirty="0" smtClean="0"/>
              <a:t>.</a:t>
            </a:r>
          </a:p>
          <a:p>
            <a:pPr marL="457200" indent="-457200" algn="just">
              <a:lnSpc>
                <a:spcPct val="100000"/>
              </a:lnSpc>
              <a:buFont typeface="+mj-lt"/>
              <a:buAutoNum type="alphaLcPeriod"/>
            </a:pPr>
            <a:r>
              <a:rPr lang="sk-SK" dirty="0" smtClean="0"/>
              <a:t>Slovo </a:t>
            </a:r>
            <a:r>
              <a:rPr lang="sk-SK" b="1" dirty="0" smtClean="0">
                <a:solidFill>
                  <a:srgbClr val="FFC000"/>
                </a:solidFill>
              </a:rPr>
              <a:t>trocha</a:t>
            </a:r>
            <a:r>
              <a:rPr lang="sk-SK" dirty="0" smtClean="0">
                <a:solidFill>
                  <a:srgbClr val="FFC000"/>
                </a:solidFill>
              </a:rPr>
              <a:t> </a:t>
            </a:r>
            <a:r>
              <a:rPr lang="sk-SK" dirty="0" smtClean="0"/>
              <a:t>môže byť </a:t>
            </a:r>
            <a:r>
              <a:rPr lang="sk-SK" b="1" dirty="0" smtClean="0">
                <a:solidFill>
                  <a:srgbClr val="FFC000"/>
                </a:solidFill>
              </a:rPr>
              <a:t>podstatným menom </a:t>
            </a:r>
            <a:r>
              <a:rPr lang="sk-SK" dirty="0" smtClean="0"/>
              <a:t>(</a:t>
            </a:r>
            <a:r>
              <a:rPr lang="sk-SK" i="1" dirty="0" smtClean="0"/>
              <a:t>táto trocha mi nestačí</a:t>
            </a:r>
            <a:r>
              <a:rPr lang="sk-SK" dirty="0" smtClean="0"/>
              <a:t>) alebo </a:t>
            </a:r>
            <a:r>
              <a:rPr lang="sk-SK" b="1" dirty="0" smtClean="0">
                <a:solidFill>
                  <a:srgbClr val="FFC000"/>
                </a:solidFill>
              </a:rPr>
              <a:t>neurčitou základnou číslovkou v N</a:t>
            </a:r>
            <a:r>
              <a:rPr lang="sk-SK" dirty="0" smtClean="0"/>
              <a:t> (</a:t>
            </a:r>
            <a:r>
              <a:rPr lang="sk-SK" i="1" dirty="0" smtClean="0"/>
              <a:t>trocha mlieka</a:t>
            </a:r>
            <a:r>
              <a:rPr lang="sk-SK" dirty="0" smtClean="0"/>
              <a:t>), alebo </a:t>
            </a:r>
            <a:r>
              <a:rPr lang="sk-SK" b="1" dirty="0" smtClean="0">
                <a:solidFill>
                  <a:srgbClr val="FFC000"/>
                </a:solidFill>
              </a:rPr>
              <a:t>v A </a:t>
            </a:r>
            <a:r>
              <a:rPr lang="sk-SK" dirty="0" smtClean="0"/>
              <a:t>(</a:t>
            </a:r>
            <a:r>
              <a:rPr lang="sk-SK" i="1" dirty="0" smtClean="0"/>
              <a:t>trochu mlieka</a:t>
            </a:r>
            <a:r>
              <a:rPr lang="sk-SK" dirty="0" smtClean="0"/>
              <a:t>), alebo </a:t>
            </a:r>
            <a:r>
              <a:rPr lang="sk-SK" b="1" dirty="0" smtClean="0">
                <a:solidFill>
                  <a:srgbClr val="FFC000"/>
                </a:solidFill>
              </a:rPr>
              <a:t>príslovkou</a:t>
            </a:r>
            <a:r>
              <a:rPr lang="sk-SK" dirty="0" smtClean="0"/>
              <a:t> (</a:t>
            </a:r>
            <a:r>
              <a:rPr lang="sk-SK" i="1" dirty="0" smtClean="0"/>
              <a:t>je trocha bojazlivý</a:t>
            </a:r>
            <a:r>
              <a:rPr lang="sk-SK" dirty="0" smtClean="0"/>
              <a:t>). </a:t>
            </a:r>
          </a:p>
        </p:txBody>
      </p:sp>
    </p:spTree>
    <p:extLst>
      <p:ext uri="{BB962C8B-B14F-4D97-AF65-F5344CB8AC3E}">
        <p14:creationId xmlns:p14="http://schemas.microsoft.com/office/powerpoint/2010/main" xmlns="" val="16394143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0" y="1381125"/>
            <a:ext cx="1218882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048125" algn="l"/>
              </a:tabLst>
            </a:pPr>
            <a:endParaRPr kumimoji="0" lang="sk-SK"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0" y="0"/>
            <a:ext cx="11595138"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400" b="1" i="1" u="none" strike="noStrike" cap="none" normalizeH="0" baseline="0" dirty="0" smtClean="0">
              <a:ln>
                <a:noFill/>
              </a:ln>
              <a:solidFill>
                <a:srgbClr val="333300"/>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sk-SK" sz="1400" b="1" i="1" dirty="0" smtClean="0">
              <a:solidFill>
                <a:srgbClr val="333300"/>
              </a:solidFill>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sk-SK" sz="1400" i="1" dirty="0" smtClean="0">
                <a:latin typeface="Times New Roman" pitchFamily="18" charset="0"/>
                <a:ea typeface="Calibri" pitchFamily="34" charset="0"/>
                <a:cs typeface="Times New Roman" pitchFamily="18" charset="0"/>
              </a:rPr>
              <a:t>Pracovný list</a:t>
            </a:r>
          </a:p>
          <a:p>
            <a:pPr marL="0" marR="0" lvl="0" indent="0" algn="l" defTabSz="914400" rtl="0" eaLnBrk="1" fontAlgn="base" latinLnBrk="0" hangingPunct="1">
              <a:lnSpc>
                <a:spcPct val="100000"/>
              </a:lnSpc>
              <a:spcBef>
                <a:spcPct val="0"/>
              </a:spcBef>
              <a:spcAft>
                <a:spcPct val="0"/>
              </a:spcAft>
              <a:buClrTx/>
              <a:buSzTx/>
              <a:buFontTx/>
              <a:buNone/>
              <a:tabLst/>
            </a:pPr>
            <a:endParaRPr lang="sk-SK" sz="1400" i="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k-SK" sz="1400" i="1" u="none" strike="noStrike" cap="none" normalizeH="0" baseline="0" dirty="0" smtClean="0">
                <a:ln>
                  <a:noFill/>
                </a:ln>
                <a:effectLst/>
                <a:latin typeface="Times New Roman" pitchFamily="18" charset="0"/>
                <a:ea typeface="Calibri" pitchFamily="34" charset="0"/>
                <a:cs typeface="Times New Roman" pitchFamily="18" charset="0"/>
              </a:rPr>
              <a:t>1. V nasledujúcich číslovkách podčiarkni len radové číslovky.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sk-SK" sz="1400" i="1"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k-SK" sz="1400" i="1" u="none" strike="noStrike" cap="none" normalizeH="0" baseline="0" dirty="0" smtClean="0">
                <a:ln>
                  <a:noFill/>
                </a:ln>
                <a:effectLst/>
                <a:latin typeface="Times New Roman" pitchFamily="18" charset="0"/>
                <a:ea typeface="Calibri" pitchFamily="34" charset="0"/>
                <a:cs typeface="Times New Roman" pitchFamily="18" charset="0"/>
              </a:rPr>
              <a:t>Pomôžu ti otázky KOĽKO? pre základné číslovky a KOĽKÝ V PORADÍ? pre radové číslovky.</a:t>
            </a:r>
            <a:endParaRPr kumimoji="0" lang="sk-SK" sz="1400" i="0" u="none" strike="noStrike" cap="none" normalizeH="0" baseline="0" dirty="0" smtClean="0">
              <a:ln>
                <a:noFill/>
              </a:ln>
              <a:effectLst/>
              <a:latin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k-SK" sz="140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400" i="0" u="none" strike="noStrike" cap="none" normalizeH="0" baseline="0" dirty="0" smtClean="0">
                <a:ln>
                  <a:noFill/>
                </a:ln>
                <a:effectLst/>
                <a:latin typeface="Times New Roman" pitchFamily="18" charset="0"/>
                <a:ea typeface="Calibri" pitchFamily="34" charset="0"/>
                <a:cs typeface="Times New Roman" pitchFamily="18" charset="0"/>
              </a:rPr>
              <a:t>Pre mňa, posledný, tridsaťdva žiakov, prvý v cieli, s ôsmimi žiakmi, päť áut, piata strana, s dvadsiatimi deviatimi žiakmi,  3. 12. 2009 (</a:t>
            </a:r>
            <a:r>
              <a:rPr kumimoji="0" lang="sk-SK" sz="1400" i="0" u="none" strike="noStrike" cap="none" normalizeH="0" baseline="0" smtClean="0">
                <a:ln>
                  <a:noFill/>
                </a:ln>
                <a:effectLst/>
                <a:latin typeface="Times New Roman" pitchFamily="18" charset="0"/>
                <a:ea typeface="Calibri" pitchFamily="34" charset="0"/>
                <a:cs typeface="Times New Roman" pitchFamily="18" charset="0"/>
              </a:rPr>
              <a:t>dátum</a:t>
            </a:r>
            <a:r>
              <a:rPr kumimoji="0" lang="sk-SK" sz="1400" i="0" u="none" strike="noStrike" cap="none" normalizeH="0" baseline="0" smtClean="0">
                <a:ln>
                  <a:noFill/>
                </a:ln>
                <a:effectLst/>
                <a:latin typeface="Times New Roman" pitchFamily="18" charset="0"/>
                <a:ea typeface="Calibri" pitchFamily="34" charset="0"/>
                <a:cs typeface="Times New Roman"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sk-SK" sz="1400" i="0" u="none" strike="noStrike" cap="none" normalizeH="0" baseline="0" smtClean="0">
                <a:ln>
                  <a:noFill/>
                </a:ln>
                <a:effectLst/>
                <a:latin typeface="Times New Roman" pitchFamily="18" charset="0"/>
                <a:ea typeface="Calibri" pitchFamily="34" charset="0"/>
                <a:cs typeface="Times New Roman" pitchFamily="18" charset="0"/>
              </a:rPr>
              <a:t> </a:t>
            </a:r>
            <a:r>
              <a:rPr kumimoji="0" lang="sk-SK" sz="1400" i="0" u="none" strike="noStrike" cap="none" normalizeH="0" baseline="0" dirty="0" smtClean="0">
                <a:ln>
                  <a:noFill/>
                </a:ln>
                <a:effectLst/>
                <a:latin typeface="Times New Roman" pitchFamily="18" charset="0"/>
                <a:ea typeface="Calibri" pitchFamily="34" charset="0"/>
                <a:cs typeface="Times New Roman" pitchFamily="18" charset="0"/>
              </a:rPr>
              <a:t>panovník Štefan </a:t>
            </a:r>
            <a:r>
              <a:rPr kumimoji="0" lang="sk-SK" sz="1400" i="0" u="none" strike="noStrike" cap="none" normalizeH="0" dirty="0" smtClean="0">
                <a:ln>
                  <a:noFill/>
                </a:ln>
                <a:effectLst/>
                <a:latin typeface="Times New Roman" pitchFamily="18" charset="0"/>
                <a:ea typeface="Calibri" pitchFamily="34" charset="0"/>
                <a:cs typeface="Times New Roman" pitchFamily="18" charset="0"/>
              </a:rPr>
              <a:t> I. </a:t>
            </a:r>
            <a:endParaRPr kumimoji="0" lang="sk-SK" sz="140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sk-SK" sz="1400" dirty="0" smtClean="0">
              <a:latin typeface="Times New Roman" pitchFamily="18" charset="0"/>
              <a:ea typeface="Calibri" pitchFamily="34" charset="0"/>
              <a:cs typeface="Times New Roman" pitchFamily="18" charset="0"/>
            </a:endParaRPr>
          </a:p>
          <a:p>
            <a:r>
              <a:rPr kumimoji="0" lang="sk-SK" sz="1400" b="0" i="0" u="none" strike="noStrike" cap="none" normalizeH="0" baseline="0" dirty="0" smtClean="0">
                <a:ln>
                  <a:noFill/>
                </a:ln>
                <a:effectLst/>
                <a:latin typeface="Times New Roman" pitchFamily="18" charset="0"/>
                <a:cs typeface="Arial" pitchFamily="34" charset="0"/>
              </a:rPr>
              <a:t>2. </a:t>
            </a:r>
            <a:r>
              <a:rPr lang="sk-SK" sz="1400" b="1" i="1" dirty="0" smtClean="0">
                <a:latin typeface="Times New Roman" pitchFamily="18" charset="0"/>
              </a:rPr>
              <a:t>Utvor otázky, aby si dostal (a) nasledujúce odpovede:</a:t>
            </a:r>
            <a:r>
              <a:rPr lang="sk-SK" sz="1400" dirty="0" smtClean="0">
                <a:latin typeface="Times New Roman" pitchFamily="18" charset="0"/>
              </a:rPr>
              <a:t> </a:t>
            </a:r>
          </a:p>
          <a:p>
            <a:r>
              <a:rPr lang="sk-SK" sz="1400" dirty="0" smtClean="0">
                <a:latin typeface="Times New Roman" pitchFamily="18" charset="0"/>
              </a:rPr>
              <a:t>............................................................................................?    Je tu 29 žiakov.</a:t>
            </a:r>
          </a:p>
          <a:p>
            <a:r>
              <a:rPr lang="sk-SK" sz="1400" dirty="0" smtClean="0">
                <a:latin typeface="Times New Roman" pitchFamily="18" charset="0"/>
              </a:rPr>
              <a:t>............................................................................................?    Piati žiaci.</a:t>
            </a:r>
          </a:p>
          <a:p>
            <a:r>
              <a:rPr lang="sk-SK" sz="1400" dirty="0" smtClean="0">
                <a:latin typeface="Times New Roman" pitchFamily="18" charset="0"/>
              </a:rPr>
              <a:t>............................................................................................?    Oslávil päťdesiate narodeniny.</a:t>
            </a:r>
          </a:p>
          <a:p>
            <a:r>
              <a:rPr lang="sk-SK" sz="1400" dirty="0" smtClean="0">
                <a:latin typeface="Times New Roman" pitchFamily="18" charset="0"/>
              </a:rPr>
              <a:t>............................................................................................?    Je 19. novembra 2009 .</a:t>
            </a:r>
          </a:p>
          <a:p>
            <a:endParaRPr lang="sk-SK" sz="1400" dirty="0" smtClean="0">
              <a:latin typeface="Times New Roman" pitchFamily="18" charset="0"/>
            </a:endParaRPr>
          </a:p>
          <a:p>
            <a:r>
              <a:rPr lang="sk-SK" sz="1400" dirty="0" smtClean="0">
                <a:latin typeface="Times New Roman" pitchFamily="18" charset="0"/>
              </a:rPr>
              <a:t>3. </a:t>
            </a:r>
            <a:r>
              <a:rPr lang="sk-SK" sz="1400" b="1" i="1" dirty="0" smtClean="0">
                <a:latin typeface="Times New Roman" pitchFamily="18" charset="0"/>
              </a:rPr>
              <a:t>V texte podčiarkni zelenou farbou zámená (zámená </a:t>
            </a:r>
            <a:r>
              <a:rPr lang="sk-SK" sz="1400" i="1" dirty="0" smtClean="0">
                <a:latin typeface="Times New Roman" pitchFamily="18" charset="0"/>
              </a:rPr>
              <a:t>sa</a:t>
            </a:r>
            <a:r>
              <a:rPr lang="sk-SK" sz="1400" b="1" i="1" dirty="0" smtClean="0">
                <a:latin typeface="Times New Roman" pitchFamily="18" charset="0"/>
              </a:rPr>
              <a:t> a </a:t>
            </a:r>
            <a:r>
              <a:rPr lang="sk-SK" sz="1400" i="1" dirty="0" smtClean="0">
                <a:latin typeface="Times New Roman" pitchFamily="18" charset="0"/>
              </a:rPr>
              <a:t>si </a:t>
            </a:r>
            <a:r>
              <a:rPr lang="sk-SK" sz="1400" b="1" i="1" dirty="0" smtClean="0">
                <a:latin typeface="Times New Roman" pitchFamily="18" charset="0"/>
              </a:rPr>
              <a:t>nepodčiarkuj) a modrou farbou číslovky:</a:t>
            </a:r>
            <a:endParaRPr lang="sk-SK" sz="1400" dirty="0" smtClean="0">
              <a:latin typeface="Times New Roman" pitchFamily="18" charset="0"/>
            </a:endParaRPr>
          </a:p>
          <a:p>
            <a:r>
              <a:rPr lang="sk-SK" sz="1400" dirty="0" smtClean="0">
                <a:latin typeface="Times New Roman" pitchFamily="18" charset="0"/>
              </a:rPr>
              <a:t>     Ako je možné, že ty nikdy nedobehneš do cieľa ako druhý? Podarilo sa ti nechať za sebou všetkých dvanástich pretekárov. Oni na teba jednoducho nestačili so silami. Traja to skúšali, no pred cieľom už nevládali. My si naozaj ceníme tvoj výkon a zaslúžiš si náš obdiv.</a:t>
            </a:r>
          </a:p>
          <a:p>
            <a:endParaRPr lang="sk-SK" sz="1400" dirty="0" smtClean="0">
              <a:latin typeface="Times New Roman" pitchFamily="18" charset="0"/>
            </a:endParaRPr>
          </a:p>
          <a:p>
            <a:endParaRPr lang="sk-SK" sz="1400" dirty="0" smtClean="0">
              <a:latin typeface="Times New Roman" pitchFamily="18" charset="0"/>
            </a:endParaRPr>
          </a:p>
          <a:p>
            <a:endParaRPr lang="sk-SK" sz="1400" dirty="0" smtClean="0">
              <a:latin typeface="Times New Roman" pitchFamily="18" charset="0"/>
            </a:endParaRPr>
          </a:p>
          <a:p>
            <a:r>
              <a:rPr lang="sk-SK" sz="1400" dirty="0" smtClean="0">
                <a:latin typeface="Times New Roman" pitchFamily="18" charset="0"/>
              </a:rPr>
              <a:t>V texte sa nachádza ................ zámen      a ................... číslovky. </a:t>
            </a:r>
          </a:p>
          <a:p>
            <a:endParaRPr lang="sk-SK"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sk-SK"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33" name="Picture 9" descr="23"/>
          <p:cNvPicPr>
            <a:picLocks noChangeAspect="1" noChangeArrowheads="1" noCrop="1"/>
          </p:cNvPicPr>
          <p:nvPr/>
        </p:nvPicPr>
        <p:blipFill>
          <a:blip r:embed="rId2"/>
          <a:srcRect/>
          <a:stretch>
            <a:fillRect/>
          </a:stretch>
        </p:blipFill>
        <p:spPr bwMode="auto">
          <a:xfrm>
            <a:off x="6308726" y="5357826"/>
            <a:ext cx="457200" cy="457200"/>
          </a:xfrm>
          <a:prstGeom prst="rect">
            <a:avLst/>
          </a:prstGeom>
          <a:noFill/>
          <a:ln w="9525">
            <a:noFill/>
            <a:miter lim="800000"/>
            <a:headEnd/>
            <a:tailEnd/>
          </a:ln>
        </p:spPr>
      </p:pic>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4800" b="1" dirty="0" smtClean="0"/>
              <a:t>Číslovky </a:t>
            </a:r>
            <a:endParaRPr lang="sk-SK" sz="4800" b="1" dirty="0"/>
          </a:p>
        </p:txBody>
      </p:sp>
      <p:sp>
        <p:nvSpPr>
          <p:cNvPr id="3" name="Zástupný symbol obsahu 2"/>
          <p:cNvSpPr>
            <a:spLocks noGrp="1"/>
          </p:cNvSpPr>
          <p:nvPr>
            <p:ph sz="quarter" idx="1"/>
          </p:nvPr>
        </p:nvSpPr>
        <p:spPr>
          <a:xfrm>
            <a:off x="477788" y="1905000"/>
            <a:ext cx="11017224" cy="4267200"/>
          </a:xfrm>
        </p:spPr>
        <p:txBody>
          <a:bodyPr>
            <a:normAutofit/>
          </a:bodyPr>
          <a:lstStyle/>
          <a:p>
            <a:pPr algn="just">
              <a:lnSpc>
                <a:spcPct val="150000"/>
              </a:lnSpc>
            </a:pPr>
            <a:r>
              <a:rPr lang="sk-SK" sz="2800" dirty="0" smtClean="0"/>
              <a:t>Číslovky sú </a:t>
            </a:r>
            <a:r>
              <a:rPr lang="sk-SK" sz="2800" b="1" dirty="0" smtClean="0"/>
              <a:t>plnovýznamové ohybné slová</a:t>
            </a:r>
            <a:r>
              <a:rPr lang="sk-SK" sz="2800" dirty="0" smtClean="0"/>
              <a:t>, ktoré pomenúvajú </a:t>
            </a:r>
            <a:r>
              <a:rPr lang="sk-SK" sz="2800" b="1" dirty="0" smtClean="0">
                <a:solidFill>
                  <a:schemeClr val="accent2">
                    <a:lumMod val="75000"/>
                  </a:schemeClr>
                </a:solidFill>
              </a:rPr>
              <a:t>množstvo</a:t>
            </a:r>
            <a:r>
              <a:rPr lang="sk-SK" sz="2800" dirty="0" smtClean="0">
                <a:solidFill>
                  <a:schemeClr val="accent2">
                    <a:lumMod val="75000"/>
                  </a:schemeClr>
                </a:solidFill>
              </a:rPr>
              <a:t> </a:t>
            </a:r>
            <a:r>
              <a:rPr lang="sk-SK" sz="2800" dirty="0" smtClean="0"/>
              <a:t>(počet) osôb, vecí, dejov, vlastností, ich </a:t>
            </a:r>
            <a:r>
              <a:rPr lang="sk-SK" sz="2800" b="1" dirty="0" smtClean="0">
                <a:solidFill>
                  <a:schemeClr val="accent2">
                    <a:lumMod val="75000"/>
                  </a:schemeClr>
                </a:solidFill>
              </a:rPr>
              <a:t>poradie</a:t>
            </a:r>
            <a:r>
              <a:rPr lang="sk-SK" sz="2800" dirty="0" smtClean="0">
                <a:solidFill>
                  <a:schemeClr val="accent2">
                    <a:lumMod val="75000"/>
                  </a:schemeClr>
                </a:solidFill>
              </a:rPr>
              <a:t> </a:t>
            </a:r>
            <a:r>
              <a:rPr lang="sk-SK" sz="2800" dirty="0" smtClean="0"/>
              <a:t>alebo </a:t>
            </a:r>
            <a:r>
              <a:rPr lang="sk-SK" sz="2800" b="1" dirty="0" smtClean="0">
                <a:solidFill>
                  <a:schemeClr val="accent2">
                    <a:lumMod val="75000"/>
                  </a:schemeClr>
                </a:solidFill>
              </a:rPr>
              <a:t>členenie</a:t>
            </a:r>
            <a:r>
              <a:rPr lang="sk-SK" sz="2800" dirty="0" smtClean="0"/>
              <a:t>. </a:t>
            </a:r>
          </a:p>
          <a:p>
            <a:pPr algn="just">
              <a:lnSpc>
                <a:spcPct val="150000"/>
              </a:lnSpc>
            </a:pPr>
            <a:r>
              <a:rPr lang="sk-SK" sz="2800" dirty="0" smtClean="0"/>
              <a:t>Vo vete najčastejšie plnia </a:t>
            </a:r>
            <a:r>
              <a:rPr lang="sk-SK" sz="2800" b="1" dirty="0" smtClean="0">
                <a:solidFill>
                  <a:schemeClr val="accent2">
                    <a:lumMod val="75000"/>
                  </a:schemeClr>
                </a:solidFill>
              </a:rPr>
              <a:t>funkciu zhodného prívlastku</a:t>
            </a:r>
            <a:r>
              <a:rPr lang="sk-SK" sz="2800" dirty="0" smtClean="0"/>
              <a:t>. </a:t>
            </a:r>
          </a:p>
          <a:p>
            <a:pPr marL="0" indent="0" algn="just">
              <a:lnSpc>
                <a:spcPct val="150000"/>
              </a:lnSpc>
              <a:buNone/>
            </a:pPr>
            <a:endParaRPr lang="sk-SK" sz="2800" dirty="0"/>
          </a:p>
        </p:txBody>
      </p:sp>
    </p:spTree>
    <p:extLst>
      <p:ext uri="{BB962C8B-B14F-4D97-AF65-F5344CB8AC3E}">
        <p14:creationId xmlns:p14="http://schemas.microsoft.com/office/powerpoint/2010/main" xmlns="" val="28406338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4800" b="1" dirty="0" smtClean="0"/>
              <a:t>Delenie</a:t>
            </a:r>
            <a:endParaRPr lang="sk-SK" sz="4800" b="1" dirty="0"/>
          </a:p>
        </p:txBody>
      </p:sp>
      <p:sp>
        <p:nvSpPr>
          <p:cNvPr id="3" name="Zástupný symbol obsahu 2"/>
          <p:cNvSpPr>
            <a:spLocks noGrp="1"/>
          </p:cNvSpPr>
          <p:nvPr>
            <p:ph sz="quarter" idx="1"/>
          </p:nvPr>
        </p:nvSpPr>
        <p:spPr>
          <a:xfrm>
            <a:off x="477788" y="1905000"/>
            <a:ext cx="11017224" cy="4267200"/>
          </a:xfrm>
        </p:spPr>
        <p:txBody>
          <a:bodyPr>
            <a:normAutofit lnSpcReduction="10000"/>
          </a:bodyPr>
          <a:lstStyle/>
          <a:p>
            <a:pPr marL="0" indent="0" algn="just">
              <a:lnSpc>
                <a:spcPct val="100000"/>
              </a:lnSpc>
              <a:buNone/>
            </a:pPr>
            <a:r>
              <a:rPr lang="sk-SK" dirty="0"/>
              <a:t> </a:t>
            </a:r>
            <a:r>
              <a:rPr lang="sk-SK" dirty="0" smtClean="0"/>
              <a:t>			</a:t>
            </a:r>
            <a:r>
              <a:rPr lang="sk-SK" b="1" dirty="0" smtClean="0">
                <a:solidFill>
                  <a:schemeClr val="accent2">
                    <a:lumMod val="75000"/>
                  </a:schemeClr>
                </a:solidFill>
              </a:rPr>
              <a:t>otázka		určité				neurčité</a:t>
            </a:r>
          </a:p>
          <a:p>
            <a:pPr marL="0" indent="0" algn="just">
              <a:lnSpc>
                <a:spcPct val="100000"/>
              </a:lnSpc>
              <a:buNone/>
            </a:pPr>
            <a:r>
              <a:rPr lang="sk-SK" b="1" dirty="0" smtClean="0">
                <a:solidFill>
                  <a:schemeClr val="accent2">
                    <a:lumMod val="75000"/>
                  </a:schemeClr>
                </a:solidFill>
              </a:rPr>
              <a:t>1. základné</a:t>
            </a:r>
            <a:r>
              <a:rPr lang="sk-SK" dirty="0" smtClean="0"/>
              <a:t>		koľko?		</a:t>
            </a:r>
            <a:r>
              <a:rPr lang="sk-SK" i="1" dirty="0" smtClean="0"/>
              <a:t>jeden, dva, sedem</a:t>
            </a:r>
            <a:r>
              <a:rPr lang="sk-SK" dirty="0" smtClean="0"/>
              <a:t>		</a:t>
            </a:r>
            <a:r>
              <a:rPr lang="sk-SK" i="1" dirty="0" smtClean="0"/>
              <a:t>veľa, mnoho, málo</a:t>
            </a:r>
          </a:p>
          <a:p>
            <a:pPr marL="0" indent="0" algn="just">
              <a:lnSpc>
                <a:spcPct val="100000"/>
              </a:lnSpc>
              <a:buNone/>
            </a:pPr>
            <a:r>
              <a:rPr lang="sk-SK" b="1" dirty="0" smtClean="0">
                <a:solidFill>
                  <a:schemeClr val="accent2">
                    <a:lumMod val="75000"/>
                  </a:schemeClr>
                </a:solidFill>
              </a:rPr>
              <a:t>2. skupinové</a:t>
            </a:r>
            <a:r>
              <a:rPr lang="sk-SK" dirty="0" smtClean="0"/>
              <a:t>		koľko?		</a:t>
            </a:r>
            <a:r>
              <a:rPr lang="sk-SK" i="1" dirty="0" smtClean="0"/>
              <a:t>dvoje, pätoro, osmoro		viacero</a:t>
            </a:r>
          </a:p>
          <a:p>
            <a:pPr marL="0" indent="0" algn="just">
              <a:lnSpc>
                <a:spcPct val="100000"/>
              </a:lnSpc>
              <a:buNone/>
            </a:pPr>
            <a:r>
              <a:rPr lang="sk-SK" b="1" dirty="0" smtClean="0">
                <a:solidFill>
                  <a:schemeClr val="accent2">
                    <a:lumMod val="75000"/>
                  </a:schemeClr>
                </a:solidFill>
              </a:rPr>
              <a:t>3. radové</a:t>
            </a:r>
            <a:r>
              <a:rPr lang="sk-SK" dirty="0" smtClean="0"/>
              <a:t>		koľký?		</a:t>
            </a:r>
            <a:r>
              <a:rPr lang="sk-SK" i="1" dirty="0" smtClean="0"/>
              <a:t>prvý, šiesty, deviaty</a:t>
            </a:r>
            <a:r>
              <a:rPr lang="sk-SK" dirty="0" smtClean="0"/>
              <a:t>		</a:t>
            </a:r>
            <a:r>
              <a:rPr lang="sk-SK" i="1" dirty="0" smtClean="0"/>
              <a:t>niekoľký</a:t>
            </a:r>
          </a:p>
          <a:p>
            <a:pPr marL="0" indent="0" algn="just">
              <a:lnSpc>
                <a:spcPct val="100000"/>
              </a:lnSpc>
              <a:buNone/>
            </a:pPr>
            <a:r>
              <a:rPr lang="sk-SK" b="1" dirty="0" smtClean="0">
                <a:solidFill>
                  <a:schemeClr val="accent2">
                    <a:lumMod val="75000"/>
                  </a:schemeClr>
                </a:solidFill>
              </a:rPr>
              <a:t>4. násobné</a:t>
            </a:r>
            <a:r>
              <a:rPr lang="sk-SK" dirty="0" smtClean="0"/>
              <a:t>		koľko ráz?	</a:t>
            </a:r>
            <a:r>
              <a:rPr lang="sk-SK" i="1" dirty="0"/>
              <a:t>p</a:t>
            </a:r>
            <a:r>
              <a:rPr lang="sk-SK" i="1" dirty="0" smtClean="0"/>
              <a:t>äť ráz, dvadsať ráz</a:t>
            </a:r>
            <a:r>
              <a:rPr lang="sk-SK" dirty="0" smtClean="0"/>
              <a:t>		</a:t>
            </a:r>
            <a:r>
              <a:rPr lang="sk-SK" i="1" dirty="0" smtClean="0"/>
              <a:t>mnoho ráz</a:t>
            </a:r>
          </a:p>
          <a:p>
            <a:pPr marL="0" indent="0" algn="just">
              <a:lnSpc>
                <a:spcPct val="100000"/>
              </a:lnSpc>
              <a:buNone/>
            </a:pPr>
            <a:r>
              <a:rPr lang="sk-SK" dirty="0"/>
              <a:t>	</a:t>
            </a:r>
            <a:r>
              <a:rPr lang="sk-SK" dirty="0" smtClean="0"/>
              <a:t>		koľkokrát?	</a:t>
            </a:r>
            <a:r>
              <a:rPr lang="sk-SK" i="1" dirty="0"/>
              <a:t>s</a:t>
            </a:r>
            <a:r>
              <a:rPr lang="sk-SK" i="1" dirty="0" smtClean="0"/>
              <a:t>edemkrát			veľakrát</a:t>
            </a:r>
          </a:p>
          <a:p>
            <a:pPr marL="0" indent="0" algn="just">
              <a:lnSpc>
                <a:spcPct val="100000"/>
              </a:lnSpc>
              <a:buNone/>
            </a:pPr>
            <a:r>
              <a:rPr lang="sk-SK" dirty="0"/>
              <a:t>	</a:t>
            </a:r>
            <a:r>
              <a:rPr lang="sk-SK" dirty="0" smtClean="0"/>
              <a:t>		koľkonásobný?	</a:t>
            </a:r>
            <a:r>
              <a:rPr lang="sk-SK" i="1" dirty="0" smtClean="0"/>
              <a:t>štvornásobný			mnohonásobný</a:t>
            </a:r>
          </a:p>
          <a:p>
            <a:pPr marL="0" indent="0" algn="just">
              <a:lnSpc>
                <a:spcPct val="100000"/>
              </a:lnSpc>
              <a:buNone/>
            </a:pPr>
            <a:r>
              <a:rPr lang="sk-SK" b="1" dirty="0" smtClean="0">
                <a:solidFill>
                  <a:schemeClr val="accent2">
                    <a:lumMod val="75000"/>
                  </a:schemeClr>
                </a:solidFill>
              </a:rPr>
              <a:t>5. druhové </a:t>
            </a:r>
            <a:r>
              <a:rPr lang="sk-SK" dirty="0" smtClean="0"/>
              <a:t>		koľkoraký?	</a:t>
            </a:r>
            <a:r>
              <a:rPr lang="sk-SK" i="1" dirty="0" smtClean="0"/>
              <a:t>jednaký, dvojaký		mnohoraký</a:t>
            </a:r>
            <a:endParaRPr lang="sk-SK" i="1" dirty="0"/>
          </a:p>
        </p:txBody>
      </p:sp>
    </p:spTree>
    <p:extLst>
      <p:ext uri="{BB962C8B-B14F-4D97-AF65-F5344CB8AC3E}">
        <p14:creationId xmlns:p14="http://schemas.microsoft.com/office/powerpoint/2010/main" xmlns="" val="37185417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4800" b="1" dirty="0" smtClean="0"/>
              <a:t>Základné číslovky</a:t>
            </a:r>
            <a:endParaRPr lang="sk-SK" sz="4800" b="1" dirty="0"/>
          </a:p>
        </p:txBody>
      </p:sp>
      <p:sp>
        <p:nvSpPr>
          <p:cNvPr id="3" name="Zástupný symbol obsahu 2"/>
          <p:cNvSpPr>
            <a:spLocks noGrp="1"/>
          </p:cNvSpPr>
          <p:nvPr>
            <p:ph sz="quarter" idx="1"/>
          </p:nvPr>
        </p:nvSpPr>
        <p:spPr>
          <a:xfrm>
            <a:off x="477788" y="1905000"/>
            <a:ext cx="11395012" cy="4267200"/>
          </a:xfrm>
        </p:spPr>
        <p:txBody>
          <a:bodyPr>
            <a:normAutofit/>
          </a:bodyPr>
          <a:lstStyle/>
          <a:p>
            <a:pPr marL="0" indent="0" algn="just">
              <a:lnSpc>
                <a:spcPct val="100000"/>
              </a:lnSpc>
              <a:buNone/>
            </a:pPr>
            <a:r>
              <a:rPr lang="sk-SK" sz="3200" b="1" dirty="0" smtClean="0">
                <a:solidFill>
                  <a:schemeClr val="accent2">
                    <a:lumMod val="75000"/>
                  </a:schemeClr>
                </a:solidFill>
              </a:rPr>
              <a:t>SKLOŇOVANIE</a:t>
            </a:r>
          </a:p>
          <a:p>
            <a:pPr algn="just">
              <a:lnSpc>
                <a:spcPct val="100000"/>
              </a:lnSpc>
            </a:pPr>
            <a:r>
              <a:rPr lang="sk-SK" dirty="0" smtClean="0"/>
              <a:t>Tvary </a:t>
            </a:r>
            <a:r>
              <a:rPr lang="sk-SK" b="1" dirty="0" smtClean="0">
                <a:solidFill>
                  <a:schemeClr val="accent2">
                    <a:lumMod val="75000"/>
                  </a:schemeClr>
                </a:solidFill>
              </a:rPr>
              <a:t>čísloviek 1 – 4 </a:t>
            </a:r>
            <a:r>
              <a:rPr lang="sk-SK" dirty="0" smtClean="0"/>
              <a:t>sú závislé od vecí, ktoré označujú, </a:t>
            </a:r>
            <a:r>
              <a:rPr lang="sk-SK" i="1" dirty="0" smtClean="0"/>
              <a:t>napr. dva stoly, dve sestry, štyria chlapi</a:t>
            </a:r>
          </a:p>
          <a:p>
            <a:pPr algn="just">
              <a:lnSpc>
                <a:spcPct val="100000"/>
              </a:lnSpc>
            </a:pPr>
            <a:r>
              <a:rPr lang="sk-SK" b="1" dirty="0" smtClean="0">
                <a:solidFill>
                  <a:schemeClr val="accent2">
                    <a:lumMod val="75000"/>
                  </a:schemeClr>
                </a:solidFill>
              </a:rPr>
              <a:t>Číslovka</a:t>
            </a:r>
            <a:r>
              <a:rPr lang="sk-SK" dirty="0" smtClean="0"/>
              <a:t> </a:t>
            </a:r>
            <a:r>
              <a:rPr lang="sk-SK" b="1" dirty="0" smtClean="0">
                <a:solidFill>
                  <a:schemeClr val="accent2">
                    <a:lumMod val="75000"/>
                  </a:schemeClr>
                </a:solidFill>
              </a:rPr>
              <a:t>jeden</a:t>
            </a:r>
            <a:r>
              <a:rPr lang="sk-SK" dirty="0" smtClean="0">
                <a:solidFill>
                  <a:schemeClr val="accent2">
                    <a:lumMod val="75000"/>
                  </a:schemeClr>
                </a:solidFill>
              </a:rPr>
              <a:t> </a:t>
            </a:r>
            <a:r>
              <a:rPr lang="sk-SK" dirty="0" smtClean="0"/>
              <a:t>sa skloňuje </a:t>
            </a:r>
            <a:r>
              <a:rPr lang="sk-SK" b="1" dirty="0" smtClean="0">
                <a:solidFill>
                  <a:schemeClr val="accent2">
                    <a:lumMod val="75000"/>
                  </a:schemeClr>
                </a:solidFill>
              </a:rPr>
              <a:t>v </a:t>
            </a:r>
            <a:r>
              <a:rPr lang="sk-SK" b="1" dirty="0" err="1" smtClean="0">
                <a:solidFill>
                  <a:schemeClr val="accent2">
                    <a:lumMod val="75000"/>
                  </a:schemeClr>
                </a:solidFill>
              </a:rPr>
              <a:t>sg</a:t>
            </a:r>
            <a:r>
              <a:rPr lang="sk-SK" b="1" dirty="0" smtClean="0">
                <a:solidFill>
                  <a:schemeClr val="accent2">
                    <a:lumMod val="75000"/>
                  </a:schemeClr>
                </a:solidFill>
              </a:rPr>
              <a:t>. aj v </a:t>
            </a:r>
            <a:r>
              <a:rPr lang="sk-SK" b="1" dirty="0" err="1" smtClean="0">
                <a:solidFill>
                  <a:schemeClr val="accent2">
                    <a:lumMod val="75000"/>
                  </a:schemeClr>
                </a:solidFill>
              </a:rPr>
              <a:t>pl</a:t>
            </a:r>
            <a:r>
              <a:rPr lang="sk-SK" b="1" dirty="0" smtClean="0">
                <a:solidFill>
                  <a:schemeClr val="accent2">
                    <a:lumMod val="75000"/>
                  </a:schemeClr>
                </a:solidFill>
              </a:rPr>
              <a:t>., ostatné</a:t>
            </a:r>
            <a:r>
              <a:rPr lang="sk-SK" dirty="0" smtClean="0">
                <a:solidFill>
                  <a:schemeClr val="accent2">
                    <a:lumMod val="75000"/>
                  </a:schemeClr>
                </a:solidFill>
              </a:rPr>
              <a:t> </a:t>
            </a:r>
            <a:r>
              <a:rPr lang="sk-SK" dirty="0" smtClean="0"/>
              <a:t>základné číslovky iba </a:t>
            </a:r>
            <a:r>
              <a:rPr lang="sk-SK" b="1" dirty="0" smtClean="0">
                <a:solidFill>
                  <a:schemeClr val="accent2">
                    <a:lumMod val="75000"/>
                  </a:schemeClr>
                </a:solidFill>
              </a:rPr>
              <a:t>v </a:t>
            </a:r>
            <a:r>
              <a:rPr lang="sk-SK" b="1" dirty="0" err="1" smtClean="0">
                <a:solidFill>
                  <a:schemeClr val="accent2">
                    <a:lumMod val="75000"/>
                  </a:schemeClr>
                </a:solidFill>
              </a:rPr>
              <a:t>pl</a:t>
            </a:r>
            <a:r>
              <a:rPr lang="sk-SK" b="1" dirty="0" smtClean="0">
                <a:solidFill>
                  <a:schemeClr val="accent2">
                    <a:lumMod val="75000"/>
                  </a:schemeClr>
                </a:solidFill>
              </a:rPr>
              <a:t>. </a:t>
            </a:r>
          </a:p>
          <a:p>
            <a:pPr algn="just">
              <a:lnSpc>
                <a:spcPct val="100000"/>
              </a:lnSpc>
            </a:pPr>
            <a:r>
              <a:rPr lang="sk-SK" b="1" dirty="0" smtClean="0">
                <a:solidFill>
                  <a:schemeClr val="accent2">
                    <a:lumMod val="75000"/>
                  </a:schemeClr>
                </a:solidFill>
              </a:rPr>
              <a:t>Číslovka jeden/jedna/jedno </a:t>
            </a:r>
            <a:r>
              <a:rPr lang="sk-SK" dirty="0" smtClean="0"/>
              <a:t>sa skloňuje ako zámeno sám/sama/samo. V </a:t>
            </a:r>
            <a:r>
              <a:rPr lang="sk-SK" b="1" dirty="0" smtClean="0">
                <a:solidFill>
                  <a:schemeClr val="accent2">
                    <a:lumMod val="75000"/>
                  </a:schemeClr>
                </a:solidFill>
              </a:rPr>
              <a:t>N </a:t>
            </a:r>
            <a:r>
              <a:rPr lang="sk-SK" b="1" dirty="0" err="1" smtClean="0">
                <a:solidFill>
                  <a:schemeClr val="accent2">
                    <a:lumMod val="75000"/>
                  </a:schemeClr>
                </a:solidFill>
              </a:rPr>
              <a:t>pl</a:t>
            </a:r>
            <a:r>
              <a:rPr lang="sk-SK" dirty="0" smtClean="0"/>
              <a:t>. je </a:t>
            </a:r>
            <a:r>
              <a:rPr lang="sk-SK" b="1" dirty="0" smtClean="0">
                <a:solidFill>
                  <a:schemeClr val="accent2">
                    <a:lumMod val="75000"/>
                  </a:schemeClr>
                </a:solidFill>
              </a:rPr>
              <a:t>mäkké i </a:t>
            </a:r>
            <a:r>
              <a:rPr lang="sk-SK" dirty="0" smtClean="0"/>
              <a:t>iba v </a:t>
            </a:r>
            <a:r>
              <a:rPr lang="sk-SK" b="1" dirty="0" smtClean="0">
                <a:solidFill>
                  <a:schemeClr val="accent2">
                    <a:lumMod val="75000"/>
                  </a:schemeClr>
                </a:solidFill>
              </a:rPr>
              <a:t>mužskom rode životnom </a:t>
            </a:r>
            <a:r>
              <a:rPr lang="sk-SK" i="1" dirty="0" smtClean="0"/>
              <a:t>(napr. jedni muži, , deti, stromy). </a:t>
            </a:r>
          </a:p>
          <a:p>
            <a:pPr algn="just">
              <a:lnSpc>
                <a:spcPct val="100000"/>
              </a:lnSpc>
            </a:pPr>
            <a:r>
              <a:rPr lang="sk-SK" dirty="0" smtClean="0"/>
              <a:t>Číslovky</a:t>
            </a:r>
            <a:r>
              <a:rPr lang="sk-SK" dirty="0" smtClean="0">
                <a:solidFill>
                  <a:schemeClr val="accent2">
                    <a:lumMod val="75000"/>
                  </a:schemeClr>
                </a:solidFill>
              </a:rPr>
              <a:t> </a:t>
            </a:r>
            <a:r>
              <a:rPr lang="sk-SK" b="1" dirty="0" smtClean="0">
                <a:solidFill>
                  <a:schemeClr val="accent2">
                    <a:lumMod val="75000"/>
                  </a:schemeClr>
                </a:solidFill>
              </a:rPr>
              <a:t>jeden, dva, tri, štyri </a:t>
            </a:r>
            <a:r>
              <a:rPr lang="sk-SK" dirty="0" smtClean="0"/>
              <a:t>majú</a:t>
            </a:r>
            <a:r>
              <a:rPr lang="sk-SK" dirty="0" smtClean="0">
                <a:solidFill>
                  <a:schemeClr val="accent2">
                    <a:lumMod val="75000"/>
                  </a:schemeClr>
                </a:solidFill>
              </a:rPr>
              <a:t> </a:t>
            </a:r>
            <a:r>
              <a:rPr lang="sk-SK" b="1" dirty="0" smtClean="0">
                <a:solidFill>
                  <a:schemeClr val="accent2">
                    <a:lumMod val="75000"/>
                  </a:schemeClr>
                </a:solidFill>
              </a:rPr>
              <a:t>samostatné skloňovanie. </a:t>
            </a:r>
          </a:p>
          <a:p>
            <a:pPr algn="just">
              <a:lnSpc>
                <a:spcPct val="100000"/>
              </a:lnSpc>
            </a:pPr>
            <a:r>
              <a:rPr lang="sk-SK" dirty="0" smtClean="0"/>
              <a:t>Číslovky</a:t>
            </a:r>
            <a:r>
              <a:rPr lang="sk-SK" dirty="0" smtClean="0">
                <a:solidFill>
                  <a:schemeClr val="accent2">
                    <a:lumMod val="75000"/>
                  </a:schemeClr>
                </a:solidFill>
              </a:rPr>
              <a:t> </a:t>
            </a:r>
            <a:r>
              <a:rPr lang="sk-SK" b="1" dirty="0" smtClean="0">
                <a:solidFill>
                  <a:schemeClr val="accent2">
                    <a:lumMod val="75000"/>
                  </a:schemeClr>
                </a:solidFill>
              </a:rPr>
              <a:t>5 – 99 </a:t>
            </a:r>
            <a:r>
              <a:rPr lang="sk-SK" dirty="0" smtClean="0"/>
              <a:t>sa skloňujú </a:t>
            </a:r>
            <a:r>
              <a:rPr lang="sk-SK" b="1" dirty="0" smtClean="0">
                <a:solidFill>
                  <a:schemeClr val="accent2">
                    <a:lumMod val="75000"/>
                  </a:schemeClr>
                </a:solidFill>
              </a:rPr>
              <a:t>podľa vzoru päť. </a:t>
            </a:r>
          </a:p>
        </p:txBody>
      </p:sp>
      <p:sp>
        <p:nvSpPr>
          <p:cNvPr id="4" name="BlokTextu 3"/>
          <p:cNvSpPr txBox="1"/>
          <p:nvPr/>
        </p:nvSpPr>
        <p:spPr>
          <a:xfrm>
            <a:off x="189756" y="274638"/>
            <a:ext cx="2808312" cy="1089529"/>
          </a:xfrm>
          <a:prstGeom prst="rect">
            <a:avLst/>
          </a:prstGeom>
          <a:noFill/>
        </p:spPr>
        <p:txBody>
          <a:bodyPr wrap="square" rtlCol="0">
            <a:spAutoFit/>
          </a:bodyPr>
          <a:lstStyle/>
          <a:p>
            <a:pPr>
              <a:lnSpc>
                <a:spcPct val="90000"/>
              </a:lnSpc>
            </a:pPr>
            <a:r>
              <a:rPr lang="sk-SK" sz="2400" dirty="0" smtClean="0"/>
              <a:t>Základné </a:t>
            </a:r>
            <a:r>
              <a:rPr lang="sk-SK" sz="2400" dirty="0"/>
              <a:t>číslovky sú </a:t>
            </a:r>
            <a:r>
              <a:rPr lang="sk-SK" sz="2400" b="1" dirty="0">
                <a:solidFill>
                  <a:schemeClr val="accent2">
                    <a:lumMod val="75000"/>
                  </a:schemeClr>
                </a:solidFill>
              </a:rPr>
              <a:t>hlavnou skupinou čísloviek</a:t>
            </a:r>
            <a:r>
              <a:rPr lang="sk-SK" sz="2400" dirty="0"/>
              <a:t>. </a:t>
            </a:r>
            <a:r>
              <a:rPr lang="sk-SK" sz="2400" dirty="0" smtClean="0"/>
              <a:t>  </a:t>
            </a:r>
            <a:endParaRPr lang="sk-SK" sz="2400" dirty="0"/>
          </a:p>
        </p:txBody>
      </p:sp>
      <p:sp>
        <p:nvSpPr>
          <p:cNvPr id="6" name="BlokTextu 5"/>
          <p:cNvSpPr txBox="1"/>
          <p:nvPr/>
        </p:nvSpPr>
        <p:spPr>
          <a:xfrm>
            <a:off x="9843138" y="240254"/>
            <a:ext cx="2029662" cy="1089529"/>
          </a:xfrm>
          <a:prstGeom prst="rect">
            <a:avLst/>
          </a:prstGeom>
          <a:noFill/>
        </p:spPr>
        <p:txBody>
          <a:bodyPr wrap="square" rtlCol="0">
            <a:spAutoFit/>
          </a:bodyPr>
          <a:lstStyle/>
          <a:p>
            <a:pPr>
              <a:lnSpc>
                <a:spcPct val="90000"/>
              </a:lnSpc>
            </a:pPr>
            <a:r>
              <a:rPr lang="sk-SK" sz="2400" dirty="0"/>
              <a:t>Vyjadrujú </a:t>
            </a:r>
            <a:r>
              <a:rPr lang="sk-SK" sz="2400" b="1" dirty="0">
                <a:solidFill>
                  <a:schemeClr val="accent2">
                    <a:lumMod val="75000"/>
                  </a:schemeClr>
                </a:solidFill>
              </a:rPr>
              <a:t>počet osôb, zvierat, </a:t>
            </a:r>
            <a:r>
              <a:rPr lang="sk-SK" sz="2400" b="1" dirty="0" smtClean="0">
                <a:solidFill>
                  <a:schemeClr val="accent2">
                    <a:lumMod val="75000"/>
                  </a:schemeClr>
                </a:solidFill>
              </a:rPr>
              <a:t>vecí</a:t>
            </a:r>
            <a:r>
              <a:rPr lang="sk-SK" sz="2400" dirty="0" smtClean="0"/>
              <a:t>. </a:t>
            </a:r>
            <a:endParaRPr lang="sk-SK" sz="2400" dirty="0"/>
          </a:p>
        </p:txBody>
      </p:sp>
    </p:spTree>
    <p:extLst>
      <p:ext uri="{BB962C8B-B14F-4D97-AF65-F5344CB8AC3E}">
        <p14:creationId xmlns:p14="http://schemas.microsoft.com/office/powerpoint/2010/main" xmlns="" val="95629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4800" b="1" dirty="0" smtClean="0"/>
              <a:t>Základné číslovky</a:t>
            </a:r>
            <a:endParaRPr lang="sk-SK" sz="4800" b="1" dirty="0"/>
          </a:p>
        </p:txBody>
      </p:sp>
      <p:sp>
        <p:nvSpPr>
          <p:cNvPr id="3" name="Zástupný symbol obsahu 2"/>
          <p:cNvSpPr>
            <a:spLocks noGrp="1"/>
          </p:cNvSpPr>
          <p:nvPr>
            <p:ph sz="quarter" idx="1"/>
          </p:nvPr>
        </p:nvSpPr>
        <p:spPr>
          <a:xfrm>
            <a:off x="477788" y="1905000"/>
            <a:ext cx="11395012" cy="4267200"/>
          </a:xfrm>
        </p:spPr>
        <p:txBody>
          <a:bodyPr>
            <a:normAutofit/>
          </a:bodyPr>
          <a:lstStyle/>
          <a:p>
            <a:pPr marL="0" indent="0" algn="just">
              <a:lnSpc>
                <a:spcPct val="100000"/>
              </a:lnSpc>
              <a:buNone/>
            </a:pPr>
            <a:r>
              <a:rPr lang="sk-SK" sz="3200" b="1" dirty="0" smtClean="0">
                <a:solidFill>
                  <a:schemeClr val="accent2">
                    <a:lumMod val="75000"/>
                  </a:schemeClr>
                </a:solidFill>
              </a:rPr>
              <a:t>SKLOŇOVANIE</a:t>
            </a:r>
          </a:p>
          <a:p>
            <a:pPr algn="just">
              <a:lnSpc>
                <a:spcPct val="100000"/>
              </a:lnSpc>
            </a:pPr>
            <a:r>
              <a:rPr lang="sk-SK" dirty="0" smtClean="0"/>
              <a:t>Vyššie zložené číslovky píšeme takto:</a:t>
            </a:r>
          </a:p>
          <a:p>
            <a:pPr marL="457200" indent="-457200" algn="just">
              <a:lnSpc>
                <a:spcPct val="100000"/>
              </a:lnSpc>
              <a:buFont typeface="+mj-lt"/>
              <a:buAutoNum type="alphaLcParenR"/>
            </a:pPr>
            <a:r>
              <a:rPr lang="sk-SK" dirty="0"/>
              <a:t> </a:t>
            </a:r>
            <a:r>
              <a:rPr lang="sk-SK" b="1" dirty="0" smtClean="0">
                <a:solidFill>
                  <a:srgbClr val="FFC000"/>
                </a:solidFill>
              </a:rPr>
              <a:t>buď</a:t>
            </a:r>
            <a:r>
              <a:rPr lang="sk-SK" dirty="0" smtClean="0"/>
              <a:t> ako </a:t>
            </a:r>
            <a:r>
              <a:rPr lang="sk-SK" b="1" dirty="0" smtClean="0">
                <a:solidFill>
                  <a:srgbClr val="FFC000"/>
                </a:solidFill>
              </a:rPr>
              <a:t>jedno slovo </a:t>
            </a:r>
            <a:r>
              <a:rPr lang="sk-SK" dirty="0" smtClean="0"/>
              <a:t>(vtedy sú </a:t>
            </a:r>
            <a:r>
              <a:rPr lang="sk-SK" b="1" dirty="0" smtClean="0">
                <a:solidFill>
                  <a:srgbClr val="FFC000"/>
                </a:solidFill>
              </a:rPr>
              <a:t>nesklonné</a:t>
            </a:r>
            <a:r>
              <a:rPr lang="sk-SK" dirty="0" smtClean="0"/>
              <a:t>), napr. dvadsaťpäťtisíctristopäťdesiatdva, sedemnásťtisícdvestotridsaťpäť. Ak ich </a:t>
            </a:r>
            <a:r>
              <a:rPr lang="sk-SK" b="1" dirty="0" smtClean="0">
                <a:solidFill>
                  <a:srgbClr val="FFC000"/>
                </a:solidFill>
              </a:rPr>
              <a:t>skloňujeme</a:t>
            </a:r>
            <a:r>
              <a:rPr lang="sk-SK" dirty="0" smtClean="0"/>
              <a:t>, píšeme </a:t>
            </a:r>
            <a:r>
              <a:rPr lang="sk-SK" b="1" dirty="0" smtClean="0">
                <a:solidFill>
                  <a:srgbClr val="FFC000"/>
                </a:solidFill>
              </a:rPr>
              <a:t>jednotky osobitne</a:t>
            </a:r>
            <a:r>
              <a:rPr lang="sk-SK" dirty="0" smtClean="0"/>
              <a:t>, napr.  </a:t>
            </a:r>
            <a:r>
              <a:rPr lang="sk-SK" i="1" dirty="0" smtClean="0"/>
              <a:t>O dvetisíctristodvadsiatich piatich ľuďoch. </a:t>
            </a:r>
          </a:p>
          <a:p>
            <a:pPr marL="457200" indent="-457200" algn="just">
              <a:lnSpc>
                <a:spcPct val="100000"/>
              </a:lnSpc>
              <a:buFont typeface="+mj-lt"/>
              <a:buAutoNum type="alphaLcParenR"/>
            </a:pPr>
            <a:r>
              <a:rPr lang="sk-SK" dirty="0"/>
              <a:t> </a:t>
            </a:r>
            <a:r>
              <a:rPr lang="sk-SK" b="1" dirty="0" smtClean="0">
                <a:solidFill>
                  <a:srgbClr val="FFC000"/>
                </a:solidFill>
              </a:rPr>
              <a:t>alebo</a:t>
            </a:r>
            <a:r>
              <a:rPr lang="sk-SK" dirty="0" smtClean="0">
                <a:solidFill>
                  <a:srgbClr val="FFC000"/>
                </a:solidFill>
              </a:rPr>
              <a:t> </a:t>
            </a:r>
            <a:r>
              <a:rPr lang="sk-SK" dirty="0" smtClean="0"/>
              <a:t>píšeme </a:t>
            </a:r>
            <a:r>
              <a:rPr lang="sk-SK" b="1" dirty="0" smtClean="0">
                <a:solidFill>
                  <a:srgbClr val="FFC000"/>
                </a:solidFill>
              </a:rPr>
              <a:t>osobitne tisícky, stovky, desiatky + jednotky</a:t>
            </a:r>
            <a:r>
              <a:rPr lang="sk-SK" dirty="0" smtClean="0"/>
              <a:t>, </a:t>
            </a:r>
            <a:r>
              <a:rPr lang="sk-SK" i="1" dirty="0" smtClean="0"/>
              <a:t>napr. 34 – tridsaťštyri, 5234 – päťtisíc dvesto tridsaťštyri</a:t>
            </a:r>
            <a:r>
              <a:rPr lang="sk-SK" sz="2200" i="1" dirty="0" smtClean="0"/>
              <a:t>,</a:t>
            </a:r>
            <a:r>
              <a:rPr lang="sk-SK" i="1" dirty="0" smtClean="0"/>
              <a:t> 2 382 234 – dva milióny tristoosemdesiatdvatisíc dvesto tridsaťštyri. </a:t>
            </a:r>
          </a:p>
        </p:txBody>
      </p:sp>
    </p:spTree>
    <p:extLst>
      <p:ext uri="{BB962C8B-B14F-4D97-AF65-F5344CB8AC3E}">
        <p14:creationId xmlns:p14="http://schemas.microsoft.com/office/powerpoint/2010/main" xmlns="" val="25484568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4800" b="1" dirty="0" smtClean="0"/>
              <a:t>Základné číslovky</a:t>
            </a:r>
            <a:endParaRPr lang="sk-SK" sz="4800" b="1" dirty="0"/>
          </a:p>
        </p:txBody>
      </p:sp>
      <p:sp>
        <p:nvSpPr>
          <p:cNvPr id="3" name="Zástupný symbol obsahu 2"/>
          <p:cNvSpPr>
            <a:spLocks noGrp="1"/>
          </p:cNvSpPr>
          <p:nvPr>
            <p:ph sz="quarter" idx="1"/>
          </p:nvPr>
        </p:nvSpPr>
        <p:spPr>
          <a:xfrm>
            <a:off x="477788" y="1905000"/>
            <a:ext cx="11395012" cy="4267200"/>
          </a:xfrm>
        </p:spPr>
        <p:txBody>
          <a:bodyPr>
            <a:normAutofit lnSpcReduction="10000"/>
          </a:bodyPr>
          <a:lstStyle/>
          <a:p>
            <a:pPr algn="just">
              <a:lnSpc>
                <a:spcPct val="100000"/>
              </a:lnSpc>
            </a:pPr>
            <a:r>
              <a:rPr lang="sk-SK" b="1" dirty="0" smtClean="0">
                <a:solidFill>
                  <a:schemeClr val="accent2">
                    <a:lumMod val="75000"/>
                  </a:schemeClr>
                </a:solidFill>
              </a:rPr>
              <a:t>Pri skloňovaní skloňujeme len desiatky a jednotky, </a:t>
            </a:r>
            <a:r>
              <a:rPr lang="sk-SK" dirty="0" smtClean="0"/>
              <a:t>napr. v päťtisíc dvesto tridsiatich štyroch prípadoch</a:t>
            </a:r>
          </a:p>
          <a:p>
            <a:pPr algn="just">
              <a:lnSpc>
                <a:spcPct val="100000"/>
              </a:lnSpc>
            </a:pPr>
            <a:r>
              <a:rPr lang="sk-SK" dirty="0" smtClean="0"/>
              <a:t>Číslovky označujúce </a:t>
            </a:r>
            <a:r>
              <a:rPr lang="sk-SK" b="1" dirty="0" smtClean="0">
                <a:solidFill>
                  <a:srgbClr val="FFC000"/>
                </a:solidFill>
              </a:rPr>
              <a:t>stovky a tisícky </a:t>
            </a:r>
            <a:r>
              <a:rPr lang="sk-SK" dirty="0" smtClean="0"/>
              <a:t>sa píšu </a:t>
            </a:r>
            <a:r>
              <a:rPr lang="sk-SK" b="1" dirty="0" smtClean="0">
                <a:solidFill>
                  <a:srgbClr val="FFC000"/>
                </a:solidFill>
              </a:rPr>
              <a:t>spolu</a:t>
            </a:r>
            <a:r>
              <a:rPr lang="sk-SK" dirty="0" smtClean="0"/>
              <a:t>, </a:t>
            </a:r>
            <a:r>
              <a:rPr lang="sk-SK" i="1" dirty="0" smtClean="0"/>
              <a:t>napr. tristo, tritisíc, dvadsaťtisíc. </a:t>
            </a:r>
          </a:p>
          <a:p>
            <a:pPr algn="just">
              <a:lnSpc>
                <a:spcPct val="100000"/>
              </a:lnSpc>
            </a:pPr>
            <a:r>
              <a:rPr lang="sk-SK" dirty="0" smtClean="0"/>
              <a:t>Číslovky označujúce </a:t>
            </a:r>
            <a:r>
              <a:rPr lang="sk-SK" b="1" dirty="0" smtClean="0">
                <a:solidFill>
                  <a:srgbClr val="FFC000"/>
                </a:solidFill>
              </a:rPr>
              <a:t>milióny, miliardy, bilióny </a:t>
            </a:r>
            <a:r>
              <a:rPr lang="sk-SK" dirty="0" smtClean="0"/>
              <a:t>sa píšu </a:t>
            </a:r>
            <a:r>
              <a:rPr lang="sk-SK" b="1" dirty="0" smtClean="0">
                <a:solidFill>
                  <a:srgbClr val="FFC000"/>
                </a:solidFill>
              </a:rPr>
              <a:t>oddelene</a:t>
            </a:r>
            <a:r>
              <a:rPr lang="sk-SK" dirty="0" smtClean="0"/>
              <a:t>, </a:t>
            </a:r>
            <a:r>
              <a:rPr lang="sk-SK" i="1" dirty="0" smtClean="0"/>
              <a:t>napr. štyri milióny, tri miliardy, osem biliónov</a:t>
            </a:r>
            <a:r>
              <a:rPr lang="sk-SK" dirty="0" smtClean="0"/>
              <a:t>. </a:t>
            </a:r>
          </a:p>
          <a:p>
            <a:pPr algn="just">
              <a:lnSpc>
                <a:spcPct val="100000"/>
              </a:lnSpc>
            </a:pPr>
            <a:r>
              <a:rPr lang="sk-SK" dirty="0" smtClean="0"/>
              <a:t>Číslovka </a:t>
            </a:r>
            <a:r>
              <a:rPr lang="sk-SK" b="1" dirty="0" smtClean="0">
                <a:solidFill>
                  <a:srgbClr val="FFC000"/>
                </a:solidFill>
              </a:rPr>
              <a:t>sto</a:t>
            </a:r>
            <a:r>
              <a:rPr lang="sk-SK" dirty="0" smtClean="0">
                <a:solidFill>
                  <a:srgbClr val="FFC000"/>
                </a:solidFill>
              </a:rPr>
              <a:t> </a:t>
            </a:r>
            <a:r>
              <a:rPr lang="sk-SK" dirty="0" smtClean="0"/>
              <a:t>sa v číselnom význame </a:t>
            </a:r>
            <a:r>
              <a:rPr lang="sk-SK" b="1" dirty="0" smtClean="0">
                <a:solidFill>
                  <a:srgbClr val="FFC000"/>
                </a:solidFill>
              </a:rPr>
              <a:t>neskloňuje</a:t>
            </a:r>
            <a:r>
              <a:rPr lang="sk-SK" dirty="0" smtClean="0">
                <a:solidFill>
                  <a:srgbClr val="FFC000"/>
                </a:solidFill>
              </a:rPr>
              <a:t> </a:t>
            </a:r>
            <a:r>
              <a:rPr lang="sk-SK" dirty="0" smtClean="0"/>
              <a:t>(je nesklonná), </a:t>
            </a:r>
            <a:r>
              <a:rPr lang="sk-SK" i="1" dirty="0" smtClean="0"/>
              <a:t>napr. od sto ľudí, so sto žiakmi.</a:t>
            </a:r>
            <a:r>
              <a:rPr lang="sk-SK" dirty="0" smtClean="0"/>
              <a:t> Ak stojí </a:t>
            </a:r>
            <a:r>
              <a:rPr lang="sk-SK" b="1" dirty="0" smtClean="0">
                <a:solidFill>
                  <a:srgbClr val="FFC000"/>
                </a:solidFill>
              </a:rPr>
              <a:t>samostatne</a:t>
            </a:r>
            <a:r>
              <a:rPr lang="sk-SK" dirty="0" smtClean="0"/>
              <a:t>, skloňuje sa </a:t>
            </a:r>
            <a:r>
              <a:rPr lang="sk-SK" b="1" dirty="0" smtClean="0">
                <a:solidFill>
                  <a:srgbClr val="FFC000"/>
                </a:solidFill>
              </a:rPr>
              <a:t>podľa vzoru mesto</a:t>
            </a:r>
            <a:r>
              <a:rPr lang="sk-SK" dirty="0" smtClean="0"/>
              <a:t>, </a:t>
            </a:r>
            <a:r>
              <a:rPr lang="sk-SK" i="1" dirty="0" smtClean="0"/>
              <a:t>napr. budeme deliť stom. </a:t>
            </a:r>
          </a:p>
          <a:p>
            <a:pPr algn="just">
              <a:lnSpc>
                <a:spcPct val="100000"/>
              </a:lnSpc>
            </a:pPr>
            <a:r>
              <a:rPr lang="sk-SK" b="1" dirty="0" smtClean="0">
                <a:solidFill>
                  <a:srgbClr val="FFC000"/>
                </a:solidFill>
              </a:rPr>
              <a:t>Zložené číslovky s –tisíc sa neskloňujú</a:t>
            </a:r>
            <a:r>
              <a:rPr lang="sk-SK" dirty="0" smtClean="0"/>
              <a:t> (</a:t>
            </a:r>
            <a:r>
              <a:rPr lang="sk-SK" i="1" dirty="0" smtClean="0"/>
              <a:t>od dvetisíc ľudí</a:t>
            </a:r>
            <a:r>
              <a:rPr lang="sk-SK" dirty="0" smtClean="0"/>
              <a:t>). Ak stojí </a:t>
            </a:r>
            <a:r>
              <a:rPr lang="sk-SK" b="1" dirty="0" smtClean="0">
                <a:solidFill>
                  <a:srgbClr val="FFC000"/>
                </a:solidFill>
              </a:rPr>
              <a:t>samostatne</a:t>
            </a:r>
            <a:r>
              <a:rPr lang="sk-SK" dirty="0" smtClean="0"/>
              <a:t>, skloňuje sa </a:t>
            </a:r>
            <a:r>
              <a:rPr lang="sk-SK" b="1" dirty="0" smtClean="0">
                <a:solidFill>
                  <a:srgbClr val="FFC000"/>
                </a:solidFill>
              </a:rPr>
              <a:t>podľa vzoru stroj </a:t>
            </a:r>
            <a:r>
              <a:rPr lang="sk-SK" i="1" dirty="0" smtClean="0"/>
              <a:t>(k trom tisícom, od tisíca ľudí). </a:t>
            </a:r>
          </a:p>
        </p:txBody>
      </p:sp>
    </p:spTree>
    <p:extLst>
      <p:ext uri="{BB962C8B-B14F-4D97-AF65-F5344CB8AC3E}">
        <p14:creationId xmlns:p14="http://schemas.microsoft.com/office/powerpoint/2010/main" xmlns="" val="38322235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4800" b="1" dirty="0" smtClean="0"/>
              <a:t>Základné číslovky</a:t>
            </a:r>
            <a:endParaRPr lang="sk-SK" sz="4800" b="1" dirty="0"/>
          </a:p>
        </p:txBody>
      </p:sp>
      <p:sp>
        <p:nvSpPr>
          <p:cNvPr id="3" name="Zástupný symbol obsahu 2"/>
          <p:cNvSpPr>
            <a:spLocks noGrp="1"/>
          </p:cNvSpPr>
          <p:nvPr>
            <p:ph sz="quarter" idx="1"/>
          </p:nvPr>
        </p:nvSpPr>
        <p:spPr>
          <a:xfrm>
            <a:off x="477788" y="1905000"/>
            <a:ext cx="11395012" cy="4267200"/>
          </a:xfrm>
        </p:spPr>
        <p:txBody>
          <a:bodyPr>
            <a:normAutofit/>
          </a:bodyPr>
          <a:lstStyle/>
          <a:p>
            <a:pPr algn="just">
              <a:lnSpc>
                <a:spcPct val="100000"/>
              </a:lnSpc>
            </a:pPr>
            <a:r>
              <a:rPr lang="sk-SK" sz="2800" dirty="0" smtClean="0"/>
              <a:t>Číslovky </a:t>
            </a:r>
            <a:r>
              <a:rPr lang="sk-SK" sz="2800" b="1" dirty="0" smtClean="0">
                <a:solidFill>
                  <a:srgbClr val="FFC000"/>
                </a:solidFill>
              </a:rPr>
              <a:t>milión, bilión, miliarda</a:t>
            </a:r>
            <a:r>
              <a:rPr lang="sk-SK" sz="2800" dirty="0" smtClean="0"/>
              <a:t> sa skloňujú podľa vzorov </a:t>
            </a:r>
            <a:r>
              <a:rPr lang="sk-SK" sz="2800" b="1" dirty="0" smtClean="0">
                <a:solidFill>
                  <a:srgbClr val="FFC000"/>
                </a:solidFill>
              </a:rPr>
              <a:t>dub</a:t>
            </a:r>
            <a:r>
              <a:rPr lang="sk-SK" sz="2800" dirty="0" smtClean="0">
                <a:solidFill>
                  <a:srgbClr val="FFC000"/>
                </a:solidFill>
              </a:rPr>
              <a:t> </a:t>
            </a:r>
            <a:r>
              <a:rPr lang="sk-SK" sz="2800" dirty="0" smtClean="0"/>
              <a:t>a </a:t>
            </a:r>
            <a:r>
              <a:rPr lang="sk-SK" sz="2800" b="1" dirty="0" smtClean="0">
                <a:solidFill>
                  <a:srgbClr val="FFC000"/>
                </a:solidFill>
              </a:rPr>
              <a:t>žena</a:t>
            </a:r>
            <a:r>
              <a:rPr lang="sk-SK" sz="2800" dirty="0" smtClean="0">
                <a:solidFill>
                  <a:srgbClr val="FFC000"/>
                </a:solidFill>
              </a:rPr>
              <a:t> </a:t>
            </a:r>
            <a:r>
              <a:rPr lang="sk-SK" sz="2800" i="1" dirty="0" smtClean="0"/>
              <a:t>(napr. dva milióny, dve miliardy</a:t>
            </a:r>
            <a:r>
              <a:rPr lang="sk-SK" sz="2800" dirty="0" smtClean="0"/>
              <a:t>). </a:t>
            </a:r>
          </a:p>
          <a:p>
            <a:pPr algn="just">
              <a:lnSpc>
                <a:spcPct val="100000"/>
              </a:lnSpc>
            </a:pPr>
            <a:r>
              <a:rPr lang="sk-SK" sz="2800" dirty="0" smtClean="0"/>
              <a:t>Číslovka </a:t>
            </a:r>
            <a:r>
              <a:rPr lang="sk-SK" sz="2800" b="1" dirty="0" smtClean="0">
                <a:solidFill>
                  <a:srgbClr val="FFC000"/>
                </a:solidFill>
              </a:rPr>
              <a:t>pol</a:t>
            </a:r>
            <a:r>
              <a:rPr lang="sk-SK" sz="2800" dirty="0" smtClean="0">
                <a:solidFill>
                  <a:srgbClr val="FFC000"/>
                </a:solidFill>
              </a:rPr>
              <a:t> </a:t>
            </a:r>
            <a:r>
              <a:rPr lang="sk-SK" sz="2800" dirty="0" smtClean="0"/>
              <a:t>je </a:t>
            </a:r>
            <a:r>
              <a:rPr lang="sk-SK" sz="2800" b="1" dirty="0" smtClean="0">
                <a:solidFill>
                  <a:srgbClr val="FFC000"/>
                </a:solidFill>
              </a:rPr>
              <a:t>nesklonná</a:t>
            </a:r>
            <a:r>
              <a:rPr lang="sk-SK" sz="2800" dirty="0" smtClean="0">
                <a:solidFill>
                  <a:srgbClr val="FFC000"/>
                </a:solidFill>
              </a:rPr>
              <a:t> </a:t>
            </a:r>
            <a:r>
              <a:rPr lang="sk-SK" sz="2800" i="1" dirty="0" smtClean="0"/>
              <a:t>(napr. pol roka, pol litra</a:t>
            </a:r>
            <a:r>
              <a:rPr lang="sk-SK" sz="2800" dirty="0" smtClean="0"/>
              <a:t>). </a:t>
            </a:r>
          </a:p>
          <a:p>
            <a:pPr algn="just">
              <a:lnSpc>
                <a:spcPct val="100000"/>
              </a:lnSpc>
            </a:pPr>
            <a:r>
              <a:rPr lang="sk-SK" sz="2800" dirty="0" smtClean="0"/>
              <a:t>Číslovka </a:t>
            </a:r>
            <a:r>
              <a:rPr lang="sk-SK" sz="2800" b="1" dirty="0" smtClean="0">
                <a:solidFill>
                  <a:srgbClr val="FFC000"/>
                </a:solidFill>
              </a:rPr>
              <a:t>štvrť</a:t>
            </a:r>
            <a:r>
              <a:rPr lang="sk-SK" sz="2800" dirty="0" smtClean="0"/>
              <a:t> má i </a:t>
            </a:r>
            <a:r>
              <a:rPr lang="sk-SK" sz="2800" b="1" dirty="0" smtClean="0">
                <a:solidFill>
                  <a:srgbClr val="FFC000"/>
                </a:solidFill>
              </a:rPr>
              <a:t>tvar štvrte </a:t>
            </a:r>
            <a:r>
              <a:rPr lang="sk-SK" sz="2800" dirty="0" smtClean="0"/>
              <a:t>(</a:t>
            </a:r>
            <a:r>
              <a:rPr lang="sk-SK" sz="2800" i="1" dirty="0" smtClean="0"/>
              <a:t>napr</a:t>
            </a:r>
            <a:r>
              <a:rPr lang="sk-SK" sz="2800" dirty="0" smtClean="0"/>
              <a:t>. </a:t>
            </a:r>
            <a:r>
              <a:rPr lang="sk-SK" sz="2800" i="1" dirty="0" smtClean="0"/>
              <a:t>tri štvrte litra – vzor dlaň</a:t>
            </a:r>
            <a:r>
              <a:rPr lang="sk-SK" sz="2800" dirty="0" smtClean="0"/>
              <a:t>).</a:t>
            </a:r>
          </a:p>
          <a:p>
            <a:pPr algn="just">
              <a:lnSpc>
                <a:spcPct val="100000"/>
              </a:lnSpc>
            </a:pPr>
            <a:r>
              <a:rPr lang="sk-SK" sz="2800" dirty="0" smtClean="0"/>
              <a:t>Základná číslovka a slovo </a:t>
            </a:r>
            <a:r>
              <a:rPr lang="sk-SK" sz="2800" b="1" dirty="0" smtClean="0">
                <a:solidFill>
                  <a:srgbClr val="FFC000"/>
                </a:solidFill>
              </a:rPr>
              <a:t>raz</a:t>
            </a:r>
            <a:r>
              <a:rPr lang="sk-SK" sz="2800" dirty="0" smtClean="0">
                <a:solidFill>
                  <a:srgbClr val="FFC000"/>
                </a:solidFill>
              </a:rPr>
              <a:t> </a:t>
            </a:r>
            <a:r>
              <a:rPr lang="sk-SK" sz="2800" dirty="0" smtClean="0"/>
              <a:t>sa </a:t>
            </a:r>
            <a:r>
              <a:rPr lang="sk-SK" sz="2800" b="1" dirty="0" smtClean="0">
                <a:solidFill>
                  <a:srgbClr val="FFC000"/>
                </a:solidFill>
              </a:rPr>
              <a:t>neskloňuje</a:t>
            </a:r>
            <a:r>
              <a:rPr lang="sk-SK" sz="2800" dirty="0" smtClean="0">
                <a:solidFill>
                  <a:srgbClr val="FFC000"/>
                </a:solidFill>
              </a:rPr>
              <a:t> </a:t>
            </a:r>
            <a:r>
              <a:rPr lang="sk-SK" sz="2800" dirty="0" smtClean="0"/>
              <a:t>– má </a:t>
            </a:r>
            <a:r>
              <a:rPr lang="sk-SK" sz="2800" b="1" dirty="0" smtClean="0">
                <a:solidFill>
                  <a:srgbClr val="FFC000"/>
                </a:solidFill>
              </a:rPr>
              <a:t>len podobu v množnom čísle </a:t>
            </a:r>
            <a:r>
              <a:rPr lang="sk-SK" sz="2800" dirty="0" smtClean="0"/>
              <a:t>– a píše sa </a:t>
            </a:r>
            <a:r>
              <a:rPr lang="sk-SK" sz="2800" b="1" dirty="0" smtClean="0">
                <a:solidFill>
                  <a:srgbClr val="FFC000"/>
                </a:solidFill>
              </a:rPr>
              <a:t>osobitne</a:t>
            </a:r>
            <a:r>
              <a:rPr lang="sk-SK" sz="2800" dirty="0"/>
              <a:t> </a:t>
            </a:r>
            <a:r>
              <a:rPr lang="sk-SK" sz="2800" dirty="0" smtClean="0"/>
              <a:t>(</a:t>
            </a:r>
            <a:r>
              <a:rPr lang="sk-SK" sz="2800" i="1" dirty="0" smtClean="0"/>
              <a:t>napr. jeden ráz, osem ráz</a:t>
            </a:r>
            <a:r>
              <a:rPr lang="sk-SK" sz="2800" dirty="0" smtClean="0"/>
              <a:t>).   </a:t>
            </a:r>
          </a:p>
        </p:txBody>
      </p:sp>
    </p:spTree>
    <p:extLst>
      <p:ext uri="{BB962C8B-B14F-4D97-AF65-F5344CB8AC3E}">
        <p14:creationId xmlns:p14="http://schemas.microsoft.com/office/powerpoint/2010/main" xmlns="" val="630802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4800" b="1" dirty="0" smtClean="0"/>
              <a:t>Skupinové číslovky</a:t>
            </a:r>
            <a:endParaRPr lang="sk-SK" sz="4800" b="1" dirty="0"/>
          </a:p>
        </p:txBody>
      </p:sp>
      <p:sp>
        <p:nvSpPr>
          <p:cNvPr id="3" name="Zástupný symbol obsahu 2"/>
          <p:cNvSpPr>
            <a:spLocks noGrp="1"/>
          </p:cNvSpPr>
          <p:nvPr>
            <p:ph sz="quarter" idx="1"/>
          </p:nvPr>
        </p:nvSpPr>
        <p:spPr>
          <a:xfrm>
            <a:off x="477788" y="1905000"/>
            <a:ext cx="11395012" cy="4267200"/>
          </a:xfrm>
        </p:spPr>
        <p:txBody>
          <a:bodyPr>
            <a:normAutofit fontScale="92500" lnSpcReduction="10000"/>
          </a:bodyPr>
          <a:lstStyle/>
          <a:p>
            <a:pPr algn="just">
              <a:lnSpc>
                <a:spcPct val="100000"/>
              </a:lnSpc>
            </a:pPr>
            <a:r>
              <a:rPr lang="sk-SK" sz="2800" dirty="0" smtClean="0"/>
              <a:t>Skupinové číslovky označujú </a:t>
            </a:r>
            <a:r>
              <a:rPr lang="sk-SK" sz="2800" b="1" dirty="0" smtClean="0">
                <a:solidFill>
                  <a:srgbClr val="FFC000"/>
                </a:solidFill>
              </a:rPr>
              <a:t>počet alebo množstvo ako súhrn častí</a:t>
            </a:r>
            <a:r>
              <a:rPr lang="sk-SK" sz="2800" dirty="0" smtClean="0"/>
              <a:t>. Najčastejšie zastupujú základné číslovky pri pomnožných podstatných menách (</a:t>
            </a:r>
            <a:r>
              <a:rPr lang="sk-SK" sz="2800" i="1" dirty="0" smtClean="0"/>
              <a:t>napr. dvoje husieľ, troje rukavíc, štvoro hodiniek</a:t>
            </a:r>
            <a:r>
              <a:rPr lang="sk-SK" sz="2800" dirty="0" smtClean="0"/>
              <a:t>).</a:t>
            </a:r>
          </a:p>
          <a:p>
            <a:pPr algn="just">
              <a:lnSpc>
                <a:spcPct val="100000"/>
              </a:lnSpc>
            </a:pPr>
            <a:r>
              <a:rPr lang="sk-SK" sz="2800" dirty="0" smtClean="0"/>
              <a:t>Odvodené sú </a:t>
            </a:r>
            <a:r>
              <a:rPr lang="sk-SK" sz="2800" b="1" dirty="0" smtClean="0">
                <a:solidFill>
                  <a:srgbClr val="FFC000"/>
                </a:solidFill>
              </a:rPr>
              <a:t>od základných čísloviek príponou</a:t>
            </a:r>
            <a:r>
              <a:rPr lang="sk-SK" sz="2800" dirty="0" smtClean="0"/>
              <a:t>:</a:t>
            </a:r>
          </a:p>
          <a:p>
            <a:pPr marL="777240" lvl="3" indent="0" algn="just">
              <a:lnSpc>
                <a:spcPct val="100000"/>
              </a:lnSpc>
              <a:buNone/>
            </a:pPr>
            <a:r>
              <a:rPr lang="sk-SK" sz="2400" b="1" dirty="0">
                <a:solidFill>
                  <a:srgbClr val="FFC000"/>
                </a:solidFill>
              </a:rPr>
              <a:t>-oje </a:t>
            </a:r>
            <a:r>
              <a:rPr lang="sk-SK" sz="2400" dirty="0"/>
              <a:t>(</a:t>
            </a:r>
            <a:r>
              <a:rPr lang="sk-SK" sz="2400" i="1" dirty="0"/>
              <a:t>dvoje, troje</a:t>
            </a:r>
            <a:r>
              <a:rPr lang="sk-SK" sz="2400" dirty="0"/>
              <a:t>)</a:t>
            </a:r>
          </a:p>
          <a:p>
            <a:pPr marL="777240" lvl="3" indent="0" algn="just">
              <a:lnSpc>
                <a:spcPct val="100000"/>
              </a:lnSpc>
              <a:buNone/>
            </a:pPr>
            <a:r>
              <a:rPr lang="sk-SK" sz="2400" b="1" dirty="0">
                <a:solidFill>
                  <a:srgbClr val="FFC000"/>
                </a:solidFill>
              </a:rPr>
              <a:t>-</a:t>
            </a:r>
            <a:r>
              <a:rPr lang="sk-SK" sz="2400" b="1" dirty="0" err="1">
                <a:solidFill>
                  <a:srgbClr val="FFC000"/>
                </a:solidFill>
              </a:rPr>
              <a:t>oro</a:t>
            </a:r>
            <a:r>
              <a:rPr lang="sk-SK" sz="2400" b="1" dirty="0">
                <a:solidFill>
                  <a:srgbClr val="FFC000"/>
                </a:solidFill>
              </a:rPr>
              <a:t> </a:t>
            </a:r>
            <a:r>
              <a:rPr lang="sk-SK" sz="2400" dirty="0"/>
              <a:t>(</a:t>
            </a:r>
            <a:r>
              <a:rPr lang="sk-SK" sz="2400" i="1" dirty="0"/>
              <a:t>štvoro, pätoro</a:t>
            </a:r>
            <a:r>
              <a:rPr lang="sk-SK" sz="2400" dirty="0"/>
              <a:t>)</a:t>
            </a:r>
          </a:p>
          <a:p>
            <a:pPr marL="777240" lvl="3" indent="0" algn="just">
              <a:lnSpc>
                <a:spcPct val="100000"/>
              </a:lnSpc>
              <a:buNone/>
            </a:pPr>
            <a:r>
              <a:rPr lang="sk-SK" sz="2400" b="1" dirty="0">
                <a:solidFill>
                  <a:srgbClr val="FFC000"/>
                </a:solidFill>
              </a:rPr>
              <a:t>-</a:t>
            </a:r>
            <a:r>
              <a:rPr lang="sk-SK" sz="2400" b="1" dirty="0" err="1">
                <a:solidFill>
                  <a:srgbClr val="FFC000"/>
                </a:solidFill>
              </a:rPr>
              <a:t>ero</a:t>
            </a:r>
            <a:r>
              <a:rPr lang="sk-SK" sz="2400" b="1" dirty="0">
                <a:solidFill>
                  <a:srgbClr val="FFC000"/>
                </a:solidFill>
              </a:rPr>
              <a:t> </a:t>
            </a:r>
            <a:r>
              <a:rPr lang="sk-SK" sz="2400" dirty="0"/>
              <a:t>(</a:t>
            </a:r>
            <a:r>
              <a:rPr lang="sk-SK" sz="2400" i="1" dirty="0"/>
              <a:t>viacero</a:t>
            </a:r>
            <a:r>
              <a:rPr lang="sk-SK" sz="2400" dirty="0" smtClean="0"/>
              <a:t>)</a:t>
            </a:r>
            <a:endParaRPr lang="sk-SK" sz="2800" dirty="0" smtClean="0"/>
          </a:p>
          <a:p>
            <a:pPr algn="just">
              <a:lnSpc>
                <a:spcPct val="100000"/>
              </a:lnSpc>
            </a:pPr>
            <a:r>
              <a:rPr lang="sk-SK" sz="2800" dirty="0" smtClean="0"/>
              <a:t>Skupinové číslovky </a:t>
            </a:r>
            <a:r>
              <a:rPr lang="sk-SK" sz="2800" b="1" dirty="0" smtClean="0">
                <a:solidFill>
                  <a:srgbClr val="FFC000"/>
                </a:solidFill>
              </a:rPr>
              <a:t>sú nesklonné</a:t>
            </a:r>
            <a:r>
              <a:rPr lang="sk-SK" sz="2800" dirty="0" smtClean="0"/>
              <a:t>. </a:t>
            </a:r>
          </a:p>
          <a:p>
            <a:pPr algn="just">
              <a:lnSpc>
                <a:spcPct val="100000"/>
              </a:lnSpc>
            </a:pPr>
            <a:r>
              <a:rPr lang="sk-SK" sz="2800" b="1" dirty="0" smtClean="0">
                <a:solidFill>
                  <a:srgbClr val="FFC000"/>
                </a:solidFill>
              </a:rPr>
              <a:t>Počítaný predmet je vždy v G </a:t>
            </a:r>
            <a:r>
              <a:rPr lang="sk-SK" sz="2800" b="1" dirty="0" err="1" smtClean="0">
                <a:solidFill>
                  <a:srgbClr val="FFC000"/>
                </a:solidFill>
              </a:rPr>
              <a:t>pl</a:t>
            </a:r>
            <a:r>
              <a:rPr lang="sk-SK" sz="2800" b="1" dirty="0" smtClean="0">
                <a:solidFill>
                  <a:srgbClr val="FFC000"/>
                </a:solidFill>
              </a:rPr>
              <a:t>. </a:t>
            </a:r>
          </a:p>
          <a:p>
            <a:pPr algn="just">
              <a:lnSpc>
                <a:spcPct val="100000"/>
              </a:lnSpc>
            </a:pPr>
            <a:r>
              <a:rPr lang="sk-SK" sz="2800" b="1" i="1" dirty="0" smtClean="0">
                <a:solidFill>
                  <a:srgbClr val="FFC000"/>
                </a:solidFill>
              </a:rPr>
              <a:t>(napr. štvoro nožníc)!</a:t>
            </a:r>
          </a:p>
        </p:txBody>
      </p:sp>
      <p:sp>
        <p:nvSpPr>
          <p:cNvPr id="5" name="BlokTextu 4"/>
          <p:cNvSpPr txBox="1"/>
          <p:nvPr/>
        </p:nvSpPr>
        <p:spPr>
          <a:xfrm>
            <a:off x="8830716" y="3573016"/>
            <a:ext cx="2826060" cy="2363724"/>
          </a:xfrm>
          <a:prstGeom prst="rect">
            <a:avLst/>
          </a:prstGeom>
          <a:noFill/>
        </p:spPr>
        <p:txBody>
          <a:bodyPr wrap="square" rtlCol="0">
            <a:spAutoFit/>
          </a:bodyPr>
          <a:lstStyle/>
          <a:p>
            <a:pPr>
              <a:lnSpc>
                <a:spcPct val="90000"/>
              </a:lnSpc>
            </a:pPr>
            <a:r>
              <a:rPr lang="sk-SK" sz="2400" b="1" dirty="0" smtClean="0">
                <a:solidFill>
                  <a:srgbClr val="FFC000"/>
                </a:solidFill>
              </a:rPr>
              <a:t>Príklady:</a:t>
            </a:r>
          </a:p>
          <a:p>
            <a:pPr marL="342900" indent="-342900">
              <a:lnSpc>
                <a:spcPct val="90000"/>
              </a:lnSpc>
              <a:buFont typeface="Arial" panose="020B0604020202020204" pitchFamily="34" charset="0"/>
              <a:buChar char="•"/>
            </a:pPr>
            <a:r>
              <a:rPr lang="sk-SK" sz="2000" dirty="0" smtClean="0"/>
              <a:t>jedn</a:t>
            </a:r>
            <a:r>
              <a:rPr lang="sk-SK" sz="2000" b="1" dirty="0" smtClean="0">
                <a:solidFill>
                  <a:srgbClr val="FFC000"/>
                </a:solidFill>
              </a:rPr>
              <a:t>i</a:t>
            </a:r>
            <a:r>
              <a:rPr lang="sk-SK" sz="2000" dirty="0" smtClean="0"/>
              <a:t> muži (</a:t>
            </a:r>
            <a:r>
              <a:rPr lang="sk-SK" sz="2000" b="1" dirty="0" smtClean="0">
                <a:solidFill>
                  <a:srgbClr val="FFC000"/>
                </a:solidFill>
              </a:rPr>
              <a:t>životné</a:t>
            </a:r>
            <a:r>
              <a:rPr lang="sk-SK" sz="2000" dirty="0" smtClean="0"/>
              <a:t>), jedn</a:t>
            </a:r>
            <a:r>
              <a:rPr lang="sk-SK" sz="2000" b="1" dirty="0" smtClean="0">
                <a:solidFill>
                  <a:srgbClr val="FFC000"/>
                </a:solidFill>
              </a:rPr>
              <a:t>y</a:t>
            </a:r>
            <a:r>
              <a:rPr lang="sk-SK" sz="2000" dirty="0" smtClean="0"/>
              <a:t> ženy a jedn</a:t>
            </a:r>
            <a:r>
              <a:rPr lang="sk-SK" sz="2000" b="1" dirty="0" smtClean="0">
                <a:solidFill>
                  <a:srgbClr val="FFC000"/>
                </a:solidFill>
              </a:rPr>
              <a:t>y</a:t>
            </a:r>
            <a:r>
              <a:rPr lang="sk-SK" sz="2000" dirty="0" smtClean="0"/>
              <a:t> nohavice</a:t>
            </a:r>
          </a:p>
          <a:p>
            <a:pPr marL="342900" indent="-342900">
              <a:lnSpc>
                <a:spcPct val="90000"/>
              </a:lnSpc>
              <a:buFont typeface="Arial" panose="020B0604020202020204" pitchFamily="34" charset="0"/>
              <a:buChar char="•"/>
            </a:pPr>
            <a:r>
              <a:rPr lang="sk-SK" sz="2000" dirty="0" smtClean="0"/>
              <a:t>dv</a:t>
            </a:r>
            <a:r>
              <a:rPr lang="sk-SK" sz="2000" b="1" dirty="0" smtClean="0">
                <a:solidFill>
                  <a:srgbClr val="FFC000"/>
                </a:solidFill>
              </a:rPr>
              <a:t>oje</a:t>
            </a:r>
            <a:r>
              <a:rPr lang="sk-SK" sz="2000" dirty="0" smtClean="0"/>
              <a:t> dverí, tr</a:t>
            </a:r>
            <a:r>
              <a:rPr lang="sk-SK" sz="2000" b="1" dirty="0" smtClean="0">
                <a:solidFill>
                  <a:srgbClr val="FFC000"/>
                </a:solidFill>
              </a:rPr>
              <a:t>oje</a:t>
            </a:r>
            <a:r>
              <a:rPr lang="sk-SK" sz="2000" dirty="0" smtClean="0"/>
              <a:t> topánok, štv</a:t>
            </a:r>
            <a:r>
              <a:rPr lang="sk-SK" sz="2000" b="1" dirty="0" smtClean="0">
                <a:solidFill>
                  <a:srgbClr val="FFC000"/>
                </a:solidFill>
              </a:rPr>
              <a:t>oro</a:t>
            </a:r>
            <a:r>
              <a:rPr lang="sk-SK" sz="2000" dirty="0" smtClean="0"/>
              <a:t> šiat, desat</a:t>
            </a:r>
            <a:r>
              <a:rPr lang="sk-SK" sz="2000" b="1" dirty="0" smtClean="0">
                <a:solidFill>
                  <a:srgbClr val="FFC000"/>
                </a:solidFill>
              </a:rPr>
              <a:t>oro</a:t>
            </a:r>
            <a:r>
              <a:rPr lang="sk-SK" sz="2000" dirty="0" smtClean="0"/>
              <a:t> prikázaní, viac</a:t>
            </a:r>
            <a:r>
              <a:rPr lang="sk-SK" sz="2000" b="1" dirty="0" smtClean="0">
                <a:solidFill>
                  <a:srgbClr val="FFC000"/>
                </a:solidFill>
              </a:rPr>
              <a:t>ero</a:t>
            </a:r>
            <a:r>
              <a:rPr lang="sk-SK" sz="2000" dirty="0" smtClean="0"/>
              <a:t> prianí</a:t>
            </a:r>
            <a:endParaRPr lang="sk-SK" sz="2000" dirty="0"/>
          </a:p>
        </p:txBody>
      </p:sp>
    </p:spTree>
    <p:extLst>
      <p:ext uri="{BB962C8B-B14F-4D97-AF65-F5344CB8AC3E}">
        <p14:creationId xmlns:p14="http://schemas.microsoft.com/office/powerpoint/2010/main" xmlns="" val="31015466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sk-SK" sz="4800" b="1" dirty="0" smtClean="0"/>
              <a:t>Radové číslovky</a:t>
            </a:r>
            <a:endParaRPr lang="sk-SK" sz="4800" b="1" dirty="0"/>
          </a:p>
        </p:txBody>
      </p:sp>
      <p:sp>
        <p:nvSpPr>
          <p:cNvPr id="3" name="Zástupný symbol obsahu 2"/>
          <p:cNvSpPr>
            <a:spLocks noGrp="1"/>
          </p:cNvSpPr>
          <p:nvPr>
            <p:ph sz="quarter" idx="1"/>
          </p:nvPr>
        </p:nvSpPr>
        <p:spPr>
          <a:xfrm>
            <a:off x="477788" y="1905000"/>
            <a:ext cx="11395012" cy="4267200"/>
          </a:xfrm>
        </p:spPr>
        <p:txBody>
          <a:bodyPr>
            <a:normAutofit/>
          </a:bodyPr>
          <a:lstStyle/>
          <a:p>
            <a:pPr algn="just">
              <a:lnSpc>
                <a:spcPct val="100000"/>
              </a:lnSpc>
            </a:pPr>
            <a:r>
              <a:rPr lang="sk-SK" sz="2800" dirty="0" smtClean="0"/>
              <a:t>Radové číslovky </a:t>
            </a:r>
            <a:r>
              <a:rPr lang="sk-SK" sz="2800" b="1" dirty="0" smtClean="0">
                <a:solidFill>
                  <a:srgbClr val="FFC000"/>
                </a:solidFill>
              </a:rPr>
              <a:t>označujú poradie </a:t>
            </a:r>
            <a:r>
              <a:rPr lang="sk-SK" sz="2800" dirty="0" smtClean="0"/>
              <a:t>počítaných osôb a vecí. Určujú jedinú osobu alebo vec podľa toho, </a:t>
            </a:r>
            <a:r>
              <a:rPr lang="sk-SK" sz="2800" b="1" dirty="0" smtClean="0">
                <a:solidFill>
                  <a:srgbClr val="FFC000"/>
                </a:solidFill>
              </a:rPr>
              <a:t>na ktorom mieste v rade stojí </a:t>
            </a:r>
            <a:r>
              <a:rPr lang="sk-SK" sz="2800" i="1" dirty="0" smtClean="0"/>
              <a:t>(napr. prvý, druhý, stý). </a:t>
            </a:r>
            <a:endParaRPr lang="sk-SK" sz="2800" dirty="0" smtClean="0"/>
          </a:p>
          <a:p>
            <a:pPr algn="just">
              <a:lnSpc>
                <a:spcPct val="100000"/>
              </a:lnSpc>
            </a:pPr>
            <a:r>
              <a:rPr lang="sk-SK" sz="2800" dirty="0" smtClean="0"/>
              <a:t>Radové číslovky </a:t>
            </a:r>
            <a:r>
              <a:rPr lang="sk-SK" sz="2800" b="1" dirty="0" smtClean="0">
                <a:solidFill>
                  <a:srgbClr val="FFC000"/>
                </a:solidFill>
              </a:rPr>
              <a:t>majú podobu prídavných mien </a:t>
            </a:r>
            <a:r>
              <a:rPr lang="sk-SK" sz="2800" dirty="0" smtClean="0"/>
              <a:t>a aj sa podľa vzorov prídavných mien </a:t>
            </a:r>
            <a:r>
              <a:rPr lang="sk-SK" sz="2800" b="1" dirty="0" smtClean="0">
                <a:solidFill>
                  <a:srgbClr val="FFC000"/>
                </a:solidFill>
              </a:rPr>
              <a:t>skloňujú</a:t>
            </a:r>
            <a:r>
              <a:rPr lang="sk-SK" sz="2800" dirty="0" smtClean="0"/>
              <a:t>:</a:t>
            </a:r>
          </a:p>
          <a:p>
            <a:pPr marL="514350" indent="-514350" algn="just">
              <a:lnSpc>
                <a:spcPct val="100000"/>
              </a:lnSpc>
              <a:buFont typeface="+mj-lt"/>
              <a:buAutoNum type="alphaLcParenR"/>
            </a:pPr>
            <a:r>
              <a:rPr lang="sk-SK" sz="2800" dirty="0" smtClean="0"/>
              <a:t>ak majú </a:t>
            </a:r>
            <a:r>
              <a:rPr lang="sk-SK" sz="2800" b="1" dirty="0" smtClean="0">
                <a:solidFill>
                  <a:srgbClr val="FFC000"/>
                </a:solidFill>
              </a:rPr>
              <a:t>tvrdé zakončenie</a:t>
            </a:r>
            <a:r>
              <a:rPr lang="sk-SK" sz="2800" dirty="0" smtClean="0"/>
              <a:t>, skloňujeme ich podľa vzoru </a:t>
            </a:r>
            <a:r>
              <a:rPr lang="sk-SK" sz="2800" b="1" dirty="0" smtClean="0">
                <a:solidFill>
                  <a:srgbClr val="FFC000"/>
                </a:solidFill>
              </a:rPr>
              <a:t>pekný</a:t>
            </a:r>
            <a:r>
              <a:rPr lang="sk-SK" sz="2800" dirty="0" smtClean="0">
                <a:solidFill>
                  <a:srgbClr val="FFC000"/>
                </a:solidFill>
              </a:rPr>
              <a:t> </a:t>
            </a:r>
            <a:r>
              <a:rPr lang="sk-SK" sz="2800" dirty="0" smtClean="0"/>
              <a:t>(</a:t>
            </a:r>
            <a:r>
              <a:rPr lang="sk-SK" sz="2800" i="1" dirty="0" smtClean="0"/>
              <a:t>napr. druhý, dvadsiaty piaty, stý)</a:t>
            </a:r>
          </a:p>
          <a:p>
            <a:pPr marL="514350" indent="-514350" algn="just">
              <a:lnSpc>
                <a:spcPct val="100000"/>
              </a:lnSpc>
              <a:buFont typeface="+mj-lt"/>
              <a:buAutoNum type="alphaLcParenR"/>
            </a:pPr>
            <a:r>
              <a:rPr lang="sk-SK" sz="2800" dirty="0" smtClean="0"/>
              <a:t>ak majú </a:t>
            </a:r>
            <a:r>
              <a:rPr lang="sk-SK" sz="2800" b="1" dirty="0" smtClean="0">
                <a:solidFill>
                  <a:srgbClr val="FFC000"/>
                </a:solidFill>
              </a:rPr>
              <a:t>mäkké zakončenie</a:t>
            </a:r>
            <a:r>
              <a:rPr lang="sk-SK" sz="2800" dirty="0" smtClean="0"/>
              <a:t>, skloňujeme ich podľa vzoru </a:t>
            </a:r>
            <a:r>
              <a:rPr lang="sk-SK" sz="2800" b="1" dirty="0" smtClean="0">
                <a:solidFill>
                  <a:srgbClr val="FFC000"/>
                </a:solidFill>
              </a:rPr>
              <a:t>cudzí</a:t>
            </a:r>
            <a:r>
              <a:rPr lang="sk-SK" sz="2800" dirty="0" smtClean="0">
                <a:solidFill>
                  <a:srgbClr val="FFC000"/>
                </a:solidFill>
              </a:rPr>
              <a:t> </a:t>
            </a:r>
            <a:r>
              <a:rPr lang="sk-SK" sz="2800" dirty="0" smtClean="0"/>
              <a:t>(</a:t>
            </a:r>
            <a:r>
              <a:rPr lang="sk-SK" sz="2800" i="1" dirty="0" smtClean="0"/>
              <a:t>napr. tretí, tisíci).</a:t>
            </a:r>
          </a:p>
        </p:txBody>
      </p:sp>
    </p:spTree>
    <p:extLst>
      <p:ext uri="{BB962C8B-B14F-4D97-AF65-F5344CB8AC3E}">
        <p14:creationId xmlns:p14="http://schemas.microsoft.com/office/powerpoint/2010/main" xmlns="" val="14841684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áda">
  <a:themeElements>
    <a:clrScheme name="Arkád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ád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ád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ív balíka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balíka Offic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1094</TotalTime>
  <Words>892</Words>
  <Application>Microsoft Office PowerPoint</Application>
  <PresentationFormat>Vlastná</PresentationFormat>
  <Paragraphs>96</Paragraphs>
  <Slides>13</Slides>
  <Notes>1</Notes>
  <HiddenSlides>0</HiddenSlides>
  <MMClips>0</MMClips>
  <ScaleCrop>false</ScaleCrop>
  <HeadingPairs>
    <vt:vector size="4" baseType="variant">
      <vt:variant>
        <vt:lpstr>Motív</vt:lpstr>
      </vt:variant>
      <vt:variant>
        <vt:i4>1</vt:i4>
      </vt:variant>
      <vt:variant>
        <vt:lpstr>Nadpisy snímok</vt:lpstr>
      </vt:variant>
      <vt:variant>
        <vt:i4>13</vt:i4>
      </vt:variant>
    </vt:vector>
  </HeadingPairs>
  <TitlesOfParts>
    <vt:vector size="14" baseType="lpstr">
      <vt:lpstr>Arkáda</vt:lpstr>
      <vt:lpstr>Číslovky</vt:lpstr>
      <vt:lpstr>Číslovky </vt:lpstr>
      <vt:lpstr>Delenie</vt:lpstr>
      <vt:lpstr>Základné číslovky</vt:lpstr>
      <vt:lpstr>Základné číslovky</vt:lpstr>
      <vt:lpstr>Základné číslovky</vt:lpstr>
      <vt:lpstr>Základné číslovky</vt:lpstr>
      <vt:lpstr>Skupinové číslovky</vt:lpstr>
      <vt:lpstr>Radové číslovky</vt:lpstr>
      <vt:lpstr>Druhové číslovky</vt:lpstr>
      <vt:lpstr>Násobné číslovky</vt:lpstr>
      <vt:lpstr>Neurčité číslovky</vt:lpstr>
      <vt:lpstr>Snímka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Číslovky</dc:title>
  <dc:creator>ziak</dc:creator>
  <cp:lastModifiedBy>skola</cp:lastModifiedBy>
  <cp:revision>42</cp:revision>
  <dcterms:created xsi:type="dcterms:W3CDTF">2020-01-11T19:08:12Z</dcterms:created>
  <dcterms:modified xsi:type="dcterms:W3CDTF">2022-02-09T10:40:37Z</dcterms:modified>
</cp:coreProperties>
</file>