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35"/>
    <a:srgbClr val="FF0D97"/>
    <a:srgbClr val="0000CC"/>
    <a:srgbClr val="9EFF29"/>
    <a:srgbClr val="C80064"/>
    <a:srgbClr val="C33A1F"/>
    <a:srgbClr val="FF2549"/>
    <a:srgbClr val="007033"/>
    <a:srgbClr val="D6370C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7310" y="2573592"/>
            <a:ext cx="8008376" cy="149696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310" y="4077927"/>
            <a:ext cx="8001000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2" y="342324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253613"/>
            <a:ext cx="8246070" cy="3524861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365" y="406537"/>
            <a:ext cx="6474869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071" y="1143000"/>
            <a:ext cx="6496665" cy="3545497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6" y="426503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46378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193617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46378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193617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943" y="2588342"/>
            <a:ext cx="8067368" cy="1614945"/>
          </a:xfrm>
        </p:spPr>
        <p:txBody>
          <a:bodyPr>
            <a:normAutofit/>
          </a:bodyPr>
          <a:lstStyle/>
          <a:p>
            <a:r>
              <a:rPr lang="sk-SK" dirty="0"/>
              <a:t>Chemické reakcie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690" y="4166414"/>
            <a:ext cx="3153951" cy="730043"/>
          </a:xfrm>
        </p:spPr>
        <p:txBody>
          <a:bodyPr>
            <a:normAutofit/>
          </a:bodyPr>
          <a:lstStyle/>
          <a:p>
            <a:r>
              <a:rPr lang="sk-SK" sz="1800" dirty="0" err="1"/>
              <a:t>Mgr.Lenka</a:t>
            </a:r>
            <a:r>
              <a:rPr lang="sk-SK" sz="1800" dirty="0"/>
              <a:t> </a:t>
            </a:r>
            <a:r>
              <a:rPr lang="sk-SK" sz="1800" dirty="0" err="1"/>
              <a:t>Štofaníková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1D1AF13F-4EAF-410B-A9E6-63EAB98554BF}"/>
              </a:ext>
            </a:extLst>
          </p:cNvPr>
          <p:cNvSpPr txBox="1"/>
          <p:nvPr/>
        </p:nvSpPr>
        <p:spPr>
          <a:xfrm>
            <a:off x="2810107" y="2175641"/>
            <a:ext cx="352378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sz="2800" dirty="0"/>
              <a:t>Ďakujem za pozornosť!</a:t>
            </a:r>
          </a:p>
        </p:txBody>
      </p:sp>
      <p:pic>
        <p:nvPicPr>
          <p:cNvPr id="2050" name="Picture 2" descr="Faster, cheaper chemical reactions in miniature - Information Centre -  Research &amp; Innovation - European Commission">
            <a:extLst>
              <a:ext uri="{FF2B5EF4-FFF2-40B4-BE49-F238E27FC236}">
                <a16:creationId xmlns:a16="http://schemas.microsoft.com/office/drawing/2014/main" id="{A5872C58-56D2-422C-B551-421819F97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107" y="2977264"/>
            <a:ext cx="3523785" cy="198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Chemické reakcie</a:t>
            </a:r>
            <a:endParaRPr lang="en-US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CE4ABE2-DECB-46E8-92F1-2E4C431EE53D}"/>
              </a:ext>
            </a:extLst>
          </p:cNvPr>
          <p:cNvSpPr txBox="1"/>
          <p:nvPr/>
        </p:nvSpPr>
        <p:spPr>
          <a:xfrm>
            <a:off x="809297" y="1702676"/>
            <a:ext cx="731341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Premeny, pri ktorých z určitých chemických látok vznikajú iné chemické látky.</a:t>
            </a:r>
          </a:p>
        </p:txBody>
      </p:sp>
      <p:pic>
        <p:nvPicPr>
          <p:cNvPr id="1026" name="Picture 2" descr="Chemické reakcie - O škole">
            <a:extLst>
              <a:ext uri="{FF2B5EF4-FFF2-40B4-BE49-F238E27FC236}">
                <a16:creationId xmlns:a16="http://schemas.microsoft.com/office/drawing/2014/main" id="{A069CFC3-E5E9-4A2B-AEC5-AC3DBE7C4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753" y="2477157"/>
            <a:ext cx="4762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Chemické reakcie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071" y="1143000"/>
            <a:ext cx="6137957" cy="896007"/>
          </a:xfrm>
        </p:spPr>
        <p:txBody>
          <a:bodyPr/>
          <a:lstStyle/>
          <a:p>
            <a:r>
              <a:rPr lang="sk-SK" dirty="0"/>
              <a:t>zapisujú sa chemickými rovnicami</a:t>
            </a:r>
            <a:endParaRPr lang="en-US" dirty="0"/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8FB0DCA7-20AE-4831-94AC-692F13684060}"/>
              </a:ext>
            </a:extLst>
          </p:cNvPr>
          <p:cNvSpPr txBox="1"/>
          <p:nvPr/>
        </p:nvSpPr>
        <p:spPr>
          <a:xfrm>
            <a:off x="1502979" y="2387084"/>
            <a:ext cx="4687614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800" dirty="0"/>
              <a:t>Pr.  2H</a:t>
            </a:r>
            <a:r>
              <a:rPr lang="sk-SK" sz="1400" dirty="0"/>
              <a:t>2</a:t>
            </a:r>
            <a:r>
              <a:rPr lang="sk-SK" sz="2800" dirty="0"/>
              <a:t>      +       O</a:t>
            </a:r>
            <a:r>
              <a:rPr lang="sk-SK" sz="1400" dirty="0"/>
              <a:t>2</a:t>
            </a:r>
            <a:r>
              <a:rPr lang="sk-SK" sz="2800" dirty="0"/>
              <a:t>           2 H</a:t>
            </a:r>
            <a:r>
              <a:rPr lang="sk-SK" sz="1400" dirty="0"/>
              <a:t>2</a:t>
            </a:r>
            <a:r>
              <a:rPr lang="sk-SK" sz="2800" dirty="0"/>
              <a:t>O</a:t>
            </a:r>
          </a:p>
          <a:p>
            <a:r>
              <a:rPr lang="sk-SK" sz="2800" dirty="0"/>
              <a:t>    kyslík     +   vodík          voda</a:t>
            </a:r>
          </a:p>
        </p:txBody>
      </p:sp>
      <p:cxnSp>
        <p:nvCxnSpPr>
          <p:cNvPr id="8" name="Rovná spojovacia šípka 7">
            <a:extLst>
              <a:ext uri="{FF2B5EF4-FFF2-40B4-BE49-F238E27FC236}">
                <a16:creationId xmlns:a16="http://schemas.microsoft.com/office/drawing/2014/main" id="{E8C36CED-3432-44A8-9024-699BCAA693C4}"/>
              </a:ext>
            </a:extLst>
          </p:cNvPr>
          <p:cNvCxnSpPr/>
          <p:nvPr/>
        </p:nvCxnSpPr>
        <p:spPr>
          <a:xfrm>
            <a:off x="4435365" y="2676853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3B971F44-28A6-44E2-9CA0-C3C1FC0D625F}"/>
              </a:ext>
            </a:extLst>
          </p:cNvPr>
          <p:cNvCxnSpPr/>
          <p:nvPr/>
        </p:nvCxnSpPr>
        <p:spPr>
          <a:xfrm>
            <a:off x="4440620" y="3049971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BlokTextu 9">
            <a:extLst>
              <a:ext uri="{FF2B5EF4-FFF2-40B4-BE49-F238E27FC236}">
                <a16:creationId xmlns:a16="http://schemas.microsoft.com/office/drawing/2014/main" id="{617DF3C5-6741-4B05-A393-651EAE0439E0}"/>
              </a:ext>
            </a:extLst>
          </p:cNvPr>
          <p:cNvSpPr txBox="1"/>
          <p:nvPr/>
        </p:nvSpPr>
        <p:spPr>
          <a:xfrm>
            <a:off x="1502979" y="3731172"/>
            <a:ext cx="468761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800" dirty="0" err="1"/>
              <a:t>reaktant</a:t>
            </a:r>
            <a:r>
              <a:rPr lang="sk-SK" dirty="0"/>
              <a:t>   </a:t>
            </a:r>
            <a:r>
              <a:rPr lang="sk-SK" sz="2800" dirty="0"/>
              <a:t>+ </a:t>
            </a:r>
            <a:r>
              <a:rPr lang="sk-SK" sz="2800" dirty="0" err="1"/>
              <a:t>reaktant</a:t>
            </a:r>
            <a:r>
              <a:rPr lang="sk-SK" dirty="0"/>
              <a:t>         </a:t>
            </a:r>
            <a:r>
              <a:rPr lang="sk-SK" sz="2800" dirty="0"/>
              <a:t>produkt</a:t>
            </a:r>
          </a:p>
        </p:txBody>
      </p: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0F414D0E-C785-4058-BE65-05B5A482B172}"/>
              </a:ext>
            </a:extLst>
          </p:cNvPr>
          <p:cNvCxnSpPr/>
          <p:nvPr/>
        </p:nvCxnSpPr>
        <p:spPr>
          <a:xfrm>
            <a:off x="4519448" y="3990647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err="1"/>
              <a:t>Reaktanty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0066" y="1936177"/>
            <a:ext cx="4017186" cy="9016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/>
              <a:t>Chemické látky, ktoré </a:t>
            </a:r>
            <a:r>
              <a:rPr lang="sk-SK" u="sng" dirty="0"/>
              <a:t>reagujú</a:t>
            </a:r>
            <a:endParaRPr lang="en-US" u="sn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/>
              <a:t>Produkty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57252" y="1936177"/>
            <a:ext cx="4064617" cy="90161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/>
              <a:t>Chemické látky, ktoré </a:t>
            </a:r>
            <a:r>
              <a:rPr lang="sk-SK" u="sng" dirty="0"/>
              <a:t>vznikajú</a:t>
            </a:r>
            <a:endParaRPr lang="en-US" u="sng" dirty="0"/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990EFBE5-66B2-4851-A6C9-86C61054F040}"/>
              </a:ext>
            </a:extLst>
          </p:cNvPr>
          <p:cNvSpPr txBox="1"/>
          <p:nvPr/>
        </p:nvSpPr>
        <p:spPr>
          <a:xfrm>
            <a:off x="1156138" y="3541986"/>
            <a:ext cx="6644191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Celkový počet </a:t>
            </a:r>
            <a:r>
              <a:rPr lang="sk-SK" dirty="0" err="1"/>
              <a:t>reaktantov</a:t>
            </a:r>
            <a:r>
              <a:rPr lang="sk-SK" dirty="0"/>
              <a:t> </a:t>
            </a:r>
            <a:r>
              <a:rPr lang="sk-SK" u="sng" dirty="0"/>
              <a:t>sa musí rovnať </a:t>
            </a:r>
            <a:r>
              <a:rPr lang="sk-SK" dirty="0"/>
              <a:t>celkovému počtu produktov.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>
            <a:extLst>
              <a:ext uri="{FF2B5EF4-FFF2-40B4-BE49-F238E27FC236}">
                <a16:creationId xmlns:a16="http://schemas.microsoft.com/office/drawing/2014/main" id="{1DE61144-6F1E-46BC-8EBB-225E40B29079}"/>
              </a:ext>
            </a:extLst>
          </p:cNvPr>
          <p:cNvSpPr txBox="1"/>
          <p:nvPr/>
        </p:nvSpPr>
        <p:spPr>
          <a:xfrm>
            <a:off x="1061544" y="610836"/>
            <a:ext cx="4687614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800" dirty="0"/>
              <a:t>Pr.  2H</a:t>
            </a:r>
            <a:r>
              <a:rPr lang="sk-SK" sz="1400" dirty="0"/>
              <a:t>2</a:t>
            </a:r>
            <a:r>
              <a:rPr lang="sk-SK" sz="2800" dirty="0"/>
              <a:t>      +       O</a:t>
            </a:r>
            <a:r>
              <a:rPr lang="sk-SK" sz="1400" dirty="0"/>
              <a:t>2</a:t>
            </a:r>
            <a:r>
              <a:rPr lang="sk-SK" sz="2800" dirty="0"/>
              <a:t>           2 H</a:t>
            </a:r>
            <a:r>
              <a:rPr lang="sk-SK" sz="1400" dirty="0"/>
              <a:t>2</a:t>
            </a:r>
            <a:r>
              <a:rPr lang="sk-SK" sz="2800" dirty="0"/>
              <a:t>O</a:t>
            </a:r>
          </a:p>
          <a:p>
            <a:r>
              <a:rPr lang="sk-SK" sz="2800" dirty="0"/>
              <a:t>    kyslík     +   vodík          voda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6AB0973B-6D69-448C-91D7-83B18B481F96}"/>
              </a:ext>
            </a:extLst>
          </p:cNvPr>
          <p:cNvSpPr txBox="1"/>
          <p:nvPr/>
        </p:nvSpPr>
        <p:spPr>
          <a:xfrm>
            <a:off x="1061545" y="1755227"/>
            <a:ext cx="4687613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800" dirty="0" err="1"/>
              <a:t>reaktant</a:t>
            </a:r>
            <a:r>
              <a:rPr lang="sk-SK" dirty="0"/>
              <a:t>   </a:t>
            </a:r>
            <a:r>
              <a:rPr lang="sk-SK" sz="2800" dirty="0"/>
              <a:t>+ </a:t>
            </a:r>
            <a:r>
              <a:rPr lang="sk-SK" sz="2800" dirty="0" err="1"/>
              <a:t>reaktant</a:t>
            </a:r>
            <a:r>
              <a:rPr lang="sk-SK" dirty="0"/>
              <a:t>         </a:t>
            </a:r>
            <a:r>
              <a:rPr lang="sk-SK" sz="2800" dirty="0"/>
              <a:t>produkt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D29E9D1-6617-433F-BCD6-6A72528BC0BE}"/>
              </a:ext>
            </a:extLst>
          </p:cNvPr>
          <p:cNvSpPr txBox="1"/>
          <p:nvPr/>
        </p:nvSpPr>
        <p:spPr>
          <a:xfrm>
            <a:off x="478220" y="2865054"/>
            <a:ext cx="585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/>
              <a:t>V chemickej rovnici sú </a:t>
            </a:r>
            <a:r>
              <a:rPr lang="sk-SK" dirty="0" err="1">
                <a:solidFill>
                  <a:srgbClr val="FF0000"/>
                </a:solidFill>
              </a:rPr>
              <a:t>reaktanty</a:t>
            </a:r>
            <a:r>
              <a:rPr lang="sk-SK" dirty="0">
                <a:solidFill>
                  <a:srgbClr val="FF0000"/>
                </a:solidFill>
              </a:rPr>
              <a:t> a produkty </a:t>
            </a:r>
            <a:r>
              <a:rPr lang="sk-SK" dirty="0"/>
              <a:t>oddelené šípkou a zapísané značkami a vzorcami</a:t>
            </a:r>
          </a:p>
        </p:txBody>
      </p:sp>
      <p:cxnSp>
        <p:nvCxnSpPr>
          <p:cNvPr id="9" name="Rovná spojovacia šípka 8">
            <a:extLst>
              <a:ext uri="{FF2B5EF4-FFF2-40B4-BE49-F238E27FC236}">
                <a16:creationId xmlns:a16="http://schemas.microsoft.com/office/drawing/2014/main" id="{5ECFF349-6A75-4F2A-9E51-1F140AD20668}"/>
              </a:ext>
            </a:extLst>
          </p:cNvPr>
          <p:cNvCxnSpPr/>
          <p:nvPr/>
        </p:nvCxnSpPr>
        <p:spPr>
          <a:xfrm>
            <a:off x="4046482" y="869074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B8BF1FF2-FED3-4231-BDCF-AD23D0C1B587}"/>
              </a:ext>
            </a:extLst>
          </p:cNvPr>
          <p:cNvCxnSpPr/>
          <p:nvPr/>
        </p:nvCxnSpPr>
        <p:spPr>
          <a:xfrm>
            <a:off x="4046482" y="1310508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ovná spojovacia šípka 10">
            <a:extLst>
              <a:ext uri="{FF2B5EF4-FFF2-40B4-BE49-F238E27FC236}">
                <a16:creationId xmlns:a16="http://schemas.microsoft.com/office/drawing/2014/main" id="{A3CB3F5C-E4DE-42E7-BC37-9B0DF474210C}"/>
              </a:ext>
            </a:extLst>
          </p:cNvPr>
          <p:cNvCxnSpPr/>
          <p:nvPr/>
        </p:nvCxnSpPr>
        <p:spPr>
          <a:xfrm>
            <a:off x="4046482" y="2035722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pojnica: zakrivená 16">
            <a:extLst>
              <a:ext uri="{FF2B5EF4-FFF2-40B4-BE49-F238E27FC236}">
                <a16:creationId xmlns:a16="http://schemas.microsoft.com/office/drawing/2014/main" id="{7012B60E-FFE9-4424-BCB7-3541B6D4B5F0}"/>
              </a:ext>
            </a:extLst>
          </p:cNvPr>
          <p:cNvCxnSpPr/>
          <p:nvPr/>
        </p:nvCxnSpPr>
        <p:spPr>
          <a:xfrm rot="10800000">
            <a:off x="4319752" y="1418898"/>
            <a:ext cx="1534511" cy="1446157"/>
          </a:xfrm>
          <a:prstGeom prst="curvedConnector3">
            <a:avLst>
              <a:gd name="adj1" fmla="val -3424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pojnica: zakrivená 19">
            <a:extLst>
              <a:ext uri="{FF2B5EF4-FFF2-40B4-BE49-F238E27FC236}">
                <a16:creationId xmlns:a16="http://schemas.microsoft.com/office/drawing/2014/main" id="{44B70811-4A17-4B29-9C78-9AEF577FFB50}"/>
              </a:ext>
            </a:extLst>
          </p:cNvPr>
          <p:cNvCxnSpPr/>
          <p:nvPr/>
        </p:nvCxnSpPr>
        <p:spPr>
          <a:xfrm rot="16200000" flipV="1">
            <a:off x="1281796" y="1647825"/>
            <a:ext cx="2502392" cy="1261242"/>
          </a:xfrm>
          <a:prstGeom prst="curvedConnector3">
            <a:avLst>
              <a:gd name="adj1" fmla="val -18882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pojnica: zakrivená 23">
            <a:extLst>
              <a:ext uri="{FF2B5EF4-FFF2-40B4-BE49-F238E27FC236}">
                <a16:creationId xmlns:a16="http://schemas.microsoft.com/office/drawing/2014/main" id="{98BA3DB3-55D3-4214-AF3E-1C5710B8A066}"/>
              </a:ext>
            </a:extLst>
          </p:cNvPr>
          <p:cNvCxnSpPr/>
          <p:nvPr/>
        </p:nvCxnSpPr>
        <p:spPr>
          <a:xfrm rot="5400000" flipH="1" flipV="1">
            <a:off x="3592690" y="1838393"/>
            <a:ext cx="2484136" cy="861849"/>
          </a:xfrm>
          <a:prstGeom prst="curvedConnector3">
            <a:avLst>
              <a:gd name="adj1" fmla="val -176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84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E65672D1-40C5-4A16-AFDC-5CFB7DCDFE12}"/>
              </a:ext>
            </a:extLst>
          </p:cNvPr>
          <p:cNvSpPr txBox="1"/>
          <p:nvPr/>
        </p:nvSpPr>
        <p:spPr>
          <a:xfrm>
            <a:off x="651641" y="830318"/>
            <a:ext cx="578831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u="sng" dirty="0" err="1"/>
              <a:t>Stechiometrické</a:t>
            </a:r>
            <a:r>
              <a:rPr lang="sk-SK" b="1" u="sng" dirty="0"/>
              <a:t> koeficienty</a:t>
            </a:r>
          </a:p>
          <a:p>
            <a:r>
              <a:rPr lang="sk-SK" dirty="0"/>
              <a:t>- Číselné údaje pred značkami a vzorcami v chemickej rovnici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88D862DC-12A1-45AF-8C48-D3A3B89D8647}"/>
              </a:ext>
            </a:extLst>
          </p:cNvPr>
          <p:cNvSpPr txBox="1"/>
          <p:nvPr/>
        </p:nvSpPr>
        <p:spPr>
          <a:xfrm>
            <a:off x="1114095" y="2094696"/>
            <a:ext cx="4687614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800" dirty="0"/>
              <a:t>Pr.  2H</a:t>
            </a:r>
            <a:r>
              <a:rPr lang="sk-SK" sz="1400" dirty="0"/>
              <a:t>2</a:t>
            </a:r>
            <a:r>
              <a:rPr lang="sk-SK" sz="2800" dirty="0"/>
              <a:t>      +       O</a:t>
            </a:r>
            <a:r>
              <a:rPr lang="sk-SK" sz="1400" dirty="0"/>
              <a:t>2</a:t>
            </a:r>
            <a:r>
              <a:rPr lang="sk-SK" sz="2800" dirty="0"/>
              <a:t>           2 H</a:t>
            </a:r>
            <a:r>
              <a:rPr lang="sk-SK" sz="1400" dirty="0"/>
              <a:t>2</a:t>
            </a:r>
            <a:r>
              <a:rPr lang="sk-SK" sz="2800" dirty="0"/>
              <a:t>O</a:t>
            </a:r>
          </a:p>
          <a:p>
            <a:r>
              <a:rPr lang="sk-SK" sz="2800" dirty="0"/>
              <a:t>    kyslík     +   vodík          voda</a:t>
            </a:r>
          </a:p>
        </p:txBody>
      </p:sp>
      <p:cxnSp>
        <p:nvCxnSpPr>
          <p:cNvPr id="8" name="Spojnica: zakrivená 7">
            <a:extLst>
              <a:ext uri="{FF2B5EF4-FFF2-40B4-BE49-F238E27FC236}">
                <a16:creationId xmlns:a16="http://schemas.microsoft.com/office/drawing/2014/main" id="{B18BE219-F9EA-4A1D-BD27-B50717609324}"/>
              </a:ext>
            </a:extLst>
          </p:cNvPr>
          <p:cNvCxnSpPr/>
          <p:nvPr/>
        </p:nvCxnSpPr>
        <p:spPr>
          <a:xfrm rot="16200000" flipH="1">
            <a:off x="625365" y="1014247"/>
            <a:ext cx="1219200" cy="116664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pojnica: zakrivená 9">
            <a:extLst>
              <a:ext uri="{FF2B5EF4-FFF2-40B4-BE49-F238E27FC236}">
                <a16:creationId xmlns:a16="http://schemas.microsoft.com/office/drawing/2014/main" id="{2CC4CE0F-52B8-4F6B-BF0E-550C0D4EAA76}"/>
              </a:ext>
            </a:extLst>
          </p:cNvPr>
          <p:cNvCxnSpPr>
            <a:cxnSpLocks/>
          </p:cNvCxnSpPr>
          <p:nvPr/>
        </p:nvCxnSpPr>
        <p:spPr>
          <a:xfrm>
            <a:off x="3373821" y="1051034"/>
            <a:ext cx="1303282" cy="1292773"/>
          </a:xfrm>
          <a:prstGeom prst="curvedConnector3">
            <a:avLst>
              <a:gd name="adj1" fmla="val 3467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Rovná spojovacia šípka 13">
            <a:extLst>
              <a:ext uri="{FF2B5EF4-FFF2-40B4-BE49-F238E27FC236}">
                <a16:creationId xmlns:a16="http://schemas.microsoft.com/office/drawing/2014/main" id="{72926CDD-C33E-4BA2-957A-D621B513668B}"/>
              </a:ext>
            </a:extLst>
          </p:cNvPr>
          <p:cNvCxnSpPr/>
          <p:nvPr/>
        </p:nvCxnSpPr>
        <p:spPr>
          <a:xfrm>
            <a:off x="4035972" y="2424605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4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>
            <a:extLst>
              <a:ext uri="{FF2B5EF4-FFF2-40B4-BE49-F238E27FC236}">
                <a16:creationId xmlns:a16="http://schemas.microsoft.com/office/drawing/2014/main" id="{7975908A-0E5A-41B7-A178-A0DC34401450}"/>
              </a:ext>
            </a:extLst>
          </p:cNvPr>
          <p:cNvSpPr txBox="1"/>
          <p:nvPr/>
        </p:nvSpPr>
        <p:spPr>
          <a:xfrm>
            <a:off x="388882" y="651641"/>
            <a:ext cx="418311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400" b="1" u="sng" dirty="0"/>
              <a:t>Zákon zachovania hmotnosti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Celková hmotnosť </a:t>
            </a:r>
            <a:r>
              <a:rPr lang="sk-SK" dirty="0" err="1"/>
              <a:t>reaktantov</a:t>
            </a:r>
            <a:r>
              <a:rPr lang="sk-SK" dirty="0"/>
              <a:t> sa rovná celkovej hmotnosti produktov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ECAF7C63-7134-4884-AC4B-76882502146A}"/>
              </a:ext>
            </a:extLst>
          </p:cNvPr>
          <p:cNvSpPr txBox="1"/>
          <p:nvPr/>
        </p:nvSpPr>
        <p:spPr>
          <a:xfrm>
            <a:off x="1114095" y="2094696"/>
            <a:ext cx="4687614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k-SK" sz="2800" dirty="0"/>
              <a:t>Pr.  2H</a:t>
            </a:r>
            <a:r>
              <a:rPr lang="sk-SK" sz="1400" dirty="0"/>
              <a:t>2</a:t>
            </a:r>
            <a:r>
              <a:rPr lang="sk-SK" sz="2800" dirty="0"/>
              <a:t>      +       O</a:t>
            </a:r>
            <a:r>
              <a:rPr lang="sk-SK" sz="1400" dirty="0"/>
              <a:t>2</a:t>
            </a:r>
            <a:r>
              <a:rPr lang="sk-SK" sz="2800" dirty="0"/>
              <a:t>           2 H</a:t>
            </a:r>
            <a:r>
              <a:rPr lang="sk-SK" sz="1400" dirty="0"/>
              <a:t>2</a:t>
            </a:r>
            <a:r>
              <a:rPr lang="sk-SK" sz="2800" dirty="0"/>
              <a:t>O</a:t>
            </a:r>
          </a:p>
          <a:p>
            <a:r>
              <a:rPr lang="sk-SK" sz="2800" dirty="0"/>
              <a:t>    kyslík     +   vodík          voda</a:t>
            </a:r>
          </a:p>
        </p:txBody>
      </p:sp>
      <p:cxnSp>
        <p:nvCxnSpPr>
          <p:cNvPr id="7" name="Rovná spojovacia šípka 6">
            <a:extLst>
              <a:ext uri="{FF2B5EF4-FFF2-40B4-BE49-F238E27FC236}">
                <a16:creationId xmlns:a16="http://schemas.microsoft.com/office/drawing/2014/main" id="{C5105058-6C29-4206-9524-4D7D75018068}"/>
              </a:ext>
            </a:extLst>
          </p:cNvPr>
          <p:cNvCxnSpPr/>
          <p:nvPr/>
        </p:nvCxnSpPr>
        <p:spPr>
          <a:xfrm>
            <a:off x="4109544" y="2382564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BlokTextu 7">
            <a:extLst>
              <a:ext uri="{FF2B5EF4-FFF2-40B4-BE49-F238E27FC236}">
                <a16:creationId xmlns:a16="http://schemas.microsoft.com/office/drawing/2014/main" id="{608AC1FE-0B20-4145-A45C-BC57F67441D6}"/>
              </a:ext>
            </a:extLst>
          </p:cNvPr>
          <p:cNvSpPr txBox="1"/>
          <p:nvPr/>
        </p:nvSpPr>
        <p:spPr>
          <a:xfrm>
            <a:off x="1376855" y="3476195"/>
            <a:ext cx="5755743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4 H na ľavej strane rovnice    =   4 H na pravej strane rovnice</a:t>
            </a:r>
          </a:p>
          <a:p>
            <a:r>
              <a:rPr lang="sk-SK" dirty="0"/>
              <a:t>2 O na ľavej strane rovnice    = 2 O na pravej strane rovnice</a:t>
            </a:r>
          </a:p>
          <a:p>
            <a:pPr algn="ctr"/>
            <a:r>
              <a:rPr lang="sk-SK" dirty="0"/>
              <a:t>PLATÍ ZÁKON ZACHOVANIA HMOTNOSTI</a:t>
            </a:r>
          </a:p>
        </p:txBody>
      </p:sp>
    </p:spTree>
    <p:extLst>
      <p:ext uri="{BB962C8B-B14F-4D97-AF65-F5344CB8AC3E}">
        <p14:creationId xmlns:p14="http://schemas.microsoft.com/office/powerpoint/2010/main" val="219284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4376F-798B-4B18-AD37-B98AFC8D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407" y="648275"/>
            <a:ext cx="6474869" cy="725349"/>
          </a:xfrm>
        </p:spPr>
        <p:txBody>
          <a:bodyPr>
            <a:normAutofit fontScale="90000"/>
          </a:bodyPr>
          <a:lstStyle/>
          <a:p>
            <a:r>
              <a:rPr lang="sk-SK" dirty="0"/>
              <a:t>Úloha pre teba </a:t>
            </a:r>
            <a:r>
              <a:rPr lang="sk-SK" dirty="0">
                <a:sym typeface="Wingdings" panose="05000000000000000000" pitchFamily="2" charset="2"/>
              </a:rPr>
              <a:t></a:t>
            </a:r>
            <a:br>
              <a:rPr lang="sk-SK" dirty="0">
                <a:sym typeface="Wingdings" panose="05000000000000000000" pitchFamily="2" charset="2"/>
              </a:rPr>
            </a:br>
            <a:r>
              <a:rPr lang="sk-SK" sz="2700" dirty="0">
                <a:sym typeface="Wingdings" panose="05000000000000000000" pitchFamily="2" charset="2"/>
              </a:rPr>
              <a:t>Doplň </a:t>
            </a:r>
            <a:r>
              <a:rPr lang="sk-SK" sz="2700" dirty="0" err="1">
                <a:sym typeface="Wingdings" panose="05000000000000000000" pitchFamily="2" charset="2"/>
              </a:rPr>
              <a:t>stechiometrické</a:t>
            </a:r>
            <a:r>
              <a:rPr lang="sk-SK" sz="2700" dirty="0">
                <a:sym typeface="Wingdings" panose="05000000000000000000" pitchFamily="2" charset="2"/>
              </a:rPr>
              <a:t> koeficienty tak, aby platil zákon zachovania hmotnosti</a:t>
            </a:r>
            <a:endParaRPr lang="sk-SK" sz="270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CC2F8B1-2E93-4E0A-A3B1-30B4EF8336D5}"/>
              </a:ext>
            </a:extLst>
          </p:cNvPr>
          <p:cNvSpPr txBox="1"/>
          <p:nvPr/>
        </p:nvSpPr>
        <p:spPr>
          <a:xfrm>
            <a:off x="1597572" y="2571750"/>
            <a:ext cx="3292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/>
              <a:t>Na   +   Cl</a:t>
            </a:r>
            <a:r>
              <a:rPr lang="sk-SK" sz="1600" dirty="0"/>
              <a:t>2</a:t>
            </a:r>
            <a:r>
              <a:rPr lang="sk-SK" sz="2800" dirty="0"/>
              <a:t>            </a:t>
            </a:r>
            <a:r>
              <a:rPr lang="sk-SK" sz="2800" dirty="0" err="1"/>
              <a:t>NaCl</a:t>
            </a:r>
            <a:endParaRPr lang="sk-SK" sz="2800" dirty="0"/>
          </a:p>
        </p:txBody>
      </p:sp>
      <p:cxnSp>
        <p:nvCxnSpPr>
          <p:cNvPr id="5" name="Rovná spojovacia šípka 4">
            <a:extLst>
              <a:ext uri="{FF2B5EF4-FFF2-40B4-BE49-F238E27FC236}">
                <a16:creationId xmlns:a16="http://schemas.microsoft.com/office/drawing/2014/main" id="{944216C7-DF74-497A-9129-F88AFBDBA3A5}"/>
              </a:ext>
            </a:extLst>
          </p:cNvPr>
          <p:cNvCxnSpPr/>
          <p:nvPr/>
        </p:nvCxnSpPr>
        <p:spPr>
          <a:xfrm>
            <a:off x="3195144" y="2823998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bdĺžnik: zaoblené rohy 5">
            <a:extLst>
              <a:ext uri="{FF2B5EF4-FFF2-40B4-BE49-F238E27FC236}">
                <a16:creationId xmlns:a16="http://schemas.microsoft.com/office/drawing/2014/main" id="{0813E621-EB53-4E73-8F5B-EFDCFAC9C499}"/>
              </a:ext>
            </a:extLst>
          </p:cNvPr>
          <p:cNvSpPr/>
          <p:nvPr/>
        </p:nvSpPr>
        <p:spPr>
          <a:xfrm>
            <a:off x="1303283" y="2631199"/>
            <a:ext cx="367862" cy="4043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: zaoblené rohy 8">
            <a:extLst>
              <a:ext uri="{FF2B5EF4-FFF2-40B4-BE49-F238E27FC236}">
                <a16:creationId xmlns:a16="http://schemas.microsoft.com/office/drawing/2014/main" id="{8FB59862-A723-498E-A28B-3ABA5F12D459}"/>
              </a:ext>
            </a:extLst>
          </p:cNvPr>
          <p:cNvSpPr/>
          <p:nvPr/>
        </p:nvSpPr>
        <p:spPr>
          <a:xfrm>
            <a:off x="3627644" y="2631199"/>
            <a:ext cx="367862" cy="4043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95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74ED4-8E19-4420-9481-66DDC57DB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Riešenie: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A6048267-5615-490A-999D-8B13548FAB39}"/>
              </a:ext>
            </a:extLst>
          </p:cNvPr>
          <p:cNvSpPr txBox="1"/>
          <p:nvPr/>
        </p:nvSpPr>
        <p:spPr>
          <a:xfrm>
            <a:off x="1597572" y="2571750"/>
            <a:ext cx="3292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/>
              <a:t>Na   +   Cl</a:t>
            </a:r>
            <a:r>
              <a:rPr lang="sk-SK" sz="1600" dirty="0"/>
              <a:t>2</a:t>
            </a:r>
            <a:r>
              <a:rPr lang="sk-SK" sz="2800" dirty="0"/>
              <a:t>            </a:t>
            </a:r>
            <a:r>
              <a:rPr lang="sk-SK" sz="2800" dirty="0" err="1"/>
              <a:t>NaCl</a:t>
            </a:r>
            <a:endParaRPr lang="sk-SK" sz="2800" dirty="0"/>
          </a:p>
        </p:txBody>
      </p:sp>
      <p:sp>
        <p:nvSpPr>
          <p:cNvPr id="7" name="Obdĺžnik: zaoblené rohy 6">
            <a:extLst>
              <a:ext uri="{FF2B5EF4-FFF2-40B4-BE49-F238E27FC236}">
                <a16:creationId xmlns:a16="http://schemas.microsoft.com/office/drawing/2014/main" id="{CC68DEC9-B2B4-4775-89A5-7786D045698D}"/>
              </a:ext>
            </a:extLst>
          </p:cNvPr>
          <p:cNvSpPr/>
          <p:nvPr/>
        </p:nvSpPr>
        <p:spPr>
          <a:xfrm>
            <a:off x="1303283" y="2631199"/>
            <a:ext cx="367862" cy="4043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sp>
        <p:nvSpPr>
          <p:cNvPr id="9" name="Obdĺžnik: zaoblené rohy 8">
            <a:extLst>
              <a:ext uri="{FF2B5EF4-FFF2-40B4-BE49-F238E27FC236}">
                <a16:creationId xmlns:a16="http://schemas.microsoft.com/office/drawing/2014/main" id="{064CCAAF-83F8-4AAF-8250-F38CC9F69B5F}"/>
              </a:ext>
            </a:extLst>
          </p:cNvPr>
          <p:cNvSpPr/>
          <p:nvPr/>
        </p:nvSpPr>
        <p:spPr>
          <a:xfrm>
            <a:off x="3731799" y="2647950"/>
            <a:ext cx="310055" cy="3708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dirty="0"/>
              <a:t>2</a:t>
            </a:r>
          </a:p>
        </p:txBody>
      </p:sp>
      <p:cxnSp>
        <p:nvCxnSpPr>
          <p:cNvPr id="10" name="Rovná spojovacia šípka 9">
            <a:extLst>
              <a:ext uri="{FF2B5EF4-FFF2-40B4-BE49-F238E27FC236}">
                <a16:creationId xmlns:a16="http://schemas.microsoft.com/office/drawing/2014/main" id="{B148DB86-679C-4520-A324-DD2797FC4D65}"/>
              </a:ext>
            </a:extLst>
          </p:cNvPr>
          <p:cNvCxnSpPr/>
          <p:nvPr/>
        </p:nvCxnSpPr>
        <p:spPr>
          <a:xfrm>
            <a:off x="3258206" y="2834508"/>
            <a:ext cx="273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BlokTextu 11">
            <a:extLst>
              <a:ext uri="{FF2B5EF4-FFF2-40B4-BE49-F238E27FC236}">
                <a16:creationId xmlns:a16="http://schemas.microsoft.com/office/drawing/2014/main" id="{B35A3B5A-B326-4BA9-A681-C4A190DAAA8A}"/>
              </a:ext>
            </a:extLst>
          </p:cNvPr>
          <p:cNvSpPr txBox="1"/>
          <p:nvPr/>
        </p:nvSpPr>
        <p:spPr>
          <a:xfrm>
            <a:off x="653603" y="3154419"/>
            <a:ext cx="593367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2 Na na ľavej strane rovnice    =   2 Na </a:t>
            </a:r>
            <a:r>
              <a:rPr lang="sk-SK" dirty="0" err="1"/>
              <a:t>na</a:t>
            </a:r>
            <a:r>
              <a:rPr lang="sk-SK" dirty="0"/>
              <a:t> pravej strane rovnice</a:t>
            </a:r>
          </a:p>
          <a:p>
            <a:r>
              <a:rPr lang="sk-SK" dirty="0"/>
              <a:t>2 Cl na ľavej strane rovnice     =   2 Cl na pravej strane rovnice</a:t>
            </a:r>
          </a:p>
          <a:p>
            <a:pPr algn="ctr"/>
            <a:r>
              <a:rPr lang="sk-SK" dirty="0"/>
              <a:t>PLATÍ ZÁKON ZACHOVANIA HMOTNOSTI</a:t>
            </a:r>
          </a:p>
        </p:txBody>
      </p:sp>
    </p:spTree>
    <p:extLst>
      <p:ext uri="{BB962C8B-B14F-4D97-AF65-F5344CB8AC3E}">
        <p14:creationId xmlns:p14="http://schemas.microsoft.com/office/powerpoint/2010/main" val="4124452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Prezentácia na obrazovke (16:9)</PresentationFormat>
  <Paragraphs>40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Chemické reakcie</vt:lpstr>
      <vt:lpstr>Chemické reakcie</vt:lpstr>
      <vt:lpstr>Chemické reakcie</vt:lpstr>
      <vt:lpstr>Prezentácia programu PowerPoint</vt:lpstr>
      <vt:lpstr>Prezentácia programu PowerPoint</vt:lpstr>
      <vt:lpstr>Prezentácia programu PowerPoint</vt:lpstr>
      <vt:lpstr>Prezentácia programu PowerPoint</vt:lpstr>
      <vt:lpstr>Úloha pre teba  Doplň stechiometrické koeficienty tak, aby platil zákon zachovania hmotnosti</vt:lpstr>
      <vt:lpstr>Riešenie: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2020-10-26T09:13:40Z</dcterms:modified>
</cp:coreProperties>
</file>