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69" r:id="rId6"/>
    <p:sldId id="259" r:id="rId7"/>
    <p:sldId id="270" r:id="rId8"/>
    <p:sldId id="260" r:id="rId9"/>
    <p:sldId id="271" r:id="rId10"/>
    <p:sldId id="272" r:id="rId11"/>
    <p:sldId id="261" r:id="rId12"/>
    <p:sldId id="264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ja Łydek" initials="MŁ" lastIdx="1" clrIdx="0">
    <p:extLst>
      <p:ext uri="{19B8F6BF-5375-455C-9EA6-DF929625EA0E}">
        <p15:presenceInfo xmlns:p15="http://schemas.microsoft.com/office/powerpoint/2012/main" userId="ce77822562bead6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A51735-E17E-454F-8604-55F6E9C8AAAA}" v="85" dt="2022-11-23T21:30:53.522"/>
    <p1510:client id="{4AF21676-F9FC-7CC8-71A4-C7F7D76792AD}" v="4" dt="2022-11-24T22:19:52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2" d="100"/>
          <a:sy n="82" d="100"/>
        </p:scale>
        <p:origin x="53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1ACB3D-D30E-45A2-92DC-38A6818A8B26}" type="doc">
      <dgm:prSet loTypeId="urn:microsoft.com/office/officeart/2018/2/layout/IconVerticalSolidList" loCatId="icon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3FB748B-51EB-450F-B8F5-2ECC1E8B83A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 to za święto?</a:t>
          </a:r>
        </a:p>
      </dgm:t>
    </dgm:pt>
    <dgm:pt modelId="{824F5394-3A05-46C7-AECA-1283FF532839}" type="parTrans" cxnId="{83773BC8-AA99-440F-BFD5-433D84E4C425}">
      <dgm:prSet/>
      <dgm:spPr/>
      <dgm:t>
        <a:bodyPr/>
        <a:lstStyle/>
        <a:p>
          <a:endParaRPr lang="en-US"/>
        </a:p>
      </dgm:t>
    </dgm:pt>
    <dgm:pt modelId="{4C526FDE-4873-4B1C-85B1-7C09C92478D7}" type="sibTrans" cxnId="{83773BC8-AA99-440F-BFD5-433D84E4C425}">
      <dgm:prSet/>
      <dgm:spPr/>
      <dgm:t>
        <a:bodyPr/>
        <a:lstStyle/>
        <a:p>
          <a:endParaRPr lang="en-US"/>
        </a:p>
      </dgm:t>
    </dgm:pt>
    <dgm:pt modelId="{4902AFAE-E8E5-475A-B55A-CE0D9387640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Jak świętować?</a:t>
          </a:r>
        </a:p>
      </dgm:t>
    </dgm:pt>
    <dgm:pt modelId="{68FB3D34-3DFB-48F7-9BD2-C3F96E43D18B}" type="parTrans" cxnId="{85833B38-A175-4CF3-9444-28482D0D966C}">
      <dgm:prSet/>
      <dgm:spPr/>
      <dgm:t>
        <a:bodyPr/>
        <a:lstStyle/>
        <a:p>
          <a:endParaRPr lang="en-US"/>
        </a:p>
      </dgm:t>
    </dgm:pt>
    <dgm:pt modelId="{7D6C50AE-99BE-4D24-BF84-ECAD9E114017}" type="sibTrans" cxnId="{85833B38-A175-4CF3-9444-28482D0D966C}">
      <dgm:prSet/>
      <dgm:spPr/>
      <dgm:t>
        <a:bodyPr/>
        <a:lstStyle/>
        <a:p>
          <a:endParaRPr lang="en-US"/>
        </a:p>
      </dgm:t>
    </dgm:pt>
    <dgm:pt modelId="{B5BF7ABE-FEFE-42EA-8B02-3B7F1B6A7A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Kiedy wypada?</a:t>
          </a:r>
        </a:p>
      </dgm:t>
    </dgm:pt>
    <dgm:pt modelId="{7DCAD576-747A-41B1-875F-FF5E364404C8}" type="parTrans" cxnId="{80380E40-188E-4529-9B57-35BC71463EA6}">
      <dgm:prSet/>
      <dgm:spPr/>
      <dgm:t>
        <a:bodyPr/>
        <a:lstStyle/>
        <a:p>
          <a:endParaRPr lang="en-US"/>
        </a:p>
      </dgm:t>
    </dgm:pt>
    <dgm:pt modelId="{EF42DC74-AD29-438E-9E27-378ABB3DC343}" type="sibTrans" cxnId="{80380E40-188E-4529-9B57-35BC71463EA6}">
      <dgm:prSet/>
      <dgm:spPr/>
      <dgm:t>
        <a:bodyPr/>
        <a:lstStyle/>
        <a:p>
          <a:endParaRPr lang="en-US"/>
        </a:p>
      </dgm:t>
    </dgm:pt>
    <dgm:pt modelId="{CA6CF3C0-861D-43B8-9663-20C91FC8E4E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Jaka historia tego święta?</a:t>
          </a:r>
        </a:p>
      </dgm:t>
    </dgm:pt>
    <dgm:pt modelId="{D9E44F1F-D73A-4C62-AE54-1CEF11DF731E}" type="parTrans" cxnId="{868ADD09-16C7-400D-80E5-314C7B9B93D1}">
      <dgm:prSet/>
      <dgm:spPr/>
      <dgm:t>
        <a:bodyPr/>
        <a:lstStyle/>
        <a:p>
          <a:endParaRPr lang="en-US"/>
        </a:p>
      </dgm:t>
    </dgm:pt>
    <dgm:pt modelId="{CECD5133-DB0F-4BA6-BC6F-15F6934465FF}" type="sibTrans" cxnId="{868ADD09-16C7-400D-80E5-314C7B9B93D1}">
      <dgm:prSet/>
      <dgm:spPr/>
      <dgm:t>
        <a:bodyPr/>
        <a:lstStyle/>
        <a:p>
          <a:endParaRPr lang="en-US"/>
        </a:p>
      </dgm:t>
    </dgm:pt>
    <dgm:pt modelId="{59E13527-37B6-457D-A0E9-9726E5ECC861}" type="pres">
      <dgm:prSet presAssocID="{2F1ACB3D-D30E-45A2-92DC-38A6818A8B26}" presName="root" presStyleCnt="0">
        <dgm:presLayoutVars>
          <dgm:dir/>
          <dgm:resizeHandles val="exact"/>
        </dgm:presLayoutVars>
      </dgm:prSet>
      <dgm:spPr/>
    </dgm:pt>
    <dgm:pt modelId="{EAB124D4-AA02-4DF2-96C1-B337A43F8F2E}" type="pres">
      <dgm:prSet presAssocID="{A3FB748B-51EB-450F-B8F5-2ECC1E8B83A4}" presName="compNode" presStyleCnt="0"/>
      <dgm:spPr/>
    </dgm:pt>
    <dgm:pt modelId="{9E2E5729-5315-4ED8-80C1-FB94EC9718C6}" type="pres">
      <dgm:prSet presAssocID="{A3FB748B-51EB-450F-B8F5-2ECC1E8B83A4}" presName="bgRect" presStyleLbl="bgShp" presStyleIdx="0" presStyleCnt="4"/>
      <dgm:spPr/>
    </dgm:pt>
    <dgm:pt modelId="{631295BE-B1BF-4C7C-8BE7-531F21C52959}" type="pres">
      <dgm:prSet presAssocID="{A3FB748B-51EB-450F-B8F5-2ECC1E8B83A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estive Lantern"/>
        </a:ext>
      </dgm:extLst>
    </dgm:pt>
    <dgm:pt modelId="{6B164B75-1ACF-413F-896E-2FC9C9E085D8}" type="pres">
      <dgm:prSet presAssocID="{A3FB748B-51EB-450F-B8F5-2ECC1E8B83A4}" presName="spaceRect" presStyleCnt="0"/>
      <dgm:spPr/>
    </dgm:pt>
    <dgm:pt modelId="{0651B23B-E864-4F72-B263-435B14541B44}" type="pres">
      <dgm:prSet presAssocID="{A3FB748B-51EB-450F-B8F5-2ECC1E8B83A4}" presName="parTx" presStyleLbl="revTx" presStyleIdx="0" presStyleCnt="4">
        <dgm:presLayoutVars>
          <dgm:chMax val="0"/>
          <dgm:chPref val="0"/>
        </dgm:presLayoutVars>
      </dgm:prSet>
      <dgm:spPr/>
    </dgm:pt>
    <dgm:pt modelId="{3215BF27-A7CA-4B7E-981B-27FC6D5010E7}" type="pres">
      <dgm:prSet presAssocID="{4C526FDE-4873-4B1C-85B1-7C09C92478D7}" presName="sibTrans" presStyleCnt="0"/>
      <dgm:spPr/>
    </dgm:pt>
    <dgm:pt modelId="{3958F14B-0BC4-463E-9F3F-C591BD895FB6}" type="pres">
      <dgm:prSet presAssocID="{4902AFAE-E8E5-475A-B55A-CE0D93876409}" presName="compNode" presStyleCnt="0"/>
      <dgm:spPr/>
    </dgm:pt>
    <dgm:pt modelId="{80666B23-B82C-4A1C-BD25-7C6D98BD963A}" type="pres">
      <dgm:prSet presAssocID="{4902AFAE-E8E5-475A-B55A-CE0D93876409}" presName="bgRect" presStyleLbl="bgShp" presStyleIdx="1" presStyleCnt="4"/>
      <dgm:spPr/>
    </dgm:pt>
    <dgm:pt modelId="{44778DD6-0363-49CF-B67B-316DF4B8E5D8}" type="pres">
      <dgm:prSet presAssocID="{4902AFAE-E8E5-475A-B55A-CE0D9387640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rpentyny"/>
        </a:ext>
      </dgm:extLst>
    </dgm:pt>
    <dgm:pt modelId="{9C193B8E-5BB2-4A94-870F-46D08CEAD492}" type="pres">
      <dgm:prSet presAssocID="{4902AFAE-E8E5-475A-B55A-CE0D93876409}" presName="spaceRect" presStyleCnt="0"/>
      <dgm:spPr/>
    </dgm:pt>
    <dgm:pt modelId="{CECD0D0E-1B8F-4168-BA00-F5E208B64D05}" type="pres">
      <dgm:prSet presAssocID="{4902AFAE-E8E5-475A-B55A-CE0D93876409}" presName="parTx" presStyleLbl="revTx" presStyleIdx="1" presStyleCnt="4">
        <dgm:presLayoutVars>
          <dgm:chMax val="0"/>
          <dgm:chPref val="0"/>
        </dgm:presLayoutVars>
      </dgm:prSet>
      <dgm:spPr/>
    </dgm:pt>
    <dgm:pt modelId="{DB115510-BFD9-4B3C-9369-2706D9628F80}" type="pres">
      <dgm:prSet presAssocID="{7D6C50AE-99BE-4D24-BF84-ECAD9E114017}" presName="sibTrans" presStyleCnt="0"/>
      <dgm:spPr/>
    </dgm:pt>
    <dgm:pt modelId="{A1CADBE3-0BB4-43E2-9A4A-2767A675C030}" type="pres">
      <dgm:prSet presAssocID="{B5BF7ABE-FEFE-42EA-8B02-3B7F1B6A7A69}" presName="compNode" presStyleCnt="0"/>
      <dgm:spPr/>
    </dgm:pt>
    <dgm:pt modelId="{38FBDC18-0431-4C60-AB69-87E46C76D4EB}" type="pres">
      <dgm:prSet presAssocID="{B5BF7ABE-FEFE-42EA-8B02-3B7F1B6A7A69}" presName="bgRect" presStyleLbl="bgShp" presStyleIdx="2" presStyleCnt="4"/>
      <dgm:spPr/>
    </dgm:pt>
    <dgm:pt modelId="{958D9176-4E18-4878-AD48-3B9FDB660D06}" type="pres">
      <dgm:prSet presAssocID="{B5BF7ABE-FEFE-42EA-8B02-3B7F1B6A7A6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nacznik wyboru"/>
        </a:ext>
      </dgm:extLst>
    </dgm:pt>
    <dgm:pt modelId="{CADB0A35-321D-46BA-B243-C2F0F1F45CF1}" type="pres">
      <dgm:prSet presAssocID="{B5BF7ABE-FEFE-42EA-8B02-3B7F1B6A7A69}" presName="spaceRect" presStyleCnt="0"/>
      <dgm:spPr/>
    </dgm:pt>
    <dgm:pt modelId="{7AC14C41-B0A1-4185-9CD8-BF1FB3DEBFED}" type="pres">
      <dgm:prSet presAssocID="{B5BF7ABE-FEFE-42EA-8B02-3B7F1B6A7A69}" presName="parTx" presStyleLbl="revTx" presStyleIdx="2" presStyleCnt="4">
        <dgm:presLayoutVars>
          <dgm:chMax val="0"/>
          <dgm:chPref val="0"/>
        </dgm:presLayoutVars>
      </dgm:prSet>
      <dgm:spPr/>
    </dgm:pt>
    <dgm:pt modelId="{1B3B5E9C-72CD-442D-B999-B869D9D6F0B1}" type="pres">
      <dgm:prSet presAssocID="{EF42DC74-AD29-438E-9E27-378ABB3DC343}" presName="sibTrans" presStyleCnt="0"/>
      <dgm:spPr/>
    </dgm:pt>
    <dgm:pt modelId="{415CE69C-C4CE-4CAF-8BFE-697D17588BEC}" type="pres">
      <dgm:prSet presAssocID="{CA6CF3C0-861D-43B8-9663-20C91FC8E4EF}" presName="compNode" presStyleCnt="0"/>
      <dgm:spPr/>
    </dgm:pt>
    <dgm:pt modelId="{5D280F1C-7899-4A5E-8615-CF1FCA0DABC3}" type="pres">
      <dgm:prSet presAssocID="{CA6CF3C0-861D-43B8-9663-20C91FC8E4EF}" presName="bgRect" presStyleLbl="bgShp" presStyleIdx="3" presStyleCnt="4"/>
      <dgm:spPr/>
    </dgm:pt>
    <dgm:pt modelId="{C4D18B14-288E-4FCC-9658-6428F490D6C9}" type="pres">
      <dgm:prSet presAssocID="{CA6CF3C0-861D-43B8-9663-20C91FC8E4E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zwonki"/>
        </a:ext>
      </dgm:extLst>
    </dgm:pt>
    <dgm:pt modelId="{F46B9609-CBFC-4D79-97BD-2BB82A4ED253}" type="pres">
      <dgm:prSet presAssocID="{CA6CF3C0-861D-43B8-9663-20C91FC8E4EF}" presName="spaceRect" presStyleCnt="0"/>
      <dgm:spPr/>
    </dgm:pt>
    <dgm:pt modelId="{B90D0988-B5F5-4FFA-9314-7FFE3630CE87}" type="pres">
      <dgm:prSet presAssocID="{CA6CF3C0-861D-43B8-9663-20C91FC8E4E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68ADD09-16C7-400D-80E5-314C7B9B93D1}" srcId="{2F1ACB3D-D30E-45A2-92DC-38A6818A8B26}" destId="{CA6CF3C0-861D-43B8-9663-20C91FC8E4EF}" srcOrd="3" destOrd="0" parTransId="{D9E44F1F-D73A-4C62-AE54-1CEF11DF731E}" sibTransId="{CECD5133-DB0F-4BA6-BC6F-15F6934465FF}"/>
    <dgm:cxn modelId="{8F6CE612-3A9A-475A-B388-7DC2237C1ED8}" type="presOf" srcId="{2F1ACB3D-D30E-45A2-92DC-38A6818A8B26}" destId="{59E13527-37B6-457D-A0E9-9726E5ECC861}" srcOrd="0" destOrd="0" presId="urn:microsoft.com/office/officeart/2018/2/layout/IconVerticalSolidList"/>
    <dgm:cxn modelId="{B59A891E-2B75-40E8-94C5-CCBE2AAA63CC}" type="presOf" srcId="{B5BF7ABE-FEFE-42EA-8B02-3B7F1B6A7A69}" destId="{7AC14C41-B0A1-4185-9CD8-BF1FB3DEBFED}" srcOrd="0" destOrd="0" presId="urn:microsoft.com/office/officeart/2018/2/layout/IconVerticalSolidList"/>
    <dgm:cxn modelId="{85833B38-A175-4CF3-9444-28482D0D966C}" srcId="{2F1ACB3D-D30E-45A2-92DC-38A6818A8B26}" destId="{4902AFAE-E8E5-475A-B55A-CE0D93876409}" srcOrd="1" destOrd="0" parTransId="{68FB3D34-3DFB-48F7-9BD2-C3F96E43D18B}" sibTransId="{7D6C50AE-99BE-4D24-BF84-ECAD9E114017}"/>
    <dgm:cxn modelId="{80380E40-188E-4529-9B57-35BC71463EA6}" srcId="{2F1ACB3D-D30E-45A2-92DC-38A6818A8B26}" destId="{B5BF7ABE-FEFE-42EA-8B02-3B7F1B6A7A69}" srcOrd="2" destOrd="0" parTransId="{7DCAD576-747A-41B1-875F-FF5E364404C8}" sibTransId="{EF42DC74-AD29-438E-9E27-378ABB3DC343}"/>
    <dgm:cxn modelId="{ABD2224A-63A8-4D6D-9D1D-48E948CAE6D4}" type="presOf" srcId="{A3FB748B-51EB-450F-B8F5-2ECC1E8B83A4}" destId="{0651B23B-E864-4F72-B263-435B14541B44}" srcOrd="0" destOrd="0" presId="urn:microsoft.com/office/officeart/2018/2/layout/IconVerticalSolidList"/>
    <dgm:cxn modelId="{67C382B9-1CB9-483D-A721-34CE340A9202}" type="presOf" srcId="{4902AFAE-E8E5-475A-B55A-CE0D93876409}" destId="{CECD0D0E-1B8F-4168-BA00-F5E208B64D05}" srcOrd="0" destOrd="0" presId="urn:microsoft.com/office/officeart/2018/2/layout/IconVerticalSolidList"/>
    <dgm:cxn modelId="{83773BC8-AA99-440F-BFD5-433D84E4C425}" srcId="{2F1ACB3D-D30E-45A2-92DC-38A6818A8B26}" destId="{A3FB748B-51EB-450F-B8F5-2ECC1E8B83A4}" srcOrd="0" destOrd="0" parTransId="{824F5394-3A05-46C7-AECA-1283FF532839}" sibTransId="{4C526FDE-4873-4B1C-85B1-7C09C92478D7}"/>
    <dgm:cxn modelId="{60EC4FD5-5ED6-4629-8128-E4DBBD9026F1}" type="presOf" srcId="{CA6CF3C0-861D-43B8-9663-20C91FC8E4EF}" destId="{B90D0988-B5F5-4FFA-9314-7FFE3630CE87}" srcOrd="0" destOrd="0" presId="urn:microsoft.com/office/officeart/2018/2/layout/IconVerticalSolidList"/>
    <dgm:cxn modelId="{AEFCD03E-7894-4AF2-A833-9334868A10C2}" type="presParOf" srcId="{59E13527-37B6-457D-A0E9-9726E5ECC861}" destId="{EAB124D4-AA02-4DF2-96C1-B337A43F8F2E}" srcOrd="0" destOrd="0" presId="urn:microsoft.com/office/officeart/2018/2/layout/IconVerticalSolidList"/>
    <dgm:cxn modelId="{4130096F-E848-4C15-A38C-1B3E5B41A830}" type="presParOf" srcId="{EAB124D4-AA02-4DF2-96C1-B337A43F8F2E}" destId="{9E2E5729-5315-4ED8-80C1-FB94EC9718C6}" srcOrd="0" destOrd="0" presId="urn:microsoft.com/office/officeart/2018/2/layout/IconVerticalSolidList"/>
    <dgm:cxn modelId="{9B588A25-B871-4E3F-8EE8-AE2866B002DD}" type="presParOf" srcId="{EAB124D4-AA02-4DF2-96C1-B337A43F8F2E}" destId="{631295BE-B1BF-4C7C-8BE7-531F21C52959}" srcOrd="1" destOrd="0" presId="urn:microsoft.com/office/officeart/2018/2/layout/IconVerticalSolidList"/>
    <dgm:cxn modelId="{BE3C4397-6EFC-46BE-A768-EFD3412EEF4F}" type="presParOf" srcId="{EAB124D4-AA02-4DF2-96C1-B337A43F8F2E}" destId="{6B164B75-1ACF-413F-896E-2FC9C9E085D8}" srcOrd="2" destOrd="0" presId="urn:microsoft.com/office/officeart/2018/2/layout/IconVerticalSolidList"/>
    <dgm:cxn modelId="{7E798E34-7117-4856-B199-353E57BF7BA3}" type="presParOf" srcId="{EAB124D4-AA02-4DF2-96C1-B337A43F8F2E}" destId="{0651B23B-E864-4F72-B263-435B14541B44}" srcOrd="3" destOrd="0" presId="urn:microsoft.com/office/officeart/2018/2/layout/IconVerticalSolidList"/>
    <dgm:cxn modelId="{696D35A2-59CA-4339-9E11-534029537444}" type="presParOf" srcId="{59E13527-37B6-457D-A0E9-9726E5ECC861}" destId="{3215BF27-A7CA-4B7E-981B-27FC6D5010E7}" srcOrd="1" destOrd="0" presId="urn:microsoft.com/office/officeart/2018/2/layout/IconVerticalSolidList"/>
    <dgm:cxn modelId="{6DF66C23-021C-4432-ABDB-4C498ADCC560}" type="presParOf" srcId="{59E13527-37B6-457D-A0E9-9726E5ECC861}" destId="{3958F14B-0BC4-463E-9F3F-C591BD895FB6}" srcOrd="2" destOrd="0" presId="urn:microsoft.com/office/officeart/2018/2/layout/IconVerticalSolidList"/>
    <dgm:cxn modelId="{64E0F33C-ED41-43B3-B161-FA9B3439C17D}" type="presParOf" srcId="{3958F14B-0BC4-463E-9F3F-C591BD895FB6}" destId="{80666B23-B82C-4A1C-BD25-7C6D98BD963A}" srcOrd="0" destOrd="0" presId="urn:microsoft.com/office/officeart/2018/2/layout/IconVerticalSolidList"/>
    <dgm:cxn modelId="{C2C8E89E-8B6A-406C-9E54-CD0AC451ED4C}" type="presParOf" srcId="{3958F14B-0BC4-463E-9F3F-C591BD895FB6}" destId="{44778DD6-0363-49CF-B67B-316DF4B8E5D8}" srcOrd="1" destOrd="0" presId="urn:microsoft.com/office/officeart/2018/2/layout/IconVerticalSolidList"/>
    <dgm:cxn modelId="{81C69C1F-1BBA-45C6-83C9-32292A6F0EA4}" type="presParOf" srcId="{3958F14B-0BC4-463E-9F3F-C591BD895FB6}" destId="{9C193B8E-5BB2-4A94-870F-46D08CEAD492}" srcOrd="2" destOrd="0" presId="urn:microsoft.com/office/officeart/2018/2/layout/IconVerticalSolidList"/>
    <dgm:cxn modelId="{9F1B3F4C-F72A-43B0-B26F-AC6F9D10E0B4}" type="presParOf" srcId="{3958F14B-0BC4-463E-9F3F-C591BD895FB6}" destId="{CECD0D0E-1B8F-4168-BA00-F5E208B64D05}" srcOrd="3" destOrd="0" presId="urn:microsoft.com/office/officeart/2018/2/layout/IconVerticalSolidList"/>
    <dgm:cxn modelId="{762541B7-3A2A-4B72-8214-886BDDA974DC}" type="presParOf" srcId="{59E13527-37B6-457D-A0E9-9726E5ECC861}" destId="{DB115510-BFD9-4B3C-9369-2706D9628F80}" srcOrd="3" destOrd="0" presId="urn:microsoft.com/office/officeart/2018/2/layout/IconVerticalSolidList"/>
    <dgm:cxn modelId="{6A88B2ED-8434-49EC-A8C8-D4762D992EAD}" type="presParOf" srcId="{59E13527-37B6-457D-A0E9-9726E5ECC861}" destId="{A1CADBE3-0BB4-43E2-9A4A-2767A675C030}" srcOrd="4" destOrd="0" presId="urn:microsoft.com/office/officeart/2018/2/layout/IconVerticalSolidList"/>
    <dgm:cxn modelId="{D2A839CF-468B-434B-857F-95B3892361C6}" type="presParOf" srcId="{A1CADBE3-0BB4-43E2-9A4A-2767A675C030}" destId="{38FBDC18-0431-4C60-AB69-87E46C76D4EB}" srcOrd="0" destOrd="0" presId="urn:microsoft.com/office/officeart/2018/2/layout/IconVerticalSolidList"/>
    <dgm:cxn modelId="{26758F01-B68A-48FE-94E4-F3D43727FC04}" type="presParOf" srcId="{A1CADBE3-0BB4-43E2-9A4A-2767A675C030}" destId="{958D9176-4E18-4878-AD48-3B9FDB660D06}" srcOrd="1" destOrd="0" presId="urn:microsoft.com/office/officeart/2018/2/layout/IconVerticalSolidList"/>
    <dgm:cxn modelId="{C94E53F9-48DF-4BCC-A6BA-EAF31892AF04}" type="presParOf" srcId="{A1CADBE3-0BB4-43E2-9A4A-2767A675C030}" destId="{CADB0A35-321D-46BA-B243-C2F0F1F45CF1}" srcOrd="2" destOrd="0" presId="urn:microsoft.com/office/officeart/2018/2/layout/IconVerticalSolidList"/>
    <dgm:cxn modelId="{EC4B6E1F-F1CA-427F-A249-3588C36B86B0}" type="presParOf" srcId="{A1CADBE3-0BB4-43E2-9A4A-2767A675C030}" destId="{7AC14C41-B0A1-4185-9CD8-BF1FB3DEBFED}" srcOrd="3" destOrd="0" presId="urn:microsoft.com/office/officeart/2018/2/layout/IconVerticalSolidList"/>
    <dgm:cxn modelId="{55DA2FDB-5578-44DA-8B4C-0AF46550F85B}" type="presParOf" srcId="{59E13527-37B6-457D-A0E9-9726E5ECC861}" destId="{1B3B5E9C-72CD-442D-B999-B869D9D6F0B1}" srcOrd="5" destOrd="0" presId="urn:microsoft.com/office/officeart/2018/2/layout/IconVerticalSolidList"/>
    <dgm:cxn modelId="{691C121B-2F7E-4D84-8F78-33D5900ECD9E}" type="presParOf" srcId="{59E13527-37B6-457D-A0E9-9726E5ECC861}" destId="{415CE69C-C4CE-4CAF-8BFE-697D17588BEC}" srcOrd="6" destOrd="0" presId="urn:microsoft.com/office/officeart/2018/2/layout/IconVerticalSolidList"/>
    <dgm:cxn modelId="{0E65EBD0-BB2D-4E25-8669-EE6A3573A963}" type="presParOf" srcId="{415CE69C-C4CE-4CAF-8BFE-697D17588BEC}" destId="{5D280F1C-7899-4A5E-8615-CF1FCA0DABC3}" srcOrd="0" destOrd="0" presId="urn:microsoft.com/office/officeart/2018/2/layout/IconVerticalSolidList"/>
    <dgm:cxn modelId="{B62FCA37-2D47-41D0-AB10-CC6373AA6B13}" type="presParOf" srcId="{415CE69C-C4CE-4CAF-8BFE-697D17588BEC}" destId="{C4D18B14-288E-4FCC-9658-6428F490D6C9}" srcOrd="1" destOrd="0" presId="urn:microsoft.com/office/officeart/2018/2/layout/IconVerticalSolidList"/>
    <dgm:cxn modelId="{4DDAADD9-9777-4350-B914-A59A0CF34682}" type="presParOf" srcId="{415CE69C-C4CE-4CAF-8BFE-697D17588BEC}" destId="{F46B9609-CBFC-4D79-97BD-2BB82A4ED253}" srcOrd="2" destOrd="0" presId="urn:microsoft.com/office/officeart/2018/2/layout/IconVerticalSolidList"/>
    <dgm:cxn modelId="{7191822A-F7B6-4A12-B028-9374932A6E66}" type="presParOf" srcId="{415CE69C-C4CE-4CAF-8BFE-697D17588BEC}" destId="{B90D0988-B5F5-4FFA-9314-7FFE3630CE8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2E5729-5315-4ED8-80C1-FB94EC9718C6}">
      <dsp:nvSpPr>
        <dsp:cNvPr id="0" name=""/>
        <dsp:cNvSpPr/>
      </dsp:nvSpPr>
      <dsp:spPr>
        <a:xfrm>
          <a:off x="0" y="1961"/>
          <a:ext cx="5744684" cy="99417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1295BE-B1BF-4C7C-8BE7-531F21C52959}">
      <dsp:nvSpPr>
        <dsp:cNvPr id="0" name=""/>
        <dsp:cNvSpPr/>
      </dsp:nvSpPr>
      <dsp:spPr>
        <a:xfrm>
          <a:off x="300739" y="225651"/>
          <a:ext cx="546798" cy="5467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51B23B-E864-4F72-B263-435B14541B44}">
      <dsp:nvSpPr>
        <dsp:cNvPr id="0" name=""/>
        <dsp:cNvSpPr/>
      </dsp:nvSpPr>
      <dsp:spPr>
        <a:xfrm>
          <a:off x="1148277" y="1961"/>
          <a:ext cx="4596407" cy="994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217" tIns="105217" rIns="105217" bIns="10521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Co to za święto?</a:t>
          </a:r>
        </a:p>
      </dsp:txBody>
      <dsp:txXfrm>
        <a:off x="1148277" y="1961"/>
        <a:ext cx="4596407" cy="994179"/>
      </dsp:txXfrm>
    </dsp:sp>
    <dsp:sp modelId="{80666B23-B82C-4A1C-BD25-7C6D98BD963A}">
      <dsp:nvSpPr>
        <dsp:cNvPr id="0" name=""/>
        <dsp:cNvSpPr/>
      </dsp:nvSpPr>
      <dsp:spPr>
        <a:xfrm>
          <a:off x="0" y="1244686"/>
          <a:ext cx="5744684" cy="99417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778DD6-0363-49CF-B67B-316DF4B8E5D8}">
      <dsp:nvSpPr>
        <dsp:cNvPr id="0" name=""/>
        <dsp:cNvSpPr/>
      </dsp:nvSpPr>
      <dsp:spPr>
        <a:xfrm>
          <a:off x="300739" y="1468376"/>
          <a:ext cx="546798" cy="5467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ECD0D0E-1B8F-4168-BA00-F5E208B64D05}">
      <dsp:nvSpPr>
        <dsp:cNvPr id="0" name=""/>
        <dsp:cNvSpPr/>
      </dsp:nvSpPr>
      <dsp:spPr>
        <a:xfrm>
          <a:off x="1148277" y="1244686"/>
          <a:ext cx="4596407" cy="994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217" tIns="105217" rIns="105217" bIns="10521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Jak świętować?</a:t>
          </a:r>
        </a:p>
      </dsp:txBody>
      <dsp:txXfrm>
        <a:off x="1148277" y="1244686"/>
        <a:ext cx="4596407" cy="994179"/>
      </dsp:txXfrm>
    </dsp:sp>
    <dsp:sp modelId="{38FBDC18-0431-4C60-AB69-87E46C76D4EB}">
      <dsp:nvSpPr>
        <dsp:cNvPr id="0" name=""/>
        <dsp:cNvSpPr/>
      </dsp:nvSpPr>
      <dsp:spPr>
        <a:xfrm>
          <a:off x="0" y="2487410"/>
          <a:ext cx="5744684" cy="99417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8D9176-4E18-4878-AD48-3B9FDB660D06}">
      <dsp:nvSpPr>
        <dsp:cNvPr id="0" name=""/>
        <dsp:cNvSpPr/>
      </dsp:nvSpPr>
      <dsp:spPr>
        <a:xfrm>
          <a:off x="300739" y="2711100"/>
          <a:ext cx="546798" cy="5467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C14C41-B0A1-4185-9CD8-BF1FB3DEBFED}">
      <dsp:nvSpPr>
        <dsp:cNvPr id="0" name=""/>
        <dsp:cNvSpPr/>
      </dsp:nvSpPr>
      <dsp:spPr>
        <a:xfrm>
          <a:off x="1148277" y="2487410"/>
          <a:ext cx="4596407" cy="994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217" tIns="105217" rIns="105217" bIns="10521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Kiedy wypada?</a:t>
          </a:r>
        </a:p>
      </dsp:txBody>
      <dsp:txXfrm>
        <a:off x="1148277" y="2487410"/>
        <a:ext cx="4596407" cy="994179"/>
      </dsp:txXfrm>
    </dsp:sp>
    <dsp:sp modelId="{5D280F1C-7899-4A5E-8615-CF1FCA0DABC3}">
      <dsp:nvSpPr>
        <dsp:cNvPr id="0" name=""/>
        <dsp:cNvSpPr/>
      </dsp:nvSpPr>
      <dsp:spPr>
        <a:xfrm>
          <a:off x="0" y="3730134"/>
          <a:ext cx="5744684" cy="99417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18B14-288E-4FCC-9658-6428F490D6C9}">
      <dsp:nvSpPr>
        <dsp:cNvPr id="0" name=""/>
        <dsp:cNvSpPr/>
      </dsp:nvSpPr>
      <dsp:spPr>
        <a:xfrm>
          <a:off x="300739" y="3953825"/>
          <a:ext cx="546798" cy="54679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0D0988-B5F5-4FFA-9314-7FFE3630CE87}">
      <dsp:nvSpPr>
        <dsp:cNvPr id="0" name=""/>
        <dsp:cNvSpPr/>
      </dsp:nvSpPr>
      <dsp:spPr>
        <a:xfrm>
          <a:off x="1148277" y="3730134"/>
          <a:ext cx="4596407" cy="994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217" tIns="105217" rIns="105217" bIns="10521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Jaka historia tego święta?</a:t>
          </a:r>
        </a:p>
      </dsp:txBody>
      <dsp:txXfrm>
        <a:off x="1148277" y="3730134"/>
        <a:ext cx="4596407" cy="9941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24.11.2022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24.11.2022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24.11.2022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24.11.2022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24.11.2022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24.11.2022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24.11.2022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Pluszowy Miś Brunatny · darmowe zdjęcie z galerii">
            <a:extLst>
              <a:ext uri="{FF2B5EF4-FFF2-40B4-BE49-F238E27FC236}">
                <a16:creationId xmlns:a16="http://schemas.microsoft.com/office/drawing/2014/main" id="{299B4EB9-18F0-7E6A-D7BA-B3158B4DCC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5083" b="331"/>
          <a:stretch/>
        </p:blipFill>
        <p:spPr>
          <a:xfrm>
            <a:off x="20" y="-9283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69532" y="1695576"/>
            <a:ext cx="8652938" cy="2857191"/>
          </a:xfrm>
        </p:spPr>
        <p:txBody>
          <a:bodyPr anchor="ctr">
            <a:normAutofit/>
          </a:bodyPr>
          <a:lstStyle/>
          <a:p>
            <a:r>
              <a:rPr lang="pl-PL" sz="8000">
                <a:cs typeface="Calibri Light"/>
              </a:rPr>
              <a:t>Dzień Pluszowego Misia</a:t>
            </a:r>
            <a:endParaRPr lang="pl-PL" sz="800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solidFill>
                  <a:schemeClr val="accent2"/>
                </a:solidFill>
                <a:cs typeface="Calibri"/>
              </a:rPr>
              <a:t>Maja Łydek </a:t>
            </a:r>
            <a:r>
              <a:rPr lang="pl-PL" dirty="0">
                <a:cs typeface="Calibri"/>
              </a:rPr>
              <a:t>x </a:t>
            </a:r>
            <a:r>
              <a:rPr lang="pl-PL" dirty="0">
                <a:solidFill>
                  <a:schemeClr val="accent2"/>
                </a:solidFill>
                <a:cs typeface="Calibri"/>
              </a:rPr>
              <a:t>Kaja </a:t>
            </a:r>
            <a:r>
              <a:rPr lang="pl-PL" dirty="0" err="1">
                <a:solidFill>
                  <a:schemeClr val="accent2"/>
                </a:solidFill>
                <a:cs typeface="Calibri"/>
              </a:rPr>
              <a:t>Sarota</a:t>
            </a:r>
            <a:endParaRPr lang="pl-PL" dirty="0" err="1">
              <a:solidFill>
                <a:schemeClr val="accent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Darmowe Zdjęcia : piętro, Ściana, czerwony, Kamienna ściana, cegła ...">
            <a:extLst>
              <a:ext uri="{FF2B5EF4-FFF2-40B4-BE49-F238E27FC236}">
                <a16:creationId xmlns:a16="http://schemas.microsoft.com/office/drawing/2014/main" id="{956FD18E-E103-A6EE-3F08-8B95DB7F74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418" b="143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63DCCC2-ED66-61D5-3738-F26A237F4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pl-PL" sz="5000">
                <a:cs typeface="Calibri Light"/>
              </a:rPr>
              <a:t>Kiedy wypada?</a:t>
            </a:r>
            <a:endParaRPr lang="pl-PL" sz="5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659D9B0-812E-E1B3-744E-402F4BB15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6519896" cy="26700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cs typeface="Calibri" panose="020F0502020204030204"/>
              </a:rPr>
              <a:t>Dzień</a:t>
            </a:r>
            <a:r>
              <a:rPr lang="en-US" sz="2000" dirty="0">
                <a:cs typeface="Calibri" panose="020F0502020204030204"/>
              </a:rPr>
              <a:t> </a:t>
            </a:r>
            <a:r>
              <a:rPr lang="en-US" sz="2000" dirty="0" err="1">
                <a:cs typeface="Calibri" panose="020F0502020204030204"/>
              </a:rPr>
              <a:t>Pluszowego</a:t>
            </a:r>
            <a:r>
              <a:rPr lang="en-US" sz="2000" dirty="0">
                <a:cs typeface="Calibri" panose="020F0502020204030204"/>
              </a:rPr>
              <a:t> Misia </a:t>
            </a:r>
            <a:r>
              <a:rPr lang="en-US" sz="2000" dirty="0" err="1">
                <a:cs typeface="Calibri" panose="020F0502020204030204"/>
              </a:rPr>
              <a:t>wypada</a:t>
            </a:r>
            <a:r>
              <a:rPr lang="en-US" sz="2000" dirty="0">
                <a:cs typeface="Calibri" panose="020F0502020204030204"/>
              </a:rPr>
              <a:t> </a:t>
            </a:r>
            <a:r>
              <a:rPr lang="en-US" sz="2000" dirty="0">
                <a:solidFill>
                  <a:schemeClr val="accent2"/>
                </a:solidFill>
                <a:cs typeface="Calibri" panose="020F0502020204030204"/>
              </a:rPr>
              <a:t>25 </a:t>
            </a:r>
            <a:r>
              <a:rPr lang="en-US" sz="2000" dirty="0" err="1">
                <a:solidFill>
                  <a:schemeClr val="accent2"/>
                </a:solidFill>
                <a:cs typeface="Calibri" panose="020F0502020204030204"/>
              </a:rPr>
              <a:t>listopada</a:t>
            </a:r>
            <a:r>
              <a:rPr lang="en-US" sz="2000" dirty="0">
                <a:cs typeface="Calibri" panose="020F0502020204030204"/>
              </a:rPr>
              <a:t>. 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Święto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zostało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ustanowione</a:t>
            </a:r>
            <a:r>
              <a:rPr lang="en-US" sz="2000" dirty="0">
                <a:ea typeface="+mn-lt"/>
                <a:cs typeface="+mn-lt"/>
              </a:rPr>
              <a:t> w </a:t>
            </a:r>
            <a:r>
              <a:rPr lang="en-US" sz="2000" dirty="0">
                <a:solidFill>
                  <a:schemeClr val="accent2"/>
                </a:solidFill>
                <a:ea typeface="+mn-lt"/>
                <a:cs typeface="+mn-lt"/>
              </a:rPr>
              <a:t>2002 </a:t>
            </a:r>
            <a:r>
              <a:rPr lang="en-US" sz="2000" dirty="0" err="1">
                <a:ea typeface="+mn-lt"/>
                <a:cs typeface="+mn-lt"/>
              </a:rPr>
              <a:t>roku</a:t>
            </a:r>
            <a:r>
              <a:rPr lang="en-US" sz="2000" dirty="0">
                <a:ea typeface="+mn-lt"/>
                <a:cs typeface="+mn-lt"/>
              </a:rPr>
              <a:t> w </a:t>
            </a:r>
            <a:r>
              <a:rPr lang="en-US" sz="2000" dirty="0" err="1">
                <a:ea typeface="+mn-lt"/>
                <a:cs typeface="+mn-lt"/>
              </a:rPr>
              <a:t>setną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rocznicę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wyprodukowania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pierwszego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pluszowego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misia</a:t>
            </a:r>
            <a:r>
              <a:rPr lang="en-US" sz="2000" dirty="0">
                <a:ea typeface="+mn-lt"/>
                <a:cs typeface="+mn-lt"/>
              </a:rPr>
              <a:t>. Od </a:t>
            </a:r>
            <a:r>
              <a:rPr lang="en-US" sz="2000" dirty="0">
                <a:solidFill>
                  <a:schemeClr val="accent2"/>
                </a:solidFill>
                <a:ea typeface="+mn-lt"/>
                <a:cs typeface="+mn-lt"/>
              </a:rPr>
              <a:t>1902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roku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pluszowe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misie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szybko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podbiły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serca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dzieci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całych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świecie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stając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się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jedną</a:t>
            </a:r>
            <a:r>
              <a:rPr lang="en-US" sz="2000" dirty="0">
                <a:ea typeface="+mn-lt"/>
                <a:cs typeface="+mn-lt"/>
              </a:rPr>
              <a:t> z </a:t>
            </a:r>
            <a:r>
              <a:rPr lang="en-US" sz="2000" dirty="0" err="1">
                <a:ea typeface="+mn-lt"/>
                <a:cs typeface="+mn-lt"/>
              </a:rPr>
              <a:t>najpopularniejszych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zabawek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Misie </a:t>
            </a:r>
            <a:r>
              <a:rPr lang="en-US" sz="2000" dirty="0" err="1">
                <a:ea typeface="+mn-lt"/>
                <a:cs typeface="+mn-lt"/>
              </a:rPr>
              <a:t>podbiły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rynek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filmowy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księgarski</a:t>
            </a:r>
            <a:r>
              <a:rPr lang="en-US" sz="2000" dirty="0">
                <a:ea typeface="+mn-lt"/>
                <a:cs typeface="+mn-lt"/>
              </a:rPr>
              <a:t>, </a:t>
            </a:r>
            <a:r>
              <a:rPr lang="en-US" sz="2000" dirty="0" err="1">
                <a:ea typeface="+mn-lt"/>
                <a:cs typeface="+mn-lt"/>
              </a:rPr>
              <a:t>stając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się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kultowymi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bohaterami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bajek</a:t>
            </a:r>
            <a:r>
              <a:rPr lang="en-US" sz="2000" dirty="0">
                <a:ea typeface="+mn-lt"/>
                <a:cs typeface="+mn-lt"/>
              </a:rPr>
              <a:t>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85C001F-8FE9-38F8-88A6-08837454BFD3}"/>
              </a:ext>
            </a:extLst>
          </p:cNvPr>
          <p:cNvSpPr txBox="1"/>
          <p:nvPr/>
        </p:nvSpPr>
        <p:spPr>
          <a:xfrm>
            <a:off x="7844070" y="5152445"/>
            <a:ext cx="1318013" cy="345378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10000"/>
          </a:bodyPr>
          <a:lstStyle/>
          <a:p>
            <a:endParaRPr lang="en-US" dirty="0">
              <a:cs typeface="Calibri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 3D 2" descr="Globe">
                <a:extLst>
                  <a:ext uri="{FF2B5EF4-FFF2-40B4-BE49-F238E27FC236}">
                    <a16:creationId xmlns:a16="http://schemas.microsoft.com/office/drawing/2014/main" id="{916C61DB-AA05-012F-E70F-D3C9353441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90924815"/>
                  </p:ext>
                </p:extLst>
              </p:nvPr>
            </p:nvGraphicFramePr>
            <p:xfrm>
              <a:off x="7995998" y="1765607"/>
              <a:ext cx="2949703" cy="298776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949703" cy="2987764"/>
                    </a:xfrm>
                    <a:prstGeom prst="rect">
                      <a:avLst/>
                    </a:prstGeom>
                  </am3d:spPr>
                  <am3d:camera>
                    <am3d:pos x="0" y="0" z="800690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03097" d="1000000"/>
                    <am3d:preTrans dx="-41004" dy="71609" dz="88767"/>
                    <am3d:scale>
                      <am3d:sx n="1000000" d="1000000"/>
                      <am3d:sy n="1000000" d="1000000"/>
                      <am3d:sz n="1000000" d="1000000"/>
                    </am3d:scale>
                    <am3d:rot ax="-10663469" ay="2888036" az="-1069830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094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 3D 2" descr="Globe">
                <a:extLst>
                  <a:ext uri="{FF2B5EF4-FFF2-40B4-BE49-F238E27FC236}">
                    <a16:creationId xmlns:a16="http://schemas.microsoft.com/office/drawing/2014/main" id="{916C61DB-AA05-012F-E70F-D3C9353441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95998" y="1765607"/>
                <a:ext cx="2949703" cy="298776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1510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3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Darmowe Zdjęcia : piętro, Ściana, czerwony, Kamienna ściana, cegła ...">
            <a:extLst>
              <a:ext uri="{FF2B5EF4-FFF2-40B4-BE49-F238E27FC236}">
                <a16:creationId xmlns:a16="http://schemas.microsoft.com/office/drawing/2014/main" id="{0AF42AE4-5242-1CC6-3DFD-99B31BFB02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18" b="143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70E91BB-416E-AE1B-0F63-883E7F17D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l-PL" sz="4000">
                <a:solidFill>
                  <a:srgbClr val="FFFFFF"/>
                </a:solidFill>
                <a:cs typeface="Calibri Light"/>
              </a:rPr>
              <a:t>Historia Pluszowego Misia</a:t>
            </a:r>
            <a:endParaRPr lang="pl-PL" sz="4000">
              <a:solidFill>
                <a:srgbClr val="FFFFFF"/>
              </a:solidFill>
            </a:endParaRPr>
          </a:p>
        </p:txBody>
      </p:sp>
      <p:cxnSp>
        <p:nvCxnSpPr>
          <p:cNvPr id="30" name="Straight Connector 15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CD73D4-76B5-1B41-827F-13171E8F7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z="2000">
                <a:solidFill>
                  <a:srgbClr val="FFFFFF"/>
                </a:solidFill>
                <a:ea typeface="+mn-lt"/>
                <a:cs typeface="+mn-lt"/>
              </a:rPr>
              <a:t>Istnieją różne wersje początku powstania pluszowej zabawki. Jedna z popularniejszych podaje, że historia pluszowego misia zaczyna się w 1902 roku, kiedy prezydent Stanów Zjednoczonych Teodor Roosvelt udał się na polowanie. Po kilku godzinach łowów, jeden z towarzyszy Roosvelt postrzelił małego niedźwiadka, którego zaprowadził do prezydenta. Teodor Roosvelt spojrzawszy na wystraszone zwierzątko postanowił uwolnić niedźwiadka</a:t>
            </a:r>
          </a:p>
          <a:p>
            <a:r>
              <a:rPr lang="pl-PL" sz="2000">
                <a:solidFill>
                  <a:srgbClr val="FFFFFF"/>
                </a:solidFill>
                <a:ea typeface="+mn-lt"/>
                <a:cs typeface="+mn-lt"/>
              </a:rPr>
              <a:t>Uczestnik polowania uwiecznił w krótkim komiksie który został opublikowany w gazecie</a:t>
            </a:r>
            <a:endParaRPr lang="pl-PL" sz="20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99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!!BGRectangle">
            <a:extLst>
              <a:ext uri="{FF2B5EF4-FFF2-40B4-BE49-F238E27FC236}">
                <a16:creationId xmlns:a16="http://schemas.microsoft.com/office/drawing/2014/main" id="{25E8815A-9407-4234-B08F-A1E49DCD7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2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Pluszowy Miś Brunatny · darmowe zdjęcie z galerii">
            <a:extLst>
              <a:ext uri="{FF2B5EF4-FFF2-40B4-BE49-F238E27FC236}">
                <a16:creationId xmlns:a16="http://schemas.microsoft.com/office/drawing/2014/main" id="{FC869913-26F3-D1EA-712F-B4F2F9028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83" b="3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DC832D1-046F-4DE0-843E-DECC85694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pl-PL">
                <a:solidFill>
                  <a:schemeClr val="bg1"/>
                </a:solidFill>
                <a:cs typeface="Calibri Light"/>
              </a:rPr>
              <a:t>Koniec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24" name="!!Line">
            <a:extLst>
              <a:ext uri="{FF2B5EF4-FFF2-40B4-BE49-F238E27FC236}">
                <a16:creationId xmlns:a16="http://schemas.microsoft.com/office/drawing/2014/main" id="{C9C56819-FD02-4626-ABF5-85C7463C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0580" y="2057400"/>
            <a:ext cx="27432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89628CC1-35B5-BBE8-A451-45DCD1E31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cs typeface="Calibri"/>
              </a:rPr>
              <a:t>Kaja </a:t>
            </a:r>
            <a:r>
              <a:rPr lang="en-US" sz="2400" dirty="0" err="1">
                <a:solidFill>
                  <a:schemeClr val="bg1"/>
                </a:solidFill>
                <a:cs typeface="Calibri"/>
              </a:rPr>
              <a:t>Sarota</a:t>
            </a:r>
            <a:r>
              <a:rPr lang="en-US" sz="2400" dirty="0">
                <a:solidFill>
                  <a:schemeClr val="bg1"/>
                </a:solidFill>
                <a:cs typeface="Calibri"/>
              </a:rPr>
              <a:t> x Maja </a:t>
            </a:r>
            <a:r>
              <a:rPr lang="en-US" sz="2400" dirty="0" err="1">
                <a:solidFill>
                  <a:schemeClr val="bg1"/>
                </a:solidFill>
                <a:cs typeface="Calibri"/>
              </a:rPr>
              <a:t>Łydek</a:t>
            </a:r>
          </a:p>
        </p:txBody>
      </p:sp>
    </p:spTree>
    <p:extLst>
      <p:ext uri="{BB962C8B-B14F-4D97-AF65-F5344CB8AC3E}">
        <p14:creationId xmlns:p14="http://schemas.microsoft.com/office/powerpoint/2010/main" val="1601646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Darmowe Zdjęcia : piętro, Ściana, czerwony, Kamienna ściana, cegła ...">
            <a:extLst>
              <a:ext uri="{FF2B5EF4-FFF2-40B4-BE49-F238E27FC236}">
                <a16:creationId xmlns:a16="http://schemas.microsoft.com/office/drawing/2014/main" id="{F2FBDB1A-AF98-5AF6-1D04-BBB402084F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18" b="1431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13D8688-6201-8221-4CDD-C17F38563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l-PL" sz="4000">
                <a:solidFill>
                  <a:srgbClr val="FFFFFF"/>
                </a:solidFill>
                <a:cs typeface="Calibri Light"/>
              </a:rPr>
              <a:t>Dzień Pluszowego Misia</a:t>
            </a:r>
            <a:endParaRPr lang="pl-PL" sz="4000">
              <a:solidFill>
                <a:srgbClr val="FFFFFF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Content Placeholder 7">
            <a:extLst>
              <a:ext uri="{FF2B5EF4-FFF2-40B4-BE49-F238E27FC236}">
                <a16:creationId xmlns:a16="http://schemas.microsoft.com/office/drawing/2014/main" id="{0CF3DBCA-4622-7995-3650-095B616D71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9705817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2507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Darmowe Zdjęcia : piętro, Ściana, czerwony, Kamienna ściana, cegła ...">
            <a:extLst>
              <a:ext uri="{FF2B5EF4-FFF2-40B4-BE49-F238E27FC236}">
                <a16:creationId xmlns:a16="http://schemas.microsoft.com/office/drawing/2014/main" id="{E96F9181-CDE7-7BE9-5F2E-E146107BD2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418" b="14313"/>
          <a:stretch/>
        </p:blipFill>
        <p:spPr>
          <a:xfrm>
            <a:off x="0" y="-1189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3C511ED-5C46-C975-E7C7-1B2FE78E7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Co to za święto?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112053-526B-15EE-D143-4E348E251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427811"/>
            <a:ext cx="5088822" cy="26700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US" sz="1800" err="1">
                <a:ea typeface="+mn-lt"/>
                <a:cs typeface="+mn-lt"/>
              </a:rPr>
              <a:t>Pluszowe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misie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err="1">
                <a:ea typeface="+mn-lt"/>
                <a:cs typeface="+mn-lt"/>
              </a:rPr>
              <a:t>stały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err="1">
                <a:ea typeface="+mn-lt"/>
                <a:cs typeface="+mn-lt"/>
              </a:rPr>
              <a:t>się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ulubioną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maskotką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dzieci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na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całym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świecie</a:t>
            </a:r>
            <a:r>
              <a:rPr lang="en-US" sz="1800" dirty="0">
                <a:ea typeface="+mn-lt"/>
                <a:cs typeface="+mn-lt"/>
              </a:rPr>
              <a:t>. </a:t>
            </a:r>
            <a:r>
              <a:rPr lang="en-US" sz="1800" err="1">
                <a:ea typeface="+mn-lt"/>
                <a:cs typeface="+mn-lt"/>
              </a:rPr>
              <a:t>Chyba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nie</a:t>
            </a:r>
            <a:r>
              <a:rPr lang="en-US" sz="1800" dirty="0">
                <a:ea typeface="+mn-lt"/>
                <a:cs typeface="+mn-lt"/>
              </a:rPr>
              <a:t> ma </a:t>
            </a:r>
            <a:r>
              <a:rPr lang="en-US" sz="1800" err="1">
                <a:ea typeface="+mn-lt"/>
                <a:cs typeface="+mn-lt"/>
              </a:rPr>
              <a:t>domu</a:t>
            </a:r>
            <a:r>
              <a:rPr lang="en-US" sz="1800" dirty="0">
                <a:ea typeface="+mn-lt"/>
                <a:cs typeface="+mn-lt"/>
              </a:rPr>
              <a:t>, w </a:t>
            </a:r>
            <a:r>
              <a:rPr lang="en-US" sz="1800" err="1">
                <a:ea typeface="+mn-lt"/>
                <a:cs typeface="+mn-lt"/>
              </a:rPr>
              <a:t>którym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nie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pojawia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się</a:t>
            </a:r>
            <a:r>
              <a:rPr lang="en-US" sz="1800" dirty="0">
                <a:ea typeface="+mn-lt"/>
                <a:cs typeface="+mn-lt"/>
              </a:rPr>
              <a:t> ten </a:t>
            </a:r>
            <a:r>
              <a:rPr lang="en-US" sz="1800" err="1">
                <a:ea typeface="+mn-lt"/>
                <a:cs typeface="+mn-lt"/>
              </a:rPr>
              <a:t>towarzysz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dziecięcych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zabaw</a:t>
            </a:r>
            <a:r>
              <a:rPr lang="en-US" sz="1800" dirty="0">
                <a:ea typeface="+mn-lt"/>
                <a:cs typeface="+mn-lt"/>
              </a:rPr>
              <a:t>, </a:t>
            </a:r>
            <a:r>
              <a:rPr lang="en-US" sz="1800" err="1">
                <a:ea typeface="+mn-lt"/>
                <a:cs typeface="+mn-lt"/>
              </a:rPr>
              <a:t>radości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smutków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oraz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err="1">
                <a:ea typeface="+mn-lt"/>
                <a:cs typeface="+mn-lt"/>
              </a:rPr>
              <a:t>przytulanka</a:t>
            </a:r>
            <a:r>
              <a:rPr lang="en-US" sz="1800" dirty="0">
                <a:ea typeface="+mn-lt"/>
                <a:cs typeface="+mn-lt"/>
              </a:rPr>
              <a:t> do </a:t>
            </a:r>
            <a:r>
              <a:rPr lang="en-US" sz="1800" err="1">
                <a:ea typeface="+mn-lt"/>
                <a:cs typeface="+mn-lt"/>
              </a:rPr>
              <a:t>zasypiania</a:t>
            </a:r>
            <a:r>
              <a:rPr lang="en-US" sz="1800" dirty="0">
                <a:ea typeface="+mn-lt"/>
                <a:cs typeface="+mn-lt"/>
              </a:rPr>
              <a:t>. Nic </a:t>
            </a:r>
            <a:r>
              <a:rPr lang="en-US" sz="1800" err="1">
                <a:ea typeface="+mn-lt"/>
                <a:cs typeface="+mn-lt"/>
              </a:rPr>
              <a:t>więc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dziwnego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że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zabawka</a:t>
            </a:r>
            <a:r>
              <a:rPr lang="en-US" sz="1800" dirty="0">
                <a:ea typeface="+mn-lt"/>
                <a:cs typeface="+mn-lt"/>
              </a:rPr>
              <a:t> ta </a:t>
            </a:r>
            <a:r>
              <a:rPr lang="en-US" sz="1800" err="1">
                <a:ea typeface="+mn-lt"/>
                <a:cs typeface="+mn-lt"/>
              </a:rPr>
              <a:t>doczekała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się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swojego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święta</a:t>
            </a:r>
            <a:r>
              <a:rPr lang="en-US" sz="1800" dirty="0">
                <a:ea typeface="+mn-lt"/>
                <a:cs typeface="+mn-lt"/>
              </a:rPr>
              <a:t>. </a:t>
            </a:r>
            <a:endParaRPr lang="pl-PL"/>
          </a:p>
          <a:p>
            <a:pPr marL="0" indent="0" algn="just">
              <a:buNone/>
            </a:pP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W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tej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prezentacji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postaramy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się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wam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 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pokazać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I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opowiedzieć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 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wszystko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co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nam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wiadomo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na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temat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 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obchodzonego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święta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el 3D 4" descr="Teddy Bear">
                <a:extLst>
                  <a:ext uri="{FF2B5EF4-FFF2-40B4-BE49-F238E27FC236}">
                    <a16:creationId xmlns:a16="http://schemas.microsoft.com/office/drawing/2014/main" id="{20141C52-2D57-5D00-70C7-1CE3A91B87D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84097615"/>
                  </p:ext>
                </p:extLst>
              </p:nvPr>
            </p:nvGraphicFramePr>
            <p:xfrm>
              <a:off x="6977778" y="629670"/>
              <a:ext cx="3757560" cy="446724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757560" cy="4467242"/>
                    </a:xfrm>
                    <a:prstGeom prst="rect">
                      <a:avLst/>
                    </a:prstGeom>
                  </am3d:spPr>
                  <am3d:camera>
                    <am3d:pos x="0" y="0" z="705474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665278" d="1000000"/>
                    <am3d:preTrans dx="0" dy="-18127746" dz="-1021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8701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 3D 4" descr="Teddy Bear">
                <a:extLst>
                  <a:ext uri="{FF2B5EF4-FFF2-40B4-BE49-F238E27FC236}">
                    <a16:creationId xmlns:a16="http://schemas.microsoft.com/office/drawing/2014/main" id="{20141C52-2D57-5D00-70C7-1CE3A91B87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77778" y="629670"/>
                <a:ext cx="3757560" cy="44672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5721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Darmowe Zdjęcia : piętro, Ściana, czerwony, Kamienna ściana, cegła ...">
            <a:extLst>
              <a:ext uri="{FF2B5EF4-FFF2-40B4-BE49-F238E27FC236}">
                <a16:creationId xmlns:a16="http://schemas.microsoft.com/office/drawing/2014/main" id="{E96F9181-CDE7-7BE9-5F2E-E146107BD2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418" b="14313"/>
          <a:stretch/>
        </p:blipFill>
        <p:spPr>
          <a:xfrm>
            <a:off x="0" y="-1189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3C511ED-5C46-C975-E7C7-1B2FE78E7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112053-526B-15EE-D143-4E348E251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427811"/>
            <a:ext cx="5088822" cy="26700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US" sz="1800" err="1">
                <a:ea typeface="+mn-lt"/>
                <a:cs typeface="+mn-lt"/>
              </a:rPr>
              <a:t>Pluszowe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misie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err="1">
                <a:ea typeface="+mn-lt"/>
                <a:cs typeface="+mn-lt"/>
              </a:rPr>
              <a:t>stały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err="1">
                <a:ea typeface="+mn-lt"/>
                <a:cs typeface="+mn-lt"/>
              </a:rPr>
              <a:t>się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ulubioną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maskotką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dzieci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na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całym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świecie</a:t>
            </a:r>
            <a:r>
              <a:rPr lang="en-US" sz="1800" dirty="0">
                <a:ea typeface="+mn-lt"/>
                <a:cs typeface="+mn-lt"/>
              </a:rPr>
              <a:t>. </a:t>
            </a:r>
            <a:r>
              <a:rPr lang="en-US" sz="1800" err="1">
                <a:ea typeface="+mn-lt"/>
                <a:cs typeface="+mn-lt"/>
              </a:rPr>
              <a:t>Chyba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nie</a:t>
            </a:r>
            <a:r>
              <a:rPr lang="en-US" sz="1800" dirty="0">
                <a:ea typeface="+mn-lt"/>
                <a:cs typeface="+mn-lt"/>
              </a:rPr>
              <a:t> ma </a:t>
            </a:r>
            <a:r>
              <a:rPr lang="en-US" sz="1800" err="1">
                <a:ea typeface="+mn-lt"/>
                <a:cs typeface="+mn-lt"/>
              </a:rPr>
              <a:t>domu</a:t>
            </a:r>
            <a:r>
              <a:rPr lang="en-US" sz="1800" dirty="0">
                <a:ea typeface="+mn-lt"/>
                <a:cs typeface="+mn-lt"/>
              </a:rPr>
              <a:t>, w </a:t>
            </a:r>
            <a:r>
              <a:rPr lang="en-US" sz="1800" err="1">
                <a:ea typeface="+mn-lt"/>
                <a:cs typeface="+mn-lt"/>
              </a:rPr>
              <a:t>którym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nie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pojawia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się</a:t>
            </a:r>
            <a:r>
              <a:rPr lang="en-US" sz="1800" dirty="0">
                <a:ea typeface="+mn-lt"/>
                <a:cs typeface="+mn-lt"/>
              </a:rPr>
              <a:t> ten </a:t>
            </a:r>
            <a:r>
              <a:rPr lang="en-US" sz="1800" err="1">
                <a:ea typeface="+mn-lt"/>
                <a:cs typeface="+mn-lt"/>
              </a:rPr>
              <a:t>towarzysz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dziecięcych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zabaw</a:t>
            </a:r>
            <a:r>
              <a:rPr lang="en-US" sz="1800" dirty="0">
                <a:ea typeface="+mn-lt"/>
                <a:cs typeface="+mn-lt"/>
              </a:rPr>
              <a:t>, </a:t>
            </a:r>
            <a:r>
              <a:rPr lang="en-US" sz="1800" err="1">
                <a:ea typeface="+mn-lt"/>
                <a:cs typeface="+mn-lt"/>
              </a:rPr>
              <a:t>radości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smutków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oraz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err="1">
                <a:ea typeface="+mn-lt"/>
                <a:cs typeface="+mn-lt"/>
              </a:rPr>
              <a:t>przytulanka</a:t>
            </a:r>
            <a:r>
              <a:rPr lang="en-US" sz="1800" dirty="0">
                <a:ea typeface="+mn-lt"/>
                <a:cs typeface="+mn-lt"/>
              </a:rPr>
              <a:t> do </a:t>
            </a:r>
            <a:r>
              <a:rPr lang="en-US" sz="1800" err="1">
                <a:ea typeface="+mn-lt"/>
                <a:cs typeface="+mn-lt"/>
              </a:rPr>
              <a:t>zasypiania</a:t>
            </a:r>
            <a:r>
              <a:rPr lang="en-US" sz="1800" dirty="0">
                <a:ea typeface="+mn-lt"/>
                <a:cs typeface="+mn-lt"/>
              </a:rPr>
              <a:t>. Nic </a:t>
            </a:r>
            <a:r>
              <a:rPr lang="en-US" sz="1800" err="1">
                <a:ea typeface="+mn-lt"/>
                <a:cs typeface="+mn-lt"/>
              </a:rPr>
              <a:t>więc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dziwnego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że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zabawka</a:t>
            </a:r>
            <a:r>
              <a:rPr lang="en-US" sz="1800" dirty="0">
                <a:ea typeface="+mn-lt"/>
                <a:cs typeface="+mn-lt"/>
              </a:rPr>
              <a:t> ta </a:t>
            </a:r>
            <a:r>
              <a:rPr lang="en-US" sz="1800" err="1">
                <a:ea typeface="+mn-lt"/>
                <a:cs typeface="+mn-lt"/>
              </a:rPr>
              <a:t>doczekała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się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swojego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święta</a:t>
            </a:r>
            <a:r>
              <a:rPr lang="en-US" sz="1800" dirty="0">
                <a:ea typeface="+mn-lt"/>
                <a:cs typeface="+mn-lt"/>
              </a:rPr>
              <a:t>. </a:t>
            </a:r>
            <a:endParaRPr lang="pl-PL"/>
          </a:p>
          <a:p>
            <a:pPr marL="0" indent="0" algn="just">
              <a:buNone/>
            </a:pP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W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tej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prezentacji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postaramy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się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wam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 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pokazać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I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opowiedzieć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 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wszystko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co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nam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wiadomo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na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temat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 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obchodzonego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święta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el 3D 4" descr="Teddy Bear">
                <a:extLst>
                  <a:ext uri="{FF2B5EF4-FFF2-40B4-BE49-F238E27FC236}">
                    <a16:creationId xmlns:a16="http://schemas.microsoft.com/office/drawing/2014/main" id="{20141C52-2D57-5D00-70C7-1CE3A91B87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12148453"/>
                  </p:ext>
                </p:extLst>
              </p:nvPr>
            </p:nvGraphicFramePr>
            <p:xfrm>
              <a:off x="7253438" y="575158"/>
              <a:ext cx="3206239" cy="457626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206239" cy="4576265"/>
                    </a:xfrm>
                    <a:prstGeom prst="rect">
                      <a:avLst/>
                    </a:prstGeom>
                  </am3d:spPr>
                  <am3d:camera>
                    <am3d:pos x="0" y="0" z="705474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665278" d="1000000"/>
                    <am3d:preTrans dx="0" dy="-18127746" dz="-10213"/>
                    <am3d:scale>
                      <am3d:sx n="1000000" d="1000000"/>
                      <am3d:sy n="1000000" d="1000000"/>
                      <am3d:sz n="1000000" d="1000000"/>
                    </am3d:scale>
                    <am3d:rot ax="-89899" ay="-1414093" az="3595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8701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 3D 4" descr="Teddy Bear">
                <a:extLst>
                  <a:ext uri="{FF2B5EF4-FFF2-40B4-BE49-F238E27FC236}">
                    <a16:creationId xmlns:a16="http://schemas.microsoft.com/office/drawing/2014/main" id="{20141C52-2D57-5D00-70C7-1CE3A91B87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53438" y="575158"/>
                <a:ext cx="3206239" cy="457626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7212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Darmowe Zdjęcia : piętro, Ściana, czerwony, Kamienna ściana, cegła ...">
            <a:extLst>
              <a:ext uri="{FF2B5EF4-FFF2-40B4-BE49-F238E27FC236}">
                <a16:creationId xmlns:a16="http://schemas.microsoft.com/office/drawing/2014/main" id="{E96F9181-CDE7-7BE9-5F2E-E146107BD2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418" b="14313"/>
          <a:stretch/>
        </p:blipFill>
        <p:spPr>
          <a:xfrm>
            <a:off x="0" y="-1189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3C511ED-5C46-C975-E7C7-1B2FE78E7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112053-526B-15EE-D143-4E348E251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427811"/>
            <a:ext cx="5088822" cy="26700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en-US" sz="1800" err="1">
                <a:ea typeface="+mn-lt"/>
                <a:cs typeface="+mn-lt"/>
              </a:rPr>
              <a:t>Pluszowe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misie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err="1">
                <a:ea typeface="+mn-lt"/>
                <a:cs typeface="+mn-lt"/>
              </a:rPr>
              <a:t>stały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err="1">
                <a:ea typeface="+mn-lt"/>
                <a:cs typeface="+mn-lt"/>
              </a:rPr>
              <a:t>się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ulubioną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maskotką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dzieci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na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całym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świecie</a:t>
            </a:r>
            <a:r>
              <a:rPr lang="en-US" sz="1800" dirty="0">
                <a:ea typeface="+mn-lt"/>
                <a:cs typeface="+mn-lt"/>
              </a:rPr>
              <a:t>. </a:t>
            </a:r>
            <a:r>
              <a:rPr lang="en-US" sz="1800" err="1">
                <a:ea typeface="+mn-lt"/>
                <a:cs typeface="+mn-lt"/>
              </a:rPr>
              <a:t>Chyba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nie</a:t>
            </a:r>
            <a:r>
              <a:rPr lang="en-US" sz="1800" dirty="0">
                <a:ea typeface="+mn-lt"/>
                <a:cs typeface="+mn-lt"/>
              </a:rPr>
              <a:t> ma </a:t>
            </a:r>
            <a:r>
              <a:rPr lang="en-US" sz="1800" err="1">
                <a:ea typeface="+mn-lt"/>
                <a:cs typeface="+mn-lt"/>
              </a:rPr>
              <a:t>domu</a:t>
            </a:r>
            <a:r>
              <a:rPr lang="en-US" sz="1800" dirty="0">
                <a:ea typeface="+mn-lt"/>
                <a:cs typeface="+mn-lt"/>
              </a:rPr>
              <a:t>, w </a:t>
            </a:r>
            <a:r>
              <a:rPr lang="en-US" sz="1800" err="1">
                <a:ea typeface="+mn-lt"/>
                <a:cs typeface="+mn-lt"/>
              </a:rPr>
              <a:t>którym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nie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pojawia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się</a:t>
            </a:r>
            <a:r>
              <a:rPr lang="en-US" sz="1800" dirty="0">
                <a:ea typeface="+mn-lt"/>
                <a:cs typeface="+mn-lt"/>
              </a:rPr>
              <a:t> ten </a:t>
            </a:r>
            <a:r>
              <a:rPr lang="en-US" sz="1800" err="1">
                <a:ea typeface="+mn-lt"/>
                <a:cs typeface="+mn-lt"/>
              </a:rPr>
              <a:t>towarzysz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dziecięcych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zabaw</a:t>
            </a:r>
            <a:r>
              <a:rPr lang="en-US" sz="1800" dirty="0">
                <a:ea typeface="+mn-lt"/>
                <a:cs typeface="+mn-lt"/>
              </a:rPr>
              <a:t>, </a:t>
            </a:r>
            <a:r>
              <a:rPr lang="en-US" sz="1800" err="1">
                <a:ea typeface="+mn-lt"/>
                <a:cs typeface="+mn-lt"/>
              </a:rPr>
              <a:t>radości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smutków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oraz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err="1">
                <a:ea typeface="+mn-lt"/>
                <a:cs typeface="+mn-lt"/>
              </a:rPr>
              <a:t>przytulanka</a:t>
            </a:r>
            <a:r>
              <a:rPr lang="en-US" sz="1800" dirty="0">
                <a:ea typeface="+mn-lt"/>
                <a:cs typeface="+mn-lt"/>
              </a:rPr>
              <a:t> do </a:t>
            </a:r>
            <a:r>
              <a:rPr lang="en-US" sz="1800" err="1">
                <a:ea typeface="+mn-lt"/>
                <a:cs typeface="+mn-lt"/>
              </a:rPr>
              <a:t>zasypiania</a:t>
            </a:r>
            <a:r>
              <a:rPr lang="en-US" sz="1800" dirty="0">
                <a:ea typeface="+mn-lt"/>
                <a:cs typeface="+mn-lt"/>
              </a:rPr>
              <a:t>. Nic </a:t>
            </a:r>
            <a:r>
              <a:rPr lang="en-US" sz="1800" err="1">
                <a:ea typeface="+mn-lt"/>
                <a:cs typeface="+mn-lt"/>
              </a:rPr>
              <a:t>więc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dziwnego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że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zabawka</a:t>
            </a:r>
            <a:r>
              <a:rPr lang="en-US" sz="1800" dirty="0">
                <a:ea typeface="+mn-lt"/>
                <a:cs typeface="+mn-lt"/>
              </a:rPr>
              <a:t> ta </a:t>
            </a:r>
            <a:r>
              <a:rPr lang="en-US" sz="1800" err="1">
                <a:ea typeface="+mn-lt"/>
                <a:cs typeface="+mn-lt"/>
              </a:rPr>
              <a:t>doczekała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się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swojego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święta</a:t>
            </a:r>
            <a:r>
              <a:rPr lang="en-US" sz="1800" dirty="0">
                <a:ea typeface="+mn-lt"/>
                <a:cs typeface="+mn-lt"/>
              </a:rPr>
              <a:t>. </a:t>
            </a:r>
            <a:endParaRPr lang="pl-PL"/>
          </a:p>
          <a:p>
            <a:pPr marL="0" indent="0" algn="just">
              <a:buNone/>
            </a:pP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W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tej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prezentacji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postaramy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się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wam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 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pokazać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I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opowiedzieć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 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wszystko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co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nam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wiadomo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na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temat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 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obchodzonego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a typeface="+mn-lt"/>
                <a:cs typeface="+mn-lt"/>
              </a:rPr>
              <a:t>święta</a:t>
            </a:r>
            <a:r>
              <a:rPr lang="en-US" sz="1800" dirty="0">
                <a:solidFill>
                  <a:schemeClr val="accent2"/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el 3D 4" descr="Teddy Bear">
                <a:extLst>
                  <a:ext uri="{FF2B5EF4-FFF2-40B4-BE49-F238E27FC236}">
                    <a16:creationId xmlns:a16="http://schemas.microsoft.com/office/drawing/2014/main" id="{20141C52-2D57-5D00-70C7-1CE3A91B87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8469225"/>
                  </p:ext>
                </p:extLst>
              </p:nvPr>
            </p:nvGraphicFramePr>
            <p:xfrm>
              <a:off x="7044128" y="594186"/>
              <a:ext cx="3624858" cy="453820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624858" cy="4538208"/>
                    </a:xfrm>
                    <a:prstGeom prst="rect">
                      <a:avLst/>
                    </a:prstGeom>
                  </am3d:spPr>
                  <am3d:camera>
                    <am3d:pos x="0" y="0" z="705474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665278" d="1000000"/>
                    <am3d:preTrans dx="0" dy="-18127746" dz="-10213"/>
                    <am3d:scale>
                      <am3d:sx n="1000000" d="1000000"/>
                      <am3d:sy n="1000000" d="1000000"/>
                      <am3d:sz n="1000000" d="1000000"/>
                    </am3d:scale>
                    <am3d:rot ax="19765" ay="2760352" az="1422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8701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el 3D 4" descr="Teddy Bear">
                <a:extLst>
                  <a:ext uri="{FF2B5EF4-FFF2-40B4-BE49-F238E27FC236}">
                    <a16:creationId xmlns:a16="http://schemas.microsoft.com/office/drawing/2014/main" id="{20141C52-2D57-5D00-70C7-1CE3A91B87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44128" y="594186"/>
                <a:ext cx="3624858" cy="45382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7786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Darmowe Zdjęcia : piętro, Ściana, czerwony, Kamienna ściana, cegła ...">
            <a:extLst>
              <a:ext uri="{FF2B5EF4-FFF2-40B4-BE49-F238E27FC236}">
                <a16:creationId xmlns:a16="http://schemas.microsoft.com/office/drawing/2014/main" id="{8CABF75F-0123-BBCE-8981-B780BF4F8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418" b="143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2448BDD-DC8E-6DF6-23EC-AD076D5C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pl-PL" sz="5000">
                <a:cs typeface="Calibri Light"/>
              </a:rPr>
              <a:t>Jak świętować?</a:t>
            </a:r>
            <a:endParaRPr lang="pl-PL" sz="50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7FA943-8964-DADA-06D4-917470F2D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7272603" cy="26700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cs typeface="Calibri"/>
              </a:rPr>
              <a:t>Nie ma </a:t>
            </a:r>
            <a:r>
              <a:rPr lang="en-US" sz="2000" dirty="0" err="1">
                <a:cs typeface="Calibri"/>
              </a:rPr>
              <a:t>podanego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jednego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sposobu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świętowania</a:t>
            </a:r>
            <a:r>
              <a:rPr lang="en-US" sz="2000" dirty="0">
                <a:cs typeface="Calibri"/>
              </a:rPr>
              <a:t>. </a:t>
            </a:r>
            <a:r>
              <a:rPr lang="en-US" sz="2000" dirty="0" err="1">
                <a:cs typeface="Calibri"/>
              </a:rPr>
              <a:t>Młodsi</a:t>
            </a:r>
            <a:r>
              <a:rPr lang="en-US" sz="2000" dirty="0">
                <a:cs typeface="Calibri"/>
              </a:rPr>
              <a:t> </a:t>
            </a:r>
            <a:r>
              <a:rPr lang="en-US" sz="2000" dirty="0" err="1">
                <a:cs typeface="Calibri"/>
              </a:rPr>
              <a:t>mogą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zabrać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swoją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przytulankę</a:t>
            </a:r>
            <a:r>
              <a:rPr lang="en-US" sz="2000" dirty="0">
                <a:cs typeface="Calibri"/>
              </a:rPr>
              <a:t> do </a:t>
            </a:r>
            <a:r>
              <a:rPr lang="en-US" sz="2000" dirty="0" err="1">
                <a:cs typeface="Calibri"/>
              </a:rPr>
              <a:t>przedszkola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oglądnąć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flm</a:t>
            </a:r>
            <a:r>
              <a:rPr lang="en-US" sz="2000" dirty="0">
                <a:cs typeface="Calibri"/>
              </a:rPr>
              <a:t>... </a:t>
            </a:r>
            <a:r>
              <a:rPr lang="en-US" sz="2000" dirty="0" err="1">
                <a:cs typeface="Calibri"/>
              </a:rPr>
              <a:t>Natomiast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dorośli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mogą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spędzić</a:t>
            </a:r>
            <a:r>
              <a:rPr lang="en-US" sz="2000" dirty="0">
                <a:cs typeface="Calibri"/>
              </a:rPr>
              <a:t> </a:t>
            </a:r>
            <a:r>
              <a:rPr lang="en-US" sz="2000" dirty="0" err="1">
                <a:cs typeface="Calibri"/>
              </a:rPr>
              <a:t>wieczór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oglądając</a:t>
            </a:r>
            <a:r>
              <a:rPr lang="en-US" sz="2000" dirty="0">
                <a:cs typeface="Calibri"/>
              </a:rPr>
              <a:t> </a:t>
            </a:r>
            <a:r>
              <a:rPr lang="en-US" sz="2000" dirty="0">
                <a:ea typeface="+mn-lt"/>
                <a:cs typeface="+mn-lt"/>
              </a:rPr>
              <a:t>film </a:t>
            </a:r>
            <a:r>
              <a:rPr lang="en-US" sz="2000" dirty="0">
                <a:solidFill>
                  <a:schemeClr val="accent2"/>
                </a:solidFill>
                <a:ea typeface="+mn-lt"/>
                <a:cs typeface="+mn-lt"/>
              </a:rPr>
              <a:t>„</a:t>
            </a:r>
            <a:r>
              <a:rPr lang="en-US" sz="2000" dirty="0" err="1">
                <a:solidFill>
                  <a:schemeClr val="accent2"/>
                </a:solidFill>
                <a:ea typeface="+mn-lt"/>
                <a:cs typeface="+mn-lt"/>
              </a:rPr>
              <a:t>Miś</a:t>
            </a:r>
            <a:r>
              <a:rPr lang="en-US" sz="2000" dirty="0">
                <a:solidFill>
                  <a:schemeClr val="accent2"/>
                </a:solidFill>
                <a:ea typeface="+mn-lt"/>
                <a:cs typeface="+mn-lt"/>
              </a:rPr>
              <a:t>”</a:t>
            </a:r>
            <a:r>
              <a:rPr lang="en-US" sz="2000" dirty="0">
                <a:ea typeface="+mn-lt"/>
                <a:cs typeface="+mn-lt"/>
              </a:rPr>
              <a:t>. </a:t>
            </a:r>
          </a:p>
          <a:p>
            <a:pPr marL="0" indent="0">
              <a:buNone/>
            </a:pPr>
            <a:r>
              <a:rPr lang="en-US" sz="2000" dirty="0" err="1">
                <a:ea typeface="+mn-lt"/>
                <a:cs typeface="+mn-lt"/>
              </a:rPr>
              <a:t>Być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może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właśnie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Dzień</a:t>
            </a:r>
            <a:r>
              <a:rPr lang="en-US" sz="2000" dirty="0">
                <a:ea typeface="+mn-lt"/>
                <a:cs typeface="+mn-lt"/>
              </a:rPr>
              <a:t> Misia to dobra </a:t>
            </a:r>
            <a:r>
              <a:rPr lang="en-US" sz="2000" dirty="0" err="1">
                <a:ea typeface="+mn-lt"/>
                <a:cs typeface="+mn-lt"/>
              </a:rPr>
              <a:t>okazja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powtórzenie</a:t>
            </a:r>
            <a:r>
              <a:rPr lang="en-US" sz="2000" dirty="0">
                <a:ea typeface="+mn-lt"/>
                <a:cs typeface="+mn-lt"/>
              </a:rPr>
              <a:t>/</a:t>
            </a:r>
            <a:r>
              <a:rPr lang="en-US" sz="2000" dirty="0" err="1">
                <a:ea typeface="+mn-lt"/>
                <a:cs typeface="+mn-lt"/>
              </a:rPr>
              <a:t>nadrobienie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filmowego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klasyka</a:t>
            </a:r>
            <a:r>
              <a:rPr lang="en-US" sz="2000" dirty="0">
                <a:ea typeface="+mn-lt"/>
                <a:cs typeface="+mn-lt"/>
              </a:rPr>
              <a:t>. W </a:t>
            </a:r>
            <a:r>
              <a:rPr lang="en-US" sz="2000" dirty="0" err="1">
                <a:ea typeface="+mn-lt"/>
                <a:cs typeface="+mn-lt"/>
              </a:rPr>
              <a:t>naszej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szkole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świętujemy</a:t>
            </a:r>
            <a:r>
              <a:rPr lang="en-US" sz="2000" dirty="0">
                <a:ea typeface="+mn-lt"/>
                <a:cs typeface="+mn-lt"/>
              </a:rPr>
              <a:t> ten </a:t>
            </a:r>
            <a:r>
              <a:rPr lang="en-US" sz="2000" dirty="0" err="1">
                <a:ea typeface="+mn-lt"/>
                <a:cs typeface="+mn-lt"/>
              </a:rPr>
              <a:t>dzień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szyjąc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własnoręcznie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jedyne</a:t>
            </a:r>
            <a:r>
              <a:rPr lang="en-US" sz="2000" dirty="0">
                <a:ea typeface="+mn-lt"/>
                <a:cs typeface="+mn-lt"/>
              </a:rPr>
              <a:t> w </a:t>
            </a:r>
            <a:r>
              <a:rPr lang="en-US" sz="2000" dirty="0" err="1">
                <a:ea typeface="+mn-lt"/>
                <a:cs typeface="+mn-lt"/>
              </a:rPr>
              <a:t>swoim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rodzaju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pluszowe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misie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 dirty="0">
              <a:cs typeface="Calibri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 3D 2" descr="Tediz Bare">
                <a:extLst>
                  <a:ext uri="{FF2B5EF4-FFF2-40B4-BE49-F238E27FC236}">
                    <a16:creationId xmlns:a16="http://schemas.microsoft.com/office/drawing/2014/main" id="{56584DB7-A311-5B75-FC66-EE728ED77E1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13461975"/>
                  </p:ext>
                </p:extLst>
              </p:nvPr>
            </p:nvGraphicFramePr>
            <p:xfrm>
              <a:off x="8589915" y="1209538"/>
              <a:ext cx="2420675" cy="423365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420675" cy="4233650"/>
                    </a:xfrm>
                    <a:prstGeom prst="rect">
                      <a:avLst/>
                    </a:prstGeom>
                  </am3d:spPr>
                  <am3d:camera>
                    <am3d:pos x="0" y="0" z="5768876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43723" d="1000000"/>
                    <am3d:preTrans dx="15139" dy="-17893895" dz="-16782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213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 3D 2" descr="Tediz Bare">
                <a:extLst>
                  <a:ext uri="{FF2B5EF4-FFF2-40B4-BE49-F238E27FC236}">
                    <a16:creationId xmlns:a16="http://schemas.microsoft.com/office/drawing/2014/main" id="{56584DB7-A311-5B75-FC66-EE728ED77E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89915" y="1209538"/>
                <a:ext cx="2420675" cy="42336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74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Darmowe Zdjęcia : piętro, Ściana, czerwony, Kamienna ściana, cegła ...">
            <a:extLst>
              <a:ext uri="{FF2B5EF4-FFF2-40B4-BE49-F238E27FC236}">
                <a16:creationId xmlns:a16="http://schemas.microsoft.com/office/drawing/2014/main" id="{8CABF75F-0123-BBCE-8981-B780BF4F8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418" b="143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2448BDD-DC8E-6DF6-23EC-AD076D5C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pl-PL" sz="5000">
                <a:cs typeface="Calibri Light"/>
              </a:rPr>
              <a:t>Jak świętować?</a:t>
            </a:r>
            <a:endParaRPr lang="pl-PL" sz="50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7FA943-8964-DADA-06D4-917470F2D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7272603" cy="26700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cs typeface="Calibri"/>
              </a:rPr>
              <a:t>Nie ma </a:t>
            </a:r>
            <a:r>
              <a:rPr lang="en-US" sz="2000" dirty="0" err="1">
                <a:cs typeface="Calibri"/>
              </a:rPr>
              <a:t>podanego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jednego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sposobu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świętowania</a:t>
            </a:r>
            <a:r>
              <a:rPr lang="en-US" sz="2000" dirty="0">
                <a:cs typeface="Calibri"/>
              </a:rPr>
              <a:t>. </a:t>
            </a:r>
            <a:r>
              <a:rPr lang="en-US" sz="2000" dirty="0" err="1">
                <a:cs typeface="Calibri"/>
              </a:rPr>
              <a:t>Młodsi</a:t>
            </a:r>
            <a:r>
              <a:rPr lang="en-US" sz="2000" dirty="0">
                <a:cs typeface="Calibri"/>
              </a:rPr>
              <a:t> </a:t>
            </a:r>
            <a:r>
              <a:rPr lang="en-US" sz="2000" dirty="0" err="1">
                <a:cs typeface="Calibri"/>
              </a:rPr>
              <a:t>mogą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zabrać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swoją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przytulankę</a:t>
            </a:r>
            <a:r>
              <a:rPr lang="en-US" sz="2000" dirty="0">
                <a:cs typeface="Calibri"/>
              </a:rPr>
              <a:t> do </a:t>
            </a:r>
            <a:r>
              <a:rPr lang="en-US" sz="2000" dirty="0" err="1">
                <a:cs typeface="Calibri"/>
              </a:rPr>
              <a:t>przedszkola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oglądnąć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flm</a:t>
            </a:r>
            <a:r>
              <a:rPr lang="en-US" sz="2000" dirty="0">
                <a:cs typeface="Calibri"/>
              </a:rPr>
              <a:t>... </a:t>
            </a:r>
            <a:r>
              <a:rPr lang="en-US" sz="2000" dirty="0" err="1">
                <a:cs typeface="Calibri"/>
              </a:rPr>
              <a:t>Natomiast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dorośli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mogą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spędzić</a:t>
            </a:r>
            <a:r>
              <a:rPr lang="en-US" sz="2000" dirty="0">
                <a:cs typeface="Calibri"/>
              </a:rPr>
              <a:t> </a:t>
            </a:r>
            <a:r>
              <a:rPr lang="en-US" sz="2000" dirty="0" err="1">
                <a:cs typeface="Calibri"/>
              </a:rPr>
              <a:t>wieczór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oglądając</a:t>
            </a:r>
            <a:r>
              <a:rPr lang="en-US" sz="2000" dirty="0">
                <a:cs typeface="Calibri"/>
              </a:rPr>
              <a:t> </a:t>
            </a:r>
            <a:r>
              <a:rPr lang="en-US" sz="2000" dirty="0">
                <a:ea typeface="+mn-lt"/>
                <a:cs typeface="+mn-lt"/>
              </a:rPr>
              <a:t>film </a:t>
            </a:r>
            <a:r>
              <a:rPr lang="en-US" sz="2000" dirty="0">
                <a:solidFill>
                  <a:schemeClr val="accent2"/>
                </a:solidFill>
                <a:ea typeface="+mn-lt"/>
                <a:cs typeface="+mn-lt"/>
              </a:rPr>
              <a:t>„</a:t>
            </a:r>
            <a:r>
              <a:rPr lang="en-US" sz="2000" dirty="0" err="1">
                <a:solidFill>
                  <a:schemeClr val="accent2"/>
                </a:solidFill>
                <a:ea typeface="+mn-lt"/>
                <a:cs typeface="+mn-lt"/>
              </a:rPr>
              <a:t>Miś</a:t>
            </a:r>
            <a:r>
              <a:rPr lang="en-US" sz="2000" dirty="0">
                <a:solidFill>
                  <a:schemeClr val="accent2"/>
                </a:solidFill>
                <a:ea typeface="+mn-lt"/>
                <a:cs typeface="+mn-lt"/>
              </a:rPr>
              <a:t>”</a:t>
            </a:r>
            <a:r>
              <a:rPr lang="en-US" sz="2000" dirty="0">
                <a:ea typeface="+mn-lt"/>
                <a:cs typeface="+mn-lt"/>
              </a:rPr>
              <a:t>. </a:t>
            </a:r>
          </a:p>
          <a:p>
            <a:pPr marL="0" indent="0">
              <a:buNone/>
            </a:pPr>
            <a:r>
              <a:rPr lang="en-US" sz="2000" dirty="0" err="1">
                <a:ea typeface="+mn-lt"/>
                <a:cs typeface="+mn-lt"/>
              </a:rPr>
              <a:t>Być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może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właśnie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Dzień</a:t>
            </a:r>
            <a:r>
              <a:rPr lang="en-US" sz="2000" dirty="0">
                <a:ea typeface="+mn-lt"/>
                <a:cs typeface="+mn-lt"/>
              </a:rPr>
              <a:t> Misia to dobra </a:t>
            </a:r>
            <a:r>
              <a:rPr lang="en-US" sz="2000" dirty="0" err="1">
                <a:ea typeface="+mn-lt"/>
                <a:cs typeface="+mn-lt"/>
              </a:rPr>
              <a:t>okazja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powtórzenie</a:t>
            </a:r>
            <a:r>
              <a:rPr lang="en-US" sz="2000" dirty="0">
                <a:ea typeface="+mn-lt"/>
                <a:cs typeface="+mn-lt"/>
              </a:rPr>
              <a:t>/</a:t>
            </a:r>
            <a:r>
              <a:rPr lang="en-US" sz="2000" dirty="0" err="1">
                <a:ea typeface="+mn-lt"/>
                <a:cs typeface="+mn-lt"/>
              </a:rPr>
              <a:t>nadrobienie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filmowego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klasyka</a:t>
            </a:r>
            <a:r>
              <a:rPr lang="en-US" sz="2000" dirty="0">
                <a:ea typeface="+mn-lt"/>
                <a:cs typeface="+mn-lt"/>
              </a:rPr>
              <a:t>. W </a:t>
            </a:r>
            <a:r>
              <a:rPr lang="en-US" sz="2000" dirty="0" err="1">
                <a:ea typeface="+mn-lt"/>
                <a:cs typeface="+mn-lt"/>
              </a:rPr>
              <a:t>naszej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szkole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świętujemy</a:t>
            </a:r>
            <a:r>
              <a:rPr lang="en-US" sz="2000" dirty="0">
                <a:ea typeface="+mn-lt"/>
                <a:cs typeface="+mn-lt"/>
              </a:rPr>
              <a:t> ten </a:t>
            </a:r>
            <a:r>
              <a:rPr lang="en-US" sz="2000" dirty="0" err="1">
                <a:ea typeface="+mn-lt"/>
                <a:cs typeface="+mn-lt"/>
              </a:rPr>
              <a:t>dzień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szyjąc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własnoręcznie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jedyne</a:t>
            </a:r>
            <a:r>
              <a:rPr lang="en-US" sz="2000" dirty="0">
                <a:ea typeface="+mn-lt"/>
                <a:cs typeface="+mn-lt"/>
              </a:rPr>
              <a:t> w </a:t>
            </a:r>
            <a:r>
              <a:rPr lang="en-US" sz="2000" dirty="0" err="1">
                <a:ea typeface="+mn-lt"/>
                <a:cs typeface="+mn-lt"/>
              </a:rPr>
              <a:t>swoim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rodzaju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pluszowe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misie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 dirty="0">
              <a:cs typeface="Calibri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 3D 2" descr="Tediz Bare">
                <a:extLst>
                  <a:ext uri="{FF2B5EF4-FFF2-40B4-BE49-F238E27FC236}">
                    <a16:creationId xmlns:a16="http://schemas.microsoft.com/office/drawing/2014/main" id="{56584DB7-A311-5B75-FC66-EE728ED77E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57647142"/>
                  </p:ext>
                </p:extLst>
              </p:nvPr>
            </p:nvGraphicFramePr>
            <p:xfrm>
              <a:off x="8481802" y="1236833"/>
              <a:ext cx="2636900" cy="417905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636900" cy="4179059"/>
                    </a:xfrm>
                    <a:prstGeom prst="rect">
                      <a:avLst/>
                    </a:prstGeom>
                  </am3d:spPr>
                  <am3d:camera>
                    <am3d:pos x="0" y="0" z="5768876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43723" d="1000000"/>
                    <am3d:preTrans dx="15139" dy="-17893895" dz="-1678268"/>
                    <am3d:scale>
                      <am3d:sx n="1000000" d="1000000"/>
                      <am3d:sy n="1000000" d="1000000"/>
                      <am3d:sz n="1000000" d="1000000"/>
                    </am3d:scale>
                    <am3d:rot ax="10663553" ay="122719" az="1079512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213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 3D 2" descr="Tediz Bare">
                <a:extLst>
                  <a:ext uri="{FF2B5EF4-FFF2-40B4-BE49-F238E27FC236}">
                    <a16:creationId xmlns:a16="http://schemas.microsoft.com/office/drawing/2014/main" id="{56584DB7-A311-5B75-FC66-EE728ED77E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81802" y="1236833"/>
                <a:ext cx="2636900" cy="417905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8776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Darmowe Zdjęcia : piętro, Ściana, czerwony, Kamienna ściana, cegła ...">
            <a:extLst>
              <a:ext uri="{FF2B5EF4-FFF2-40B4-BE49-F238E27FC236}">
                <a16:creationId xmlns:a16="http://schemas.microsoft.com/office/drawing/2014/main" id="{956FD18E-E103-A6EE-3F08-8B95DB7F74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418" b="143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63DCCC2-ED66-61D5-3738-F26A237F4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pl-PL" sz="5000">
                <a:cs typeface="Calibri Light"/>
              </a:rPr>
              <a:t>Kiedy wypada?</a:t>
            </a:r>
            <a:endParaRPr lang="pl-PL" sz="5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659D9B0-812E-E1B3-744E-402F4BB15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6519896" cy="26700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cs typeface="Calibri" panose="020F0502020204030204"/>
              </a:rPr>
              <a:t>Dzień</a:t>
            </a:r>
            <a:r>
              <a:rPr lang="en-US" sz="2000" dirty="0">
                <a:cs typeface="Calibri" panose="020F0502020204030204"/>
              </a:rPr>
              <a:t> </a:t>
            </a:r>
            <a:r>
              <a:rPr lang="en-US" sz="2000" dirty="0" err="1">
                <a:cs typeface="Calibri" panose="020F0502020204030204"/>
              </a:rPr>
              <a:t>Pluszowego</a:t>
            </a:r>
            <a:r>
              <a:rPr lang="en-US" sz="2000" dirty="0">
                <a:cs typeface="Calibri" panose="020F0502020204030204"/>
              </a:rPr>
              <a:t> Misia </a:t>
            </a:r>
            <a:r>
              <a:rPr lang="en-US" sz="2000" dirty="0" err="1">
                <a:cs typeface="Calibri" panose="020F0502020204030204"/>
              </a:rPr>
              <a:t>wypada</a:t>
            </a:r>
            <a:r>
              <a:rPr lang="en-US" sz="2000" dirty="0">
                <a:cs typeface="Calibri" panose="020F0502020204030204"/>
              </a:rPr>
              <a:t> </a:t>
            </a:r>
            <a:r>
              <a:rPr lang="en-US" sz="2000" dirty="0">
                <a:solidFill>
                  <a:schemeClr val="accent2"/>
                </a:solidFill>
                <a:cs typeface="Calibri" panose="020F0502020204030204"/>
              </a:rPr>
              <a:t>25 </a:t>
            </a:r>
            <a:r>
              <a:rPr lang="en-US" sz="2000" dirty="0" err="1">
                <a:solidFill>
                  <a:schemeClr val="accent2"/>
                </a:solidFill>
                <a:cs typeface="Calibri" panose="020F0502020204030204"/>
              </a:rPr>
              <a:t>listopada</a:t>
            </a:r>
            <a:r>
              <a:rPr lang="en-US" sz="2000" dirty="0">
                <a:cs typeface="Calibri" panose="020F0502020204030204"/>
              </a:rPr>
              <a:t>. 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Święto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zostało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ustanowione</a:t>
            </a:r>
            <a:r>
              <a:rPr lang="en-US" sz="2000" dirty="0">
                <a:ea typeface="+mn-lt"/>
                <a:cs typeface="+mn-lt"/>
              </a:rPr>
              <a:t> w </a:t>
            </a:r>
            <a:r>
              <a:rPr lang="en-US" sz="2000" dirty="0">
                <a:solidFill>
                  <a:schemeClr val="accent2"/>
                </a:solidFill>
                <a:ea typeface="+mn-lt"/>
                <a:cs typeface="+mn-lt"/>
              </a:rPr>
              <a:t>2002 </a:t>
            </a:r>
            <a:r>
              <a:rPr lang="en-US" sz="2000" dirty="0" err="1">
                <a:ea typeface="+mn-lt"/>
                <a:cs typeface="+mn-lt"/>
              </a:rPr>
              <a:t>roku</a:t>
            </a:r>
            <a:r>
              <a:rPr lang="en-US" sz="2000" dirty="0">
                <a:ea typeface="+mn-lt"/>
                <a:cs typeface="+mn-lt"/>
              </a:rPr>
              <a:t> w </a:t>
            </a:r>
            <a:r>
              <a:rPr lang="en-US" sz="2000" dirty="0" err="1">
                <a:ea typeface="+mn-lt"/>
                <a:cs typeface="+mn-lt"/>
              </a:rPr>
              <a:t>setną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rocznicę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wyprodukowania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pierwszego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pluszowego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misia</a:t>
            </a:r>
            <a:r>
              <a:rPr lang="en-US" sz="2000" dirty="0">
                <a:ea typeface="+mn-lt"/>
                <a:cs typeface="+mn-lt"/>
              </a:rPr>
              <a:t>. Od </a:t>
            </a:r>
            <a:r>
              <a:rPr lang="en-US" sz="2000" dirty="0">
                <a:solidFill>
                  <a:schemeClr val="accent2"/>
                </a:solidFill>
                <a:ea typeface="+mn-lt"/>
                <a:cs typeface="+mn-lt"/>
              </a:rPr>
              <a:t>1902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roku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pluszowe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misie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szybko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podbiły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serca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dzieci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całych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świecie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stając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się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jedną</a:t>
            </a:r>
            <a:r>
              <a:rPr lang="en-US" sz="2000" dirty="0">
                <a:ea typeface="+mn-lt"/>
                <a:cs typeface="+mn-lt"/>
              </a:rPr>
              <a:t> z </a:t>
            </a:r>
            <a:r>
              <a:rPr lang="en-US" sz="2000" dirty="0" err="1">
                <a:ea typeface="+mn-lt"/>
                <a:cs typeface="+mn-lt"/>
              </a:rPr>
              <a:t>najpopularniejszych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zabawek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Misie </a:t>
            </a:r>
            <a:r>
              <a:rPr lang="en-US" sz="2000" dirty="0" err="1">
                <a:ea typeface="+mn-lt"/>
                <a:cs typeface="+mn-lt"/>
              </a:rPr>
              <a:t>podbiły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rynek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filmowy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księgarski</a:t>
            </a:r>
            <a:r>
              <a:rPr lang="en-US" sz="2000" dirty="0">
                <a:ea typeface="+mn-lt"/>
                <a:cs typeface="+mn-lt"/>
              </a:rPr>
              <a:t>, </a:t>
            </a:r>
            <a:r>
              <a:rPr lang="en-US" sz="2000" dirty="0" err="1">
                <a:ea typeface="+mn-lt"/>
                <a:cs typeface="+mn-lt"/>
              </a:rPr>
              <a:t>stając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się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kultowymi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bohaterami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bajek</a:t>
            </a:r>
            <a:r>
              <a:rPr lang="en-US" sz="2000" dirty="0">
                <a:ea typeface="+mn-lt"/>
                <a:cs typeface="+mn-lt"/>
              </a:rPr>
              <a:t>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85C001F-8FE9-38F8-88A6-08837454BFD3}"/>
              </a:ext>
            </a:extLst>
          </p:cNvPr>
          <p:cNvSpPr txBox="1"/>
          <p:nvPr/>
        </p:nvSpPr>
        <p:spPr>
          <a:xfrm>
            <a:off x="7844070" y="5152445"/>
            <a:ext cx="1318013" cy="345378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10000"/>
          </a:bodyPr>
          <a:lstStyle/>
          <a:p>
            <a:endParaRPr lang="en-US" dirty="0">
              <a:cs typeface="Calibri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 3D 2" descr="Globe">
                <a:extLst>
                  <a:ext uri="{FF2B5EF4-FFF2-40B4-BE49-F238E27FC236}">
                    <a16:creationId xmlns:a16="http://schemas.microsoft.com/office/drawing/2014/main" id="{916C61DB-AA05-012F-E70F-D3C9353441A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588821103"/>
                  </p:ext>
                </p:extLst>
              </p:nvPr>
            </p:nvGraphicFramePr>
            <p:xfrm>
              <a:off x="7989544" y="1747482"/>
              <a:ext cx="2962613" cy="302401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962613" cy="3024016"/>
                    </a:xfrm>
                    <a:prstGeom prst="rect">
                      <a:avLst/>
                    </a:prstGeom>
                  </am3d:spPr>
                  <am3d:camera>
                    <am3d:pos x="0" y="0" z="800690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03097" d="1000000"/>
                    <am3d:preTrans dx="-41004" dy="71609" dz="8876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094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 3D 2" descr="Globe">
                <a:extLst>
                  <a:ext uri="{FF2B5EF4-FFF2-40B4-BE49-F238E27FC236}">
                    <a16:creationId xmlns:a16="http://schemas.microsoft.com/office/drawing/2014/main" id="{916C61DB-AA05-012F-E70F-D3C9353441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89544" y="1747482"/>
                <a:ext cx="2962613" cy="30240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1687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Darmowe Zdjęcia : piętro, Ściana, czerwony, Kamienna ściana, cegła ...">
            <a:extLst>
              <a:ext uri="{FF2B5EF4-FFF2-40B4-BE49-F238E27FC236}">
                <a16:creationId xmlns:a16="http://schemas.microsoft.com/office/drawing/2014/main" id="{956FD18E-E103-A6EE-3F08-8B95DB7F74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418" b="143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63DCCC2-ED66-61D5-3738-F26A237F4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pl-PL" sz="5000">
                <a:cs typeface="Calibri Light"/>
              </a:rPr>
              <a:t>Kiedy wypada?</a:t>
            </a:r>
            <a:endParaRPr lang="pl-PL" sz="5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659D9B0-812E-E1B3-744E-402F4BB15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6519896" cy="26700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cs typeface="Calibri" panose="020F0502020204030204"/>
              </a:rPr>
              <a:t>Dzień</a:t>
            </a:r>
            <a:r>
              <a:rPr lang="en-US" sz="2000" dirty="0">
                <a:cs typeface="Calibri" panose="020F0502020204030204"/>
              </a:rPr>
              <a:t> </a:t>
            </a:r>
            <a:r>
              <a:rPr lang="en-US" sz="2000" dirty="0" err="1">
                <a:cs typeface="Calibri" panose="020F0502020204030204"/>
              </a:rPr>
              <a:t>Pluszowego</a:t>
            </a:r>
            <a:r>
              <a:rPr lang="en-US" sz="2000" dirty="0">
                <a:cs typeface="Calibri" panose="020F0502020204030204"/>
              </a:rPr>
              <a:t> Misia </a:t>
            </a:r>
            <a:r>
              <a:rPr lang="en-US" sz="2000" dirty="0" err="1">
                <a:cs typeface="Calibri" panose="020F0502020204030204"/>
              </a:rPr>
              <a:t>wypada</a:t>
            </a:r>
            <a:r>
              <a:rPr lang="en-US" sz="2000" dirty="0">
                <a:cs typeface="Calibri" panose="020F0502020204030204"/>
              </a:rPr>
              <a:t> </a:t>
            </a:r>
            <a:r>
              <a:rPr lang="en-US" sz="2000" dirty="0">
                <a:solidFill>
                  <a:schemeClr val="accent2"/>
                </a:solidFill>
                <a:cs typeface="Calibri" panose="020F0502020204030204"/>
              </a:rPr>
              <a:t>25 </a:t>
            </a:r>
            <a:r>
              <a:rPr lang="en-US" sz="2000" dirty="0" err="1">
                <a:solidFill>
                  <a:schemeClr val="accent2"/>
                </a:solidFill>
                <a:cs typeface="Calibri" panose="020F0502020204030204"/>
              </a:rPr>
              <a:t>listopada</a:t>
            </a:r>
            <a:r>
              <a:rPr lang="en-US" sz="2000" dirty="0">
                <a:cs typeface="Calibri" panose="020F0502020204030204"/>
              </a:rPr>
              <a:t>. 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Święto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zostało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ustanowione</a:t>
            </a:r>
            <a:r>
              <a:rPr lang="en-US" sz="2000" dirty="0">
                <a:ea typeface="+mn-lt"/>
                <a:cs typeface="+mn-lt"/>
              </a:rPr>
              <a:t> w </a:t>
            </a:r>
            <a:r>
              <a:rPr lang="en-US" sz="2000" dirty="0">
                <a:solidFill>
                  <a:schemeClr val="accent2"/>
                </a:solidFill>
                <a:ea typeface="+mn-lt"/>
                <a:cs typeface="+mn-lt"/>
              </a:rPr>
              <a:t>2002 </a:t>
            </a:r>
            <a:r>
              <a:rPr lang="en-US" sz="2000" dirty="0" err="1">
                <a:ea typeface="+mn-lt"/>
                <a:cs typeface="+mn-lt"/>
              </a:rPr>
              <a:t>roku</a:t>
            </a:r>
            <a:r>
              <a:rPr lang="en-US" sz="2000" dirty="0">
                <a:ea typeface="+mn-lt"/>
                <a:cs typeface="+mn-lt"/>
              </a:rPr>
              <a:t> w </a:t>
            </a:r>
            <a:r>
              <a:rPr lang="en-US" sz="2000" dirty="0" err="1">
                <a:ea typeface="+mn-lt"/>
                <a:cs typeface="+mn-lt"/>
              </a:rPr>
              <a:t>setną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rocznicę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wyprodukowania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pierwszego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pluszowego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misia</a:t>
            </a:r>
            <a:r>
              <a:rPr lang="en-US" sz="2000" dirty="0">
                <a:ea typeface="+mn-lt"/>
                <a:cs typeface="+mn-lt"/>
              </a:rPr>
              <a:t>. Od </a:t>
            </a:r>
            <a:r>
              <a:rPr lang="en-US" sz="2000" dirty="0">
                <a:solidFill>
                  <a:schemeClr val="accent2"/>
                </a:solidFill>
                <a:ea typeface="+mn-lt"/>
                <a:cs typeface="+mn-lt"/>
              </a:rPr>
              <a:t>1902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roku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pluszowe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misie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szybko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podbiły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serca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dzieci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całych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świecie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stając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się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jedną</a:t>
            </a:r>
            <a:r>
              <a:rPr lang="en-US" sz="2000" dirty="0">
                <a:ea typeface="+mn-lt"/>
                <a:cs typeface="+mn-lt"/>
              </a:rPr>
              <a:t> z </a:t>
            </a:r>
            <a:r>
              <a:rPr lang="en-US" sz="2000" dirty="0" err="1">
                <a:ea typeface="+mn-lt"/>
                <a:cs typeface="+mn-lt"/>
              </a:rPr>
              <a:t>najpopularniejszych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zabawek</a:t>
            </a:r>
            <a:r>
              <a:rPr lang="en-US" sz="2000" dirty="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2000" dirty="0">
                <a:ea typeface="+mn-lt"/>
                <a:cs typeface="+mn-lt"/>
              </a:rPr>
              <a:t>Misie </a:t>
            </a:r>
            <a:r>
              <a:rPr lang="en-US" sz="2000" dirty="0" err="1">
                <a:ea typeface="+mn-lt"/>
                <a:cs typeface="+mn-lt"/>
              </a:rPr>
              <a:t>podbiły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rynek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filmowy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księgarski</a:t>
            </a:r>
            <a:r>
              <a:rPr lang="en-US" sz="2000" dirty="0">
                <a:ea typeface="+mn-lt"/>
                <a:cs typeface="+mn-lt"/>
              </a:rPr>
              <a:t>, </a:t>
            </a:r>
            <a:r>
              <a:rPr lang="en-US" sz="2000" dirty="0" err="1">
                <a:ea typeface="+mn-lt"/>
                <a:cs typeface="+mn-lt"/>
              </a:rPr>
              <a:t>stając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się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kultowymi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bohaterami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bajek</a:t>
            </a:r>
            <a:r>
              <a:rPr lang="en-US" sz="2000" dirty="0">
                <a:ea typeface="+mn-lt"/>
                <a:cs typeface="+mn-lt"/>
              </a:rPr>
              <a:t>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85C001F-8FE9-38F8-88A6-08837454BFD3}"/>
              </a:ext>
            </a:extLst>
          </p:cNvPr>
          <p:cNvSpPr txBox="1"/>
          <p:nvPr/>
        </p:nvSpPr>
        <p:spPr>
          <a:xfrm>
            <a:off x="7844070" y="5152445"/>
            <a:ext cx="1318013" cy="345378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10000"/>
          </a:bodyPr>
          <a:lstStyle/>
          <a:p>
            <a:endParaRPr lang="en-US" dirty="0">
              <a:cs typeface="Calibri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 3D 2" descr="Globe">
                <a:extLst>
                  <a:ext uri="{FF2B5EF4-FFF2-40B4-BE49-F238E27FC236}">
                    <a16:creationId xmlns:a16="http://schemas.microsoft.com/office/drawing/2014/main" id="{916C61DB-AA05-012F-E70F-D3C9353441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94114971"/>
                  </p:ext>
                </p:extLst>
              </p:nvPr>
            </p:nvGraphicFramePr>
            <p:xfrm>
              <a:off x="7986483" y="1765607"/>
              <a:ext cx="2968734" cy="298776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968734" cy="2987765"/>
                    </a:xfrm>
                    <a:prstGeom prst="rect">
                      <a:avLst/>
                    </a:prstGeom>
                  </am3d:spPr>
                  <am3d:camera>
                    <am3d:pos x="0" y="0" z="8006904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803097" d="1000000"/>
                    <am3d:preTrans dx="-41004" dy="71609" dz="88767"/>
                    <am3d:scale>
                      <am3d:sx n="1000000" d="1000000"/>
                      <am3d:sy n="1000000" d="1000000"/>
                      <am3d:sz n="1000000" d="1000000"/>
                    </am3d:scale>
                    <am3d:rot ax="-100356" ay="3780118" az="-8942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094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 3D 2" descr="Globe">
                <a:extLst>
                  <a:ext uri="{FF2B5EF4-FFF2-40B4-BE49-F238E27FC236}">
                    <a16:creationId xmlns:a16="http://schemas.microsoft.com/office/drawing/2014/main" id="{916C61DB-AA05-012F-E70F-D3C9353441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86483" y="1765607"/>
                <a:ext cx="2968734" cy="298776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2835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600</Words>
  <Application>Microsoft Office PowerPoint</Application>
  <PresentationFormat>Widescreen</PresentationFormat>
  <Paragraphs>34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Motyw pakietu Office</vt:lpstr>
      <vt:lpstr>Dzień Pluszowego Misia</vt:lpstr>
      <vt:lpstr>Dzień Pluszowego Misia</vt:lpstr>
      <vt:lpstr>Co to za święto?</vt:lpstr>
      <vt:lpstr>PowerPoint Presentation</vt:lpstr>
      <vt:lpstr>PowerPoint Presentation</vt:lpstr>
      <vt:lpstr>Jak świętować?</vt:lpstr>
      <vt:lpstr>Jak świętować?</vt:lpstr>
      <vt:lpstr>Kiedy wypada?</vt:lpstr>
      <vt:lpstr>Kiedy wypada?</vt:lpstr>
      <vt:lpstr>Kiedy wypada?</vt:lpstr>
      <vt:lpstr>Historia Pluszowego Misia</vt:lpstr>
      <vt:lpstr>Koniec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Ewa</dc:creator>
  <cp:lastModifiedBy>Maja Łydek</cp:lastModifiedBy>
  <cp:revision>298</cp:revision>
  <dcterms:created xsi:type="dcterms:W3CDTF">2022-11-16T15:17:45Z</dcterms:created>
  <dcterms:modified xsi:type="dcterms:W3CDTF">2022-11-24T22:21:12Z</dcterms:modified>
</cp:coreProperties>
</file>