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80" r:id="rId7"/>
    <p:sldId id="281" r:id="rId8"/>
    <p:sldId id="262" r:id="rId9"/>
    <p:sldId id="263" r:id="rId10"/>
    <p:sldId id="264" r:id="rId11"/>
    <p:sldId id="265" r:id="rId12"/>
    <p:sldId id="278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782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F8E35071-416C-5E15-1B05-AB661B8D8C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4" t="2392" r="5920" b="5942"/>
          <a:stretch/>
        </p:blipFill>
        <p:spPr>
          <a:xfrm>
            <a:off x="3014518" y="2133601"/>
            <a:ext cx="5697682" cy="4263572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EFC87F8A-7AF0-8D2C-125C-3658C48AC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795" y="738398"/>
            <a:ext cx="6263481" cy="937619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sk-SK" sz="58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INKLÚZIA </a:t>
            </a:r>
          </a:p>
          <a:p>
            <a:pPr algn="ctr"/>
            <a:r>
              <a:rPr lang="sk-SK" sz="58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INKLUZÍVNE VZDELÁVANIE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8359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4AA02FCD-78B4-A11A-3DA4-934F97B22655}"/>
              </a:ext>
            </a:extLst>
          </p:cNvPr>
          <p:cNvSpPr txBox="1"/>
          <p:nvPr/>
        </p:nvSpPr>
        <p:spPr>
          <a:xfrm>
            <a:off x="1695450" y="1131957"/>
            <a:ext cx="97916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V inkluzívnej škole je dôležitejší proces učenia s využitím foriem práce, pri ktorých je rôznorodosť kolektívu výhodou a prínosom, ako výkon. Žiaci sa navzájom dopĺňajú a inšpirujú k dosiahnutiu </a:t>
            </a:r>
          </a:p>
          <a:p>
            <a:pPr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osobného maxima, za čo sa im dostáva ocenenia. </a:t>
            </a:r>
          </a:p>
          <a:p>
            <a:pPr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Inklúzia je úspešná, ak:</a:t>
            </a:r>
          </a:p>
          <a:p>
            <a:pPr lvl="1"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• všetci dospelí tvoria tím, vymieňajú si skúsenosti a sú naladení na rovnakú nôtu všetci vrátane  rodičov, ktorí svoje deti poznajú najdlhšie a spravidla majú najväčší záujem o to, aby sa dieťa ďalej rozvíjalo,</a:t>
            </a:r>
          </a:p>
          <a:p>
            <a:pPr lvl="1"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• sú rešpektované záujmy, záľuby a potreby dieťaťa,</a:t>
            </a:r>
          </a:p>
          <a:p>
            <a:pPr lvl="1" algn="just">
              <a:lnSpc>
                <a:spcPct val="150000"/>
              </a:lnSpc>
            </a:pPr>
            <a:r>
              <a:rPr lang="sk-SK" sz="2000" dirty="0">
                <a:latin typeface="Arial Narrow" panose="020B0606020202030204" pitchFamily="34" charset="0"/>
              </a:rPr>
              <a:t>• v prípade potreby  požiadame o radu odborníkov. </a:t>
            </a:r>
          </a:p>
        </p:txBody>
      </p:sp>
    </p:spTree>
    <p:extLst>
      <p:ext uri="{BB962C8B-B14F-4D97-AF65-F5344CB8AC3E}">
        <p14:creationId xmlns:p14="http://schemas.microsoft.com/office/powerpoint/2010/main" val="34944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DFE46269-8F1B-4A13-F068-F2958F76F425}"/>
              </a:ext>
            </a:extLst>
          </p:cNvPr>
          <p:cNvSpPr txBox="1"/>
          <p:nvPr/>
        </p:nvSpPr>
        <p:spPr>
          <a:xfrm>
            <a:off x="1767841" y="1012567"/>
            <a:ext cx="9153524" cy="4650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Pri inklúzii sa škola prispôsobuje žiakovi, nie žiak škole.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Integrácia znamená niekoho niekam začleniť, vytvoriť mu podmienky, aby tam fungoval, pričom inklúzia znamená vytvoriť podmienky, aby každý dokázal fungovať samostatne podľa svojich možností.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Ak integráciu chápeme ako začlenenie doposiaľ vylúčenej osoby, inklúzia má snahu o akceptovanie rozdielnosti, čo predstavuje vyhovieť individualite a potrebám všetkých ľudí.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Dôležité je, aby si všetci učitelia v škole uvedomili, čo znamená slovne spojenie inkluzívne vzdelávanie, absolvovali kurzy, na ktorých by si osvojili správne stratégie, metódy či rôzne alternatívne štýly výučby, ktoré by ich viedli k správnemu spôsobu inkluzívne vzdelávať.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C7E14-7F21-69DE-8432-299AB4FB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4" y="624110"/>
            <a:ext cx="9801317" cy="57626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Porovnanie: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7AB115-2B3E-8CD5-CF76-5364D8C3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293" y="1272989"/>
            <a:ext cx="5228811" cy="510988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  <a:latin typeface="Arial Narrow" panose="020B0606020202030204" pitchFamily="34" charset="0"/>
              </a:rPr>
              <a:t>Tradičné vzdelávanie 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78D5DD4-F735-C681-399B-4FDDA6057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3646" y="1918447"/>
            <a:ext cx="4482353" cy="3984579"/>
          </a:xfrm>
        </p:spPr>
        <p:txBody>
          <a:bodyPr>
            <a:normAutofit fontScale="92500" lnSpcReduction="20000"/>
          </a:bodyPr>
          <a:lstStyle/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Niektorí žiaci sú v triede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Učiteľ je zodpovedný za proces učenia a vyučovania.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Žiaci sa učia s učiteľom a učiteľ rieši problémy.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Proces vyučovania sa riadi výkonom priemerného žiaka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Umiestnenie žiaka do ročníka zodpovedá obsahu kurikulu príslušného ročníka.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Žiaci so ŠVVP sú často </a:t>
            </a:r>
            <a:r>
              <a:rPr lang="sk-SK" dirty="0" err="1">
                <a:solidFill>
                  <a:schemeClr val="tx1"/>
                </a:solidFill>
                <a:latin typeface="Arial Narrow" panose="020B0606020202030204" pitchFamily="34" charset="0"/>
              </a:rPr>
              <a:t>exkludovaní</a:t>
            </a:r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 z náročnejších úloh.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Žiaci sú hodnotení na základe normalizovaných nástrojov hodnotenia.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Úspech žiakov je hodnotený podľa normalizovaných cieľov kurikula.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8C556C8-69C9-7275-55AC-385A6D336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7341" y="1057835"/>
            <a:ext cx="4988289" cy="576262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  <a:latin typeface="Arial Narrow" panose="020B0606020202030204" pitchFamily="34" charset="0"/>
              </a:rPr>
              <a:t>Inkluzívne vzdelávanie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FE91F31-7005-01EB-5E1C-BF897798B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9412" y="1783977"/>
            <a:ext cx="5006219" cy="4115821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Všetci žiaci sú v triede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Tím profesionálov si delí zodpovednosť za proces učenia a vyučovania.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Žiaci a učitelia rozvíjajú prácu kooperatívnou formou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Proces vyučovania sa riadi rozličnými typmi kompetencií, schopností a rytmov žiakov.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Skupiny žiakov sa tvoria heterogénne.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Aktivity sú plánované tak, aby umožňovali </a:t>
            </a:r>
            <a:r>
              <a:rPr lang="sk-SK" dirty="0" err="1">
                <a:solidFill>
                  <a:schemeClr val="tx1"/>
                </a:solidFill>
                <a:latin typeface="Arial Narrow" panose="020B0606020202030204" pitchFamily="34" charset="0"/>
              </a:rPr>
              <a:t>participíciu</a:t>
            </a:r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 všetkých žiakov, hoci na rozličnej úrovni.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Žiaci sú hodnotení na základe odlišných nástrojov hodnotenia. </a:t>
            </a:r>
          </a:p>
          <a:p>
            <a:r>
              <a:rPr lang="sk-SK" dirty="0">
                <a:solidFill>
                  <a:schemeClr val="tx1"/>
                </a:solidFill>
                <a:latin typeface="Arial Narrow" panose="020B0606020202030204" pitchFamily="34" charset="0"/>
              </a:rPr>
              <a:t>Úspech sa dosahuje, keď sa dosiahnu ciele skupiny a každého žiaka. </a:t>
            </a:r>
          </a:p>
        </p:txBody>
      </p:sp>
    </p:spTree>
    <p:extLst>
      <p:ext uri="{BB962C8B-B14F-4D97-AF65-F5344CB8AC3E}">
        <p14:creationId xmlns:p14="http://schemas.microsoft.com/office/powerpoint/2010/main" val="395537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AD7FC771-E0C8-80F5-2ECE-A7FCAE2C5FCA}"/>
              </a:ext>
            </a:extLst>
          </p:cNvPr>
          <p:cNvSpPr txBox="1"/>
          <p:nvPr/>
        </p:nvSpPr>
        <p:spPr>
          <a:xfrm>
            <a:off x="3514725" y="133146"/>
            <a:ext cx="7429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Odporúčania pre výchovno-vzdelávací proces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5F531AE9-59C0-1529-0A4D-DCC56105B18A}"/>
              </a:ext>
            </a:extLst>
          </p:cNvPr>
          <p:cNvSpPr txBox="1"/>
          <p:nvPr/>
        </p:nvSpPr>
        <p:spPr>
          <a:xfrm>
            <a:off x="2114550" y="742950"/>
            <a:ext cx="9315450" cy="5736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16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motivácia, sebaúcta, sebadôvera</a:t>
            </a: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významnou motiváciou je pochvala, povzbudenie, upriamenie pozornosti žiaka na jeho predošlé úspechy, úspešné zvládnutie inej (pre neho jednoduchšej) úlohy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Podporovať žiaka v činnostiach, kde má predpoklady uspieť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nedovoliť, aby bol žiak podceňovaný či zosmiešňovaný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sz="1600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16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organizácia vlastnej práce: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žiaka je potrebné posadiť na také miesto, kde je možné častejšie kontrolovať jeho prácu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jeho prácu je nutné kontrolovať priebežne, v prípade potreby tiež usmerniť – toto usmernenie musí byť okamžité, časté a primerané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žiakovi poskytnúť návod, ako si efektívne organizovať svoju prácu/učenie - úlohu rozdeliť na jednotlivé kroky, zvoliť si postupnosť týchto krokov a systematicky ich nasledovať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viesť žiaka k osvojovaniu si týchto stratégií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ak zadávate komplexnejšie úlohy (ktoré vyžadujú viacero na seba nadväzujúcich krokov), tak tieto úlohy </a:t>
            </a:r>
            <a:r>
              <a:rPr kumimoji="0" lang="sk-SK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štruktúrujte</a:t>
            </a: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773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7AB44A84-2B26-FA3C-11A0-D5E6959FB317}"/>
              </a:ext>
            </a:extLst>
          </p:cNvPr>
          <p:cNvSpPr txBox="1"/>
          <p:nvPr/>
        </p:nvSpPr>
        <p:spPr>
          <a:xfrm>
            <a:off x="1661159" y="1059180"/>
            <a:ext cx="986218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proces zapamätávania poznatkov, učiva: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vytvárajte podmienky na tzv. „preučenie“ - </a:t>
            </a:r>
            <a:r>
              <a:rPr kumimoji="0" lang="sk-SK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t.j</a:t>
            </a: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. opätovné naučenie vedomostí, ich opakovanie a súhrny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využívajte špecifické stratégie podporujúce zapamätanie </a:t>
            </a:r>
            <a:b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</a:b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(napr. rozdeľovanie učiva na menšie časti, ústne zopakovanie, predstavovanie, vizualizácia)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používajte mnemotechnické pomôcky (napr. „LACO DOMA“ pri učení rímskych číslic)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vytvárajte podmienky pre zapojenie viacerých zmyslov do učenia </a:t>
            </a:r>
            <a:b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</a:b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(napr. aby žiak mohol učený </a:t>
            </a:r>
            <a:r>
              <a:rPr kumimoji="0" lang="sk-SK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podnetový</a:t>
            </a: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materiál vnímať zároveň zrakom, sluchom, hmatom, mohol zapojiť aj svoj pohyb – praktický nácvik)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0" i="0" u="sng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psychohygiena</a:t>
            </a:r>
            <a:r>
              <a:rPr kumimoji="0" lang="sk-SK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optimálne rozvrhnite edukačné nároky na žiaka - vyvážene striedajte úlohy, ktoré sú pre neho jednoduchšie s tými, ktoré vníma ako náročné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optimálne rozvrhnite žiakov čas na prácu a odpočinok, dbajte na vyváženosť sústredenej práce s relaxáciou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vo voľnom čase umožnite žiakovi aj aktívny oddych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podporujte ho v jeho záľubách, avšak nepreťažujte </a:t>
            </a:r>
          </a:p>
        </p:txBody>
      </p:sp>
    </p:spTree>
    <p:extLst>
      <p:ext uri="{BB962C8B-B14F-4D97-AF65-F5344CB8AC3E}">
        <p14:creationId xmlns:p14="http://schemas.microsoft.com/office/powerpoint/2010/main" val="119500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1CC02A78-8D23-4095-EFE2-D1560BC14A74}"/>
              </a:ext>
            </a:extLst>
          </p:cNvPr>
          <p:cNvSpPr txBox="1"/>
          <p:nvPr/>
        </p:nvSpPr>
        <p:spPr>
          <a:xfrm>
            <a:off x="2421255" y="473422"/>
            <a:ext cx="6877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Kompenzačné a špeciálne učebné pomôcky </a:t>
            </a:r>
            <a:endParaRPr lang="sk-SK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362CBBE-A2BB-6163-7544-DE6B40E5CC07}"/>
              </a:ext>
            </a:extLst>
          </p:cNvPr>
          <p:cNvSpPr txBox="1"/>
          <p:nvPr/>
        </p:nvSpPr>
        <p:spPr>
          <a:xfrm>
            <a:off x="1838325" y="1017780"/>
            <a:ext cx="9048750" cy="5420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Technické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– diktafón, kalkulačka, počítač, notebook, korekcia gramatiky v počítači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Didaktické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– pravidlá slovenského pravopisu, rôzne gramatické tabuľky, tabuľka malej a veľkej násobilky, číselná os, prehľad vzorcov, matematické, fyzikálne, chemické tabuľky, atlas, slovníky...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Upravené materiály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– doplňovačky, poznámky odkopírované od spolužiakov, učiteľom pripravené poznámky nalepené do zošita, nákresy, rozdelenie učebnej látky na kratšie úseky...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Kompenzačné pomôcky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– čítacie okienko,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dyslektická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tabuľka, obrázková abeceda...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Školské potreby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– štvorčekové zošity, zošity a podložky s pomocnými linajkami, násadka na správne držanie písacieho náčinia...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Špeciálne učebnice a pracovné listy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–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Kuliferdo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, RAABE...</a:t>
            </a:r>
          </a:p>
        </p:txBody>
      </p:sp>
    </p:spTree>
    <p:extLst>
      <p:ext uri="{BB962C8B-B14F-4D97-AF65-F5344CB8AC3E}">
        <p14:creationId xmlns:p14="http://schemas.microsoft.com/office/powerpoint/2010/main" val="89763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24233B41-AE7B-5F94-1C63-607E4664CA47}"/>
              </a:ext>
            </a:extLst>
          </p:cNvPr>
          <p:cNvSpPr txBox="1"/>
          <p:nvPr/>
        </p:nvSpPr>
        <p:spPr>
          <a:xfrm>
            <a:off x="2476499" y="2028616"/>
            <a:ext cx="86963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k-SK" sz="4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alatino Linotype"/>
                <a:ea typeface="+mj-ea"/>
                <a:cs typeface="+mj-cs"/>
              </a:rPr>
              <a:t>„Nie je umením dokázať týmto deťom, že niečo nevedia, </a:t>
            </a:r>
            <a:br>
              <a:rPr kumimoji="0" lang="sk-SK" sz="4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alatino Linotype"/>
                <a:ea typeface="+mj-ea"/>
                <a:cs typeface="+mj-cs"/>
              </a:rPr>
            </a:br>
            <a:r>
              <a:rPr kumimoji="0" lang="sk-SK" sz="4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alatino Linotype"/>
                <a:ea typeface="+mj-ea"/>
                <a:cs typeface="+mj-cs"/>
              </a:rPr>
              <a:t>ale je umenie dať im príležitosť ukázať, že niečo vedia.“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88C2ED84-1929-09E6-A41F-73830718E416}"/>
              </a:ext>
            </a:extLst>
          </p:cNvPr>
          <p:cNvSpPr txBox="1"/>
          <p:nvPr/>
        </p:nvSpPr>
        <p:spPr>
          <a:xfrm>
            <a:off x="1503893" y="1135576"/>
            <a:ext cx="969115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sk-SK" sz="2800" dirty="0">
                <a:latin typeface="Arial Narrow" panose="020B0606020202030204" pitchFamily="34" charset="0"/>
              </a:rPr>
              <a:t>Inklúzia je proces</a:t>
            </a:r>
          </a:p>
          <a:p>
            <a:pPr algn="just"/>
            <a:endParaRPr lang="sk-SK" sz="2800" dirty="0">
              <a:latin typeface="Arial Narrow" panose="020B0606020202030204" pitchFamily="34" charset="0"/>
            </a:endParaRPr>
          </a:p>
          <a:p>
            <a:pPr algn="just"/>
            <a:r>
              <a:rPr lang="sk-SK" sz="2800" dirty="0">
                <a:latin typeface="Arial Narrow" panose="020B0606020202030204" pitchFamily="34" charset="0"/>
              </a:rPr>
              <a:t>2. Inklúzia súvisí s identifikáciou a odstránením bariér</a:t>
            </a:r>
          </a:p>
          <a:p>
            <a:pPr algn="just"/>
            <a:endParaRPr lang="sk-SK" sz="2800" dirty="0">
              <a:latin typeface="Arial Narrow" panose="020B0606020202030204" pitchFamily="34" charset="0"/>
            </a:endParaRPr>
          </a:p>
          <a:p>
            <a:pPr algn="just"/>
            <a:r>
              <a:rPr lang="sk-SK" sz="2800" dirty="0">
                <a:latin typeface="Arial Narrow" panose="020B0606020202030204" pitchFamily="34" charset="0"/>
              </a:rPr>
              <a:t>3. Inklúzia znamená prítomnosť, účasť, úspech a šťastie všetkých detí</a:t>
            </a:r>
          </a:p>
          <a:p>
            <a:pPr algn="just"/>
            <a:endParaRPr lang="sk-SK" sz="2800" dirty="0">
              <a:latin typeface="Arial Narrow" panose="020B0606020202030204" pitchFamily="34" charset="0"/>
            </a:endParaRPr>
          </a:p>
          <a:p>
            <a:pPr algn="just"/>
            <a:r>
              <a:rPr lang="sk-SK" sz="2800" dirty="0">
                <a:latin typeface="Arial Narrow" panose="020B0606020202030204" pitchFamily="34" charset="0"/>
              </a:rPr>
              <a:t>4. Inklúzia zahŕňa osobitú pozornosť na tie cieľové skupiny, ktoré čelia  ohrozeniu a podpriemeru vo vzdelávaní.</a:t>
            </a:r>
          </a:p>
          <a:p>
            <a:pPr algn="just"/>
            <a:endParaRPr lang="sk-SK" sz="2800" dirty="0">
              <a:latin typeface="Arial Narrow" panose="020B0606020202030204" pitchFamily="34" charset="0"/>
            </a:endParaRPr>
          </a:p>
          <a:p>
            <a:pPr algn="ctr"/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CIEĽOM ŠKOLSKEJ INKLÚZIE JE PRIRODZENÁ SOCIÁLNA INKLÚZIA PO UKONČENÍ ŠKOLSKÉHO</a:t>
            </a:r>
          </a:p>
          <a:p>
            <a:pPr algn="ctr"/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VZDELÁVANIA</a:t>
            </a:r>
          </a:p>
        </p:txBody>
      </p:sp>
    </p:spTree>
    <p:extLst>
      <p:ext uri="{BB962C8B-B14F-4D97-AF65-F5344CB8AC3E}">
        <p14:creationId xmlns:p14="http://schemas.microsoft.com/office/powerpoint/2010/main" val="295570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439FB857-AED6-FE58-C6F0-BEB2EE422806}"/>
              </a:ext>
            </a:extLst>
          </p:cNvPr>
          <p:cNvSpPr txBox="1"/>
          <p:nvPr/>
        </p:nvSpPr>
        <p:spPr>
          <a:xfrm>
            <a:off x="1894757" y="469801"/>
            <a:ext cx="927806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INKLUZÍVNE VZDELÁVANIE </a:t>
            </a:r>
          </a:p>
          <a:p>
            <a:endParaRPr lang="sk-SK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latin typeface="Arial Narrow" panose="020B0606020202030204" pitchFamily="34" charset="0"/>
              </a:rPr>
              <a:t>spôsob edukácie v bežných školách, ktorého podstatou je právo každého dieťaťa na kvalitné vzdelanie s kladením dôrazu na búranie bariér v školstve, ktoré znemožňujú rovnocenný prístup k vzdelávaniu,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latin typeface="Arial Narrow" panose="020B0606020202030204" pitchFamily="34" charset="0"/>
              </a:rPr>
              <a:t>automatické právo dieťaťa navštevovať bežnú školu, vzdelávanie všetkých detí spolu,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latin typeface="Arial Narrow" panose="020B0606020202030204" pitchFamily="34" charset="0"/>
              </a:rPr>
              <a:t>zabezpečenie rovnakých príležitostí pre všetky deti, pre získanie efektívnych vzdelávacích služieb, potrebných doplňujúcich pomôcok a podporných služieb v triedach veku primeraných s cieľom pripraviť deti na produktívny život ako plnoprávnych členov spoločnosti. </a:t>
            </a:r>
          </a:p>
        </p:txBody>
      </p:sp>
    </p:spTree>
    <p:extLst>
      <p:ext uri="{BB962C8B-B14F-4D97-AF65-F5344CB8AC3E}">
        <p14:creationId xmlns:p14="http://schemas.microsoft.com/office/powerpoint/2010/main" val="42908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E9952F56-1D1A-E441-4876-2616A0068FD8}"/>
              </a:ext>
            </a:extLst>
          </p:cNvPr>
          <p:cNvSpPr txBox="1"/>
          <p:nvPr/>
        </p:nvSpPr>
        <p:spPr>
          <a:xfrm>
            <a:off x="1798249" y="623278"/>
            <a:ext cx="80962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ZÁKLADNÉ PRINCÍPY INKLUZÍVNEHO VZDELÁVANIA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solidarity,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rovnakého zaobchádzania (nediskriminácie),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komplexnosti,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individuálneho prístupu,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motivácie,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zásluhovosti,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 Narrow" panose="020B0606020202030204" pitchFamily="34" charset="0"/>
              </a:rPr>
              <a:t>spolupráce.</a:t>
            </a:r>
          </a:p>
        </p:txBody>
      </p:sp>
    </p:spTree>
    <p:extLst>
      <p:ext uri="{BB962C8B-B14F-4D97-AF65-F5344CB8AC3E}">
        <p14:creationId xmlns:p14="http://schemas.microsoft.com/office/powerpoint/2010/main" val="2679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76BD-5FFA-0E18-14D7-F2D87673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625" y="581025"/>
            <a:ext cx="3388776" cy="857250"/>
          </a:xfrm>
        </p:spPr>
        <p:txBody>
          <a:bodyPr>
            <a:normAutofit fontScale="90000"/>
          </a:bodyPr>
          <a:lstStyle/>
          <a:p>
            <a:r>
              <a:rPr lang="pl-PL" sz="3100" b="1" dirty="0">
                <a:solidFill>
                  <a:srgbClr val="0070C0"/>
                </a:solidFill>
                <a:latin typeface="Arial Narrow" panose="020B0606020202030204" pitchFamily="34" charset="0"/>
              </a:rPr>
              <a:t>Kto sú žiaci so ŠVVP</a:t>
            </a:r>
            <a:br>
              <a:rPr lang="pl-PL" sz="28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sk-SK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012829" y="1524816"/>
            <a:ext cx="86580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>
                <a:latin typeface="Arial Narrow" pitchFamily="34" charset="0"/>
              </a:rPr>
              <a:t>Podľa § 2 školského zákona žiakom so ŠVVP je žiak, ktorému zariadenie výchovného poradenstva a prevencie diagnostikovalo špeciálne výchovno-vzdelávacie potreby, okrem detí umiestnených do špeciálnych výchovných zariadení (diagnostické centrum, reedukačné centrum, liečebno-výchovné sanatórium) na základe rozhodnutia súdu.</a:t>
            </a:r>
          </a:p>
          <a:p>
            <a:pPr algn="just"/>
            <a:endParaRPr lang="sk-SK" sz="2400" dirty="0">
              <a:latin typeface="Arial Narrow" pitchFamily="34" charset="0"/>
            </a:endParaRPr>
          </a:p>
          <a:p>
            <a:r>
              <a:rPr lang="sk-SK" sz="2400" b="1" dirty="0">
                <a:latin typeface="Arial Narrow" pitchFamily="34" charset="0"/>
              </a:rPr>
              <a:t>Žiakom so ŠVVP je:</a:t>
            </a:r>
            <a:br>
              <a:rPr lang="sk-SK" sz="2400" dirty="0">
                <a:latin typeface="Arial Narrow" pitchFamily="34" charset="0"/>
              </a:rPr>
            </a:br>
            <a:r>
              <a:rPr lang="sk-SK" sz="2400" dirty="0">
                <a:latin typeface="Arial Narrow" pitchFamily="34" charset="0"/>
              </a:rPr>
              <a:t>1. Žiak so zdravotným znevýhodnením</a:t>
            </a:r>
            <a:br>
              <a:rPr lang="sk-SK" sz="2400" dirty="0">
                <a:latin typeface="Arial Narrow" pitchFamily="34" charset="0"/>
              </a:rPr>
            </a:br>
            <a:r>
              <a:rPr lang="sk-SK" sz="2400" dirty="0">
                <a:latin typeface="Arial Narrow" pitchFamily="34" charset="0"/>
              </a:rPr>
              <a:t>2. Žiak zo sociálne znevýhodneného prostredia</a:t>
            </a:r>
            <a:br>
              <a:rPr lang="sk-SK" sz="2400" dirty="0">
                <a:latin typeface="Arial Narrow" pitchFamily="34" charset="0"/>
              </a:rPr>
            </a:br>
            <a:r>
              <a:rPr lang="sk-SK" sz="2400" dirty="0">
                <a:latin typeface="Arial Narrow" pitchFamily="34" charset="0"/>
              </a:rPr>
              <a:t>3. Žiak s nadaním</a:t>
            </a:r>
          </a:p>
          <a:p>
            <a:pPr algn="just"/>
            <a:endParaRPr lang="sk-SK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8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89184" y="1041702"/>
            <a:ext cx="938554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70C0"/>
                </a:solidFill>
                <a:latin typeface="Arial Narrow" pitchFamily="34" charset="0"/>
              </a:rPr>
              <a:t>Žiak so zdravotným znevýhodnením je:</a:t>
            </a:r>
            <a:endParaRPr lang="sk-SK" sz="2800" dirty="0">
              <a:solidFill>
                <a:srgbClr val="0070C0"/>
              </a:solidFill>
              <a:latin typeface="Arial Narrow" pitchFamily="34" charset="0"/>
            </a:endParaRPr>
          </a:p>
          <a:p>
            <a:br>
              <a:rPr lang="sk-SK" sz="2000" b="1" dirty="0">
                <a:latin typeface="Arial Narrow" pitchFamily="34" charset="0"/>
              </a:rPr>
            </a:br>
            <a:r>
              <a:rPr lang="sk-SK" sz="2000" b="1" dirty="0">
                <a:latin typeface="Arial Narrow" pitchFamily="34" charset="0"/>
              </a:rPr>
              <a:t>a) žiak so zdravotným postihnutím</a:t>
            </a:r>
            <a:br>
              <a:rPr lang="sk-SK" sz="2000" dirty="0">
                <a:latin typeface="Arial Narrow" pitchFamily="34" charset="0"/>
              </a:rPr>
            </a:br>
            <a:r>
              <a:rPr lang="sk-SK" sz="2000" dirty="0">
                <a:latin typeface="Arial Narrow" pitchFamily="34" charset="0"/>
              </a:rPr>
              <a:t>je žiak s mentálnym postihnutím, sluchovým postihnutím, zrakovým postihnutím, telesným postihnutím, s narušenou komunikačnou </a:t>
            </a:r>
            <a:r>
              <a:rPr lang="sk-SK" sz="2000" dirty="0" err="1">
                <a:latin typeface="Arial Narrow" pitchFamily="34" charset="0"/>
              </a:rPr>
              <a:t>schopnosťou,s</a:t>
            </a:r>
            <a:r>
              <a:rPr lang="sk-SK" sz="2000" dirty="0">
                <a:latin typeface="Arial Narrow" pitchFamily="34" charset="0"/>
              </a:rPr>
              <a:t> </a:t>
            </a:r>
            <a:r>
              <a:rPr lang="sk-SK" sz="2000" dirty="0" err="1">
                <a:latin typeface="Arial Narrow" pitchFamily="34" charset="0"/>
              </a:rPr>
              <a:t>autizmom</a:t>
            </a:r>
            <a:r>
              <a:rPr lang="sk-SK" sz="2000" dirty="0">
                <a:latin typeface="Arial Narrow" pitchFamily="34" charset="0"/>
              </a:rPr>
              <a:t> alebo ďalšími </a:t>
            </a:r>
            <a:r>
              <a:rPr lang="sk-SK" sz="2000" dirty="0" err="1">
                <a:latin typeface="Arial Narrow" pitchFamily="34" charset="0"/>
              </a:rPr>
              <a:t>pervazívnymi</a:t>
            </a:r>
            <a:r>
              <a:rPr lang="sk-SK" sz="2000" dirty="0">
                <a:latin typeface="Arial Narrow" pitchFamily="34" charset="0"/>
              </a:rPr>
              <a:t> vývinovými poruchami alebo s viacnásobným postihnutím.</a:t>
            </a:r>
          </a:p>
          <a:p>
            <a:endParaRPr lang="sk-SK" sz="2000" dirty="0">
              <a:latin typeface="Arial Narrow" pitchFamily="34" charset="0"/>
            </a:endParaRPr>
          </a:p>
          <a:p>
            <a:r>
              <a:rPr lang="sk-SK" sz="2000" b="1" dirty="0">
                <a:latin typeface="Arial Narrow" pitchFamily="34" charset="0"/>
              </a:rPr>
              <a:t>b) žiak chorý alebo zdravotne oslabený</a:t>
            </a:r>
            <a:br>
              <a:rPr lang="sk-SK" sz="2000" dirty="0">
                <a:latin typeface="Arial Narrow" pitchFamily="34" charset="0"/>
              </a:rPr>
            </a:br>
            <a:r>
              <a:rPr lang="sk-SK" sz="2000" dirty="0">
                <a:latin typeface="Arial Narrow" pitchFamily="34" charset="0"/>
              </a:rPr>
              <a:t>je žiak s ochorením, ktoré je dlhodobého charakteru, a žiak vzdelávajúci sa v školách pri zdravotníckych zariadeniach.</a:t>
            </a:r>
          </a:p>
          <a:p>
            <a:endParaRPr lang="sk-SK" sz="2000" dirty="0">
              <a:latin typeface="Arial Narrow" pitchFamily="34" charset="0"/>
            </a:endParaRPr>
          </a:p>
          <a:p>
            <a:r>
              <a:rPr lang="sk-SK" sz="2000" b="1" dirty="0">
                <a:latin typeface="Arial Narrow" pitchFamily="34" charset="0"/>
              </a:rPr>
              <a:t>c) žiak s vývinovými poruchami</a:t>
            </a:r>
            <a:br>
              <a:rPr lang="sk-SK" sz="2000" dirty="0">
                <a:latin typeface="Arial Narrow" pitchFamily="34" charset="0"/>
              </a:rPr>
            </a:br>
            <a:r>
              <a:rPr lang="sk-SK" sz="2000" dirty="0">
                <a:latin typeface="Arial Narrow" pitchFamily="34" charset="0"/>
              </a:rPr>
              <a:t>je žiak s poruchou aktivity a pozornosti, žiak s vývinovou poruchou učenia.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71932" y="845388"/>
            <a:ext cx="87644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Arial Narrow" pitchFamily="34" charset="0"/>
              </a:rPr>
              <a:t>d) žiak s poruchou správania</a:t>
            </a:r>
            <a:br>
              <a:rPr lang="sk-SK" sz="2400" dirty="0">
                <a:latin typeface="Arial Narrow" pitchFamily="34" charset="0"/>
              </a:rPr>
            </a:br>
            <a:r>
              <a:rPr lang="sk-SK" sz="2400" dirty="0">
                <a:latin typeface="Arial Narrow" pitchFamily="34" charset="0"/>
              </a:rPr>
              <a:t>Je žiak s narušením funkcií v  emocionálnej alebo sociálnej oblasti, okrem žiaka s poruchou aktivity a pozornosti a žiaka s vývinovou poruchou učenia.</a:t>
            </a:r>
          </a:p>
          <a:p>
            <a:pPr algn="just"/>
            <a:endParaRPr lang="sk-SK" sz="2400" dirty="0">
              <a:latin typeface="Arial Narrow" pitchFamily="34" charset="0"/>
            </a:endParaRPr>
          </a:p>
          <a:p>
            <a:pPr algn="just"/>
            <a:r>
              <a:rPr lang="sk-SK" sz="2400" b="1" dirty="0">
                <a:solidFill>
                  <a:srgbClr val="0070C0"/>
                </a:solidFill>
                <a:latin typeface="Arial Narrow" pitchFamily="34" charset="0"/>
              </a:rPr>
              <a:t>Žiakom zo sociálne znevýhodneného prostredia:</a:t>
            </a:r>
          </a:p>
          <a:p>
            <a:pPr algn="just"/>
            <a:r>
              <a:rPr lang="sk-SK" sz="2400" dirty="0">
                <a:latin typeface="Arial Narrow" pitchFamily="34" charset="0"/>
              </a:rPr>
              <a:t>je žiak žijúci v prostredí, ktoré vzhľadom na sociálne, rodinné, ekonomické a kultúrne podmienky nedostatočne podnecuje rozvoj mentálnych, vôľových a emocionálnych vlastností žiaka, nepodporuje jeho socializáciu a neposkytuje mu dostatok primeraných podnetov na rozvoj jeho osobnosti.</a:t>
            </a:r>
          </a:p>
          <a:p>
            <a:pPr algn="just"/>
            <a:endParaRPr lang="sk-SK" sz="2400" dirty="0">
              <a:latin typeface="Arial Narrow" pitchFamily="34" charset="0"/>
            </a:endParaRPr>
          </a:p>
          <a:p>
            <a:pPr algn="just"/>
            <a:r>
              <a:rPr lang="sk-SK" sz="2400" b="1" dirty="0">
                <a:solidFill>
                  <a:srgbClr val="0070C0"/>
                </a:solidFill>
                <a:latin typeface="Arial Narrow" pitchFamily="34" charset="0"/>
              </a:rPr>
              <a:t>Žiakom s nadaním:</a:t>
            </a:r>
          </a:p>
          <a:p>
            <a:pPr algn="just"/>
            <a:r>
              <a:rPr lang="sk-SK" sz="2400" dirty="0">
                <a:latin typeface="Arial Narrow" pitchFamily="34" charset="0"/>
              </a:rPr>
              <a:t>je žiak, ktorý má nadpriemerné schopnosti v intelektovej oblasti, v oblasti umenia alebo športu alebo v týchto oblastiach dosahuje v porovnaní s rovesníkmi mimoriadne výkony a prostredníctvom výchovy a vzdelávania sa jeho nadanie cielene rozvíja.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F11A926D-53BC-37C2-8C8A-51C7FFECBC2C}"/>
              </a:ext>
            </a:extLst>
          </p:cNvPr>
          <p:cNvSpPr txBox="1"/>
          <p:nvPr/>
        </p:nvSpPr>
        <p:spPr>
          <a:xfrm>
            <a:off x="2000250" y="1077396"/>
            <a:ext cx="8772525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Špeciálna výchovno-vzdelávacia potreba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Arial Narrow" panose="020B0606020202030204" pitchFamily="34" charset="0"/>
              </a:rPr>
              <a:t>je požiadavka na úpravu podmienok, obsahu, foriem, metód a prístupov vo výchove a vzdelávaní pre žiaka, ktoré vyplývajú z jeho zdravotného znevýhodnenia alebo jeho vývinu v sociálne znevýhodnenom prostredí, uplatnenie ktorých je nevyhnutné na rozvoj schopností alebo osobnosti žiaka a dosiahnutie primeraného stupňa vzdelania a primeraného začlenenia do spoločnosti.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137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C52F90CC-C85B-12FA-D90B-DE3A62E6591C}"/>
              </a:ext>
            </a:extLst>
          </p:cNvPr>
          <p:cNvSpPr txBox="1"/>
          <p:nvPr/>
        </p:nvSpPr>
        <p:spPr>
          <a:xfrm>
            <a:off x="2076450" y="84689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Vytvorenie inkluzívnej školy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9C5E7BCF-001D-B296-D87D-A81A2346DDC9}"/>
              </a:ext>
            </a:extLst>
          </p:cNvPr>
          <p:cNvSpPr txBox="1"/>
          <p:nvPr/>
        </p:nvSpPr>
        <p:spPr>
          <a:xfrm>
            <a:off x="1544955" y="1388983"/>
            <a:ext cx="92201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Ide o vzdelávanie v triedach bežných škôl; školy sa majú riadiť princípom „nulového odmietnutia“, čo znamená, že žiadny žiak nemá byť omietnutý na základe povahy alebo vážnosti svojho problému;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žiaci so ŠVVP majú byť vzdelávaní v prispôsobenom prostredí bežných škôl primerane ich veku a stupňu vzdelávania.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Arial Narrow" panose="020B0606020202030204" pitchFamily="34" charset="0"/>
              </a:rPr>
              <a:t>Vo vyučovaní sa má uprednostňovať kooperatívne vyučovanie a uplatňovať rovesnícke tútorstvo; špeciálny servis, ktorý vznikne pre žiakov so ŠVVP, má byť použitý tak, aby ním získavali všetci vo výchovno-vzdelávacom procese</a:t>
            </a:r>
          </a:p>
        </p:txBody>
      </p:sp>
    </p:spTree>
    <p:extLst>
      <p:ext uri="{BB962C8B-B14F-4D97-AF65-F5344CB8AC3E}">
        <p14:creationId xmlns:p14="http://schemas.microsoft.com/office/powerpoint/2010/main" val="173100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897</Words>
  <Application>Microsoft Office PowerPoint</Application>
  <PresentationFormat>Širokouhlá</PresentationFormat>
  <Paragraphs>108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Dym</vt:lpstr>
      <vt:lpstr>Prezentácia programu PowerPoint</vt:lpstr>
      <vt:lpstr>Prezentácia programu PowerPoint</vt:lpstr>
      <vt:lpstr>Prezentácia programu PowerPoint</vt:lpstr>
      <vt:lpstr>Prezentácia programu PowerPoint</vt:lpstr>
      <vt:lpstr>Kto sú žiaci so ŠVVP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Porovnanie: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Inklúzia</dc:title>
  <dc:creator>Katarína Bučková</dc:creator>
  <cp:lastModifiedBy>vierak22@yahoo.com</cp:lastModifiedBy>
  <cp:revision>21</cp:revision>
  <dcterms:created xsi:type="dcterms:W3CDTF">2023-06-14T17:19:31Z</dcterms:created>
  <dcterms:modified xsi:type="dcterms:W3CDTF">2024-01-18T18:48:13Z</dcterms:modified>
</cp:coreProperties>
</file>