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2476870-8CF5-423A-8F23-CFD005A898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0E7E23E-A554-4AF7-A95F-CF57EC8773F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416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6870-8CF5-423A-8F23-CFD005A898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E23E-A554-4AF7-A95F-CF57EC877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5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6870-8CF5-423A-8F23-CFD005A898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E23E-A554-4AF7-A95F-CF57EC8773F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20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6870-8CF5-423A-8F23-CFD005A898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E23E-A554-4AF7-A95F-CF57EC8773F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004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6870-8CF5-423A-8F23-CFD005A898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E23E-A554-4AF7-A95F-CF57EC877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058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6870-8CF5-423A-8F23-CFD005A898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E23E-A554-4AF7-A95F-CF57EC8773F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232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6870-8CF5-423A-8F23-CFD005A898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E23E-A554-4AF7-A95F-CF57EC8773F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255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6870-8CF5-423A-8F23-CFD005A898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E23E-A554-4AF7-A95F-CF57EC8773F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041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6870-8CF5-423A-8F23-CFD005A898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E23E-A554-4AF7-A95F-CF57EC8773F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13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6870-8CF5-423A-8F23-CFD005A898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E23E-A554-4AF7-A95F-CF57EC877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55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6870-8CF5-423A-8F23-CFD005A898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E23E-A554-4AF7-A95F-CF57EC8773F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43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6870-8CF5-423A-8F23-CFD005A898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E23E-A554-4AF7-A95F-CF57EC877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45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6870-8CF5-423A-8F23-CFD005A898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E23E-A554-4AF7-A95F-CF57EC8773F2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60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6870-8CF5-423A-8F23-CFD005A898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E23E-A554-4AF7-A95F-CF57EC8773F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27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6870-8CF5-423A-8F23-CFD005A898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E23E-A554-4AF7-A95F-CF57EC877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87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6870-8CF5-423A-8F23-CFD005A898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E23E-A554-4AF7-A95F-CF57EC8773F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560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6870-8CF5-423A-8F23-CFD005A898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E23E-A554-4AF7-A95F-CF57EC877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40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476870-8CF5-423A-8F23-CFD005A898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E7E23E-A554-4AF7-A95F-CF57EC877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50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Słynni matematycy</a:t>
            </a:r>
            <a:endParaRPr lang="ru-RU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zapraszamy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80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Euler</a:t>
            </a:r>
            <a:endParaRPr lang="ru-RU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 err="1"/>
              <a:t>Euler</a:t>
            </a:r>
            <a:r>
              <a:rPr lang="pl-PL" sz="1600" dirty="0"/>
              <a:t> odkrył związek między teorią liczb </a:t>
            </a:r>
            <a:r>
              <a:rPr lang="pl-PL" sz="1600" dirty="0" smtClean="0"/>
              <a:t>i</a:t>
            </a:r>
          </a:p>
          <a:p>
            <a:pPr marL="0" indent="0">
              <a:buNone/>
            </a:pPr>
            <a:r>
              <a:rPr lang="pl-PL" sz="1600" dirty="0" smtClean="0"/>
              <a:t> </a:t>
            </a:r>
            <a:r>
              <a:rPr lang="pl-PL" sz="1600" dirty="0"/>
              <a:t>analizą matematyczną. Udowodnił, że suma </a:t>
            </a:r>
            <a:endParaRPr lang="pl-PL" sz="1600" dirty="0" smtClean="0"/>
          </a:p>
          <a:p>
            <a:pPr marL="0" indent="0">
              <a:buNone/>
            </a:pPr>
            <a:r>
              <a:rPr lang="pl-PL" sz="1600" dirty="0" smtClean="0"/>
              <a:t>odwrotności </a:t>
            </a:r>
            <a:r>
              <a:rPr lang="pl-PL" sz="1600" dirty="0"/>
              <a:t>liczb pierwszych jest rozbieżna</a:t>
            </a:r>
            <a:r>
              <a:rPr lang="pl-PL" sz="1600" dirty="0" smtClean="0"/>
              <a:t>,</a:t>
            </a:r>
          </a:p>
          <a:p>
            <a:pPr marL="0" indent="0">
              <a:buNone/>
            </a:pPr>
            <a:r>
              <a:rPr lang="pl-PL" sz="1600" dirty="0" smtClean="0"/>
              <a:t> </a:t>
            </a:r>
            <a:r>
              <a:rPr lang="pl-PL" sz="1600" dirty="0"/>
              <a:t>przez sformułowanie wzoru Eulera, dla </a:t>
            </a:r>
            <a:endParaRPr lang="pl-PL" sz="1600" dirty="0" smtClean="0"/>
          </a:p>
          <a:p>
            <a:pPr marL="0" indent="0">
              <a:buNone/>
            </a:pPr>
            <a:r>
              <a:rPr lang="pl-PL" sz="1600" dirty="0" smtClean="0"/>
              <a:t>wprowadzonej </a:t>
            </a:r>
            <a:r>
              <a:rPr lang="pl-PL" sz="1600" dirty="0"/>
              <a:t>przez siebie (dla </a:t>
            </a:r>
            <a:r>
              <a:rPr lang="pl-PL" sz="1600" dirty="0" smtClean="0"/>
              <a:t>argumentów</a:t>
            </a:r>
          </a:p>
          <a:p>
            <a:pPr marL="0" indent="0">
              <a:buNone/>
            </a:pPr>
            <a:r>
              <a:rPr lang="pl-PL" sz="1600" dirty="0" smtClean="0"/>
              <a:t> </a:t>
            </a:r>
            <a:r>
              <a:rPr lang="pl-PL" sz="1600" dirty="0"/>
              <a:t>rzeczywistych) funkcji dzeta Riemanna, </a:t>
            </a:r>
            <a:r>
              <a:rPr lang="pl-PL" sz="1600" dirty="0" smtClean="0"/>
              <a:t>w</a:t>
            </a:r>
          </a:p>
          <a:p>
            <a:pPr marL="0" indent="0">
              <a:buNone/>
            </a:pPr>
            <a:r>
              <a:rPr lang="pl-PL" sz="1600" dirty="0" smtClean="0"/>
              <a:t> </a:t>
            </a:r>
            <a:r>
              <a:rPr lang="pl-PL" sz="1600" dirty="0"/>
              <a:t>terminach liczb pierwszych.</a:t>
            </a:r>
            <a:endParaRPr lang="ru-RU" sz="1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701" y="3848100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1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Georg </a:t>
            </a:r>
            <a:r>
              <a:rPr lang="pl-PL" dirty="0" err="1" smtClean="0"/>
              <a:t>Cantor</a:t>
            </a:r>
            <a:endParaRPr lang="ru-RU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pl-PL" sz="1600" dirty="0" err="1"/>
              <a:t>Cantor</a:t>
            </a:r>
            <a:r>
              <a:rPr lang="pl-PL" sz="1600" dirty="0"/>
              <a:t> to pionier teorii mnogości, w której </a:t>
            </a:r>
            <a:r>
              <a:rPr lang="pl-PL" sz="1600" dirty="0" smtClean="0"/>
              <a:t>m.in.</a:t>
            </a:r>
          </a:p>
          <a:p>
            <a:pPr marL="0" indent="0">
              <a:buNone/>
            </a:pPr>
            <a:r>
              <a:rPr lang="pl-PL" sz="1600" dirty="0" smtClean="0"/>
              <a:t>. </a:t>
            </a:r>
            <a:r>
              <a:rPr lang="pl-PL" sz="1600" dirty="0"/>
              <a:t>wprowadził ogólne pojęcie mocy zbioru</a:t>
            </a:r>
            <a:r>
              <a:rPr lang="pl-PL" sz="1600" dirty="0" smtClean="0"/>
              <a:t>,</a:t>
            </a:r>
          </a:p>
          <a:p>
            <a:pPr marL="0" indent="0">
              <a:buNone/>
            </a:pPr>
            <a:r>
              <a:rPr lang="pl-PL" sz="1600" dirty="0" smtClean="0"/>
              <a:t> </a:t>
            </a:r>
            <a:r>
              <a:rPr lang="pl-PL" sz="1600" dirty="0"/>
              <a:t>udowodnił </a:t>
            </a:r>
            <a:r>
              <a:rPr lang="pl-PL" sz="1600" dirty="0" smtClean="0"/>
              <a:t>nieprzeliczalność </a:t>
            </a:r>
            <a:r>
              <a:rPr lang="pl-PL" sz="1600" dirty="0"/>
              <a:t>zbioru liczb </a:t>
            </a:r>
            <a:r>
              <a:rPr lang="pl-PL" sz="1600" dirty="0" smtClean="0"/>
              <a:t>rzeczywistych</a:t>
            </a:r>
          </a:p>
          <a:p>
            <a:pPr marL="0" indent="0">
              <a:buNone/>
            </a:pPr>
            <a:r>
              <a:rPr lang="pl-PL" sz="1600" dirty="0" smtClean="0"/>
              <a:t> przez </a:t>
            </a:r>
            <a:r>
              <a:rPr lang="pl-PL" sz="1600" dirty="0"/>
              <a:t>rozumowanie przekątniowe, wykazał też </a:t>
            </a:r>
            <a:endParaRPr lang="pl-PL" sz="1600" dirty="0" smtClean="0"/>
          </a:p>
          <a:p>
            <a:pPr marL="0" indent="0">
              <a:buNone/>
            </a:pPr>
            <a:r>
              <a:rPr lang="pl-PL" sz="1600" dirty="0" smtClean="0"/>
              <a:t>ogólniejsze twierdzenie </a:t>
            </a:r>
            <a:r>
              <a:rPr lang="pl-PL" sz="1600" dirty="0"/>
              <a:t>Cantora oraz sformułował </a:t>
            </a:r>
            <a:endParaRPr lang="pl-PL" sz="1600" dirty="0" smtClean="0"/>
          </a:p>
          <a:p>
            <a:pPr marL="0" indent="0">
              <a:buNone/>
            </a:pPr>
            <a:r>
              <a:rPr lang="pl-PL" sz="1600" dirty="0" smtClean="0"/>
              <a:t>hipotezę </a:t>
            </a:r>
            <a:r>
              <a:rPr lang="pl-PL" sz="1600" dirty="0"/>
              <a:t>continuum</a:t>
            </a:r>
            <a:r>
              <a:rPr lang="pl-PL" dirty="0"/>
              <a:t>.</a:t>
            </a:r>
            <a:endParaRPr lang="ru-RU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242" y="3194403"/>
            <a:ext cx="19526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dirty="0" smtClean="0"/>
              <a:t>Dziękujemy za oglądanie</a:t>
            </a:r>
            <a:endParaRPr lang="ru-RU" sz="4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                                                                                    Prezentacje przygotowała Gosia </a:t>
            </a:r>
            <a:r>
              <a:rPr lang="pl-PL" dirty="0" err="1" smtClean="0"/>
              <a:t>Pichitko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95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 smtClean="0"/>
              <a:t>Tales z Miletu</a:t>
            </a:r>
            <a:endParaRPr lang="ru-RU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sz="3400" dirty="0" smtClean="0"/>
              <a:t>Tales z Miletu (625-547r. p.n.e.)- pierwszy znany</a:t>
            </a:r>
          </a:p>
          <a:p>
            <a:pPr marL="0" indent="0">
              <a:buNone/>
            </a:pPr>
            <a:r>
              <a:rPr lang="pl-PL" sz="3400" dirty="0" smtClean="0"/>
              <a:t> z nazwiska grecki mędrzec. Zaliczony do siedmiu </a:t>
            </a:r>
          </a:p>
          <a:p>
            <a:pPr marL="0" indent="0">
              <a:buNone/>
            </a:pPr>
            <a:r>
              <a:rPr lang="pl-PL" sz="3400" dirty="0" smtClean="0"/>
              <a:t>mędrców szkoły jońskiej. Nazywany ojcem greckiej</a:t>
            </a:r>
          </a:p>
          <a:p>
            <a:pPr marL="0" indent="0">
              <a:buNone/>
            </a:pPr>
            <a:r>
              <a:rPr lang="pl-PL" sz="3400" dirty="0" smtClean="0"/>
              <a:t> nauki i pierwszym </a:t>
            </a:r>
            <a:r>
              <a:rPr lang="pl-PL" sz="3400" dirty="0"/>
              <a:t>matematykiem. </a:t>
            </a:r>
            <a:endParaRPr lang="pl-PL" sz="3400" dirty="0" smtClean="0"/>
          </a:p>
          <a:p>
            <a:pPr marL="0" indent="0">
              <a:buNone/>
            </a:pPr>
            <a:r>
              <a:rPr lang="pl-PL" sz="3400" dirty="0" smtClean="0"/>
              <a:t>Tales </a:t>
            </a:r>
            <a:r>
              <a:rPr lang="pl-PL" sz="3400" dirty="0"/>
              <a:t>dał podstawy geometrii, wprowadzając szereg pojęć:</a:t>
            </a:r>
          </a:p>
          <a:p>
            <a:r>
              <a:rPr lang="pl-PL" sz="3400" dirty="0" smtClean="0"/>
              <a:t>średnica </a:t>
            </a:r>
            <a:r>
              <a:rPr lang="pl-PL" sz="3400" dirty="0"/>
              <a:t>to odcinek, który dzieli okrąg na połowy,</a:t>
            </a:r>
          </a:p>
          <a:p>
            <a:r>
              <a:rPr lang="pl-PL" sz="3400" dirty="0"/>
              <a:t>trójkąt równoramienny to taki w którym dwa kąty przy podstawie są równe,</a:t>
            </a:r>
          </a:p>
          <a:p>
            <a:r>
              <a:rPr lang="pl-PL" sz="3400" dirty="0"/>
              <a:t>dwie linie przecinające się tworzą równe co do miary kąty przeciwległe,</a:t>
            </a:r>
          </a:p>
          <a:p>
            <a:r>
              <a:rPr lang="pl-PL" sz="3400" dirty="0"/>
              <a:t>kąt wpisany w półokrąg jest kątem </a:t>
            </a:r>
            <a:r>
              <a:rPr lang="pl-PL" sz="3400" dirty="0" smtClean="0"/>
              <a:t>prostym</a:t>
            </a:r>
            <a:endParaRPr lang="pl-PL" sz="3400" dirty="0"/>
          </a:p>
          <a:p>
            <a:endParaRPr lang="pl-PL" sz="3400" dirty="0" smtClean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 smtClean="0"/>
          </a:p>
          <a:p>
            <a:pPr marL="0" indent="0">
              <a:buNone/>
            </a:pPr>
            <a:endParaRPr lang="pl-PL" sz="1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952" y="2765969"/>
            <a:ext cx="2225714" cy="338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/>
              <a:t>Archimedes</a:t>
            </a:r>
            <a:endParaRPr lang="ru-RU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/>
              <a:t>Archimedes z Syrakuz był starożytnym greckim </a:t>
            </a:r>
            <a:endParaRPr lang="pl-PL" sz="1600" dirty="0" smtClean="0"/>
          </a:p>
          <a:p>
            <a:pPr marL="0" indent="0">
              <a:buNone/>
            </a:pPr>
            <a:r>
              <a:rPr lang="pl-PL" sz="1600" dirty="0" smtClean="0"/>
              <a:t>matematykiem</a:t>
            </a:r>
            <a:r>
              <a:rPr lang="pl-PL" sz="1600" dirty="0"/>
              <a:t>, fizykiem, inżynierem, </a:t>
            </a:r>
            <a:r>
              <a:rPr lang="pl-PL" sz="1600" dirty="0" smtClean="0"/>
              <a:t>astronomem</a:t>
            </a:r>
          </a:p>
          <a:p>
            <a:pPr marL="0" indent="0">
              <a:buNone/>
            </a:pPr>
            <a:r>
              <a:rPr lang="pl-PL" sz="1600" dirty="0" smtClean="0"/>
              <a:t> </a:t>
            </a:r>
            <a:r>
              <a:rPr lang="pl-PL" sz="1600" dirty="0"/>
              <a:t>i wynalazcą ze starożytnego miasta Syrakuzy na </a:t>
            </a:r>
            <a:endParaRPr lang="pl-PL" sz="1600" dirty="0" smtClean="0"/>
          </a:p>
          <a:p>
            <a:pPr marL="0" indent="0">
              <a:buNone/>
            </a:pPr>
            <a:r>
              <a:rPr lang="pl-PL" sz="1600" dirty="0" smtClean="0"/>
              <a:t>Sycylii</a:t>
            </a:r>
            <a:r>
              <a:rPr lang="pl-PL" sz="1600" dirty="0"/>
              <a:t>. Chociaż znanych jest niewiele szczegółów </a:t>
            </a:r>
            <a:endParaRPr lang="pl-PL" sz="1600" dirty="0" smtClean="0"/>
          </a:p>
          <a:p>
            <a:pPr marL="0" indent="0">
              <a:buNone/>
            </a:pPr>
            <a:r>
              <a:rPr lang="pl-PL" sz="1600" dirty="0" smtClean="0"/>
              <a:t>z </a:t>
            </a:r>
            <a:r>
              <a:rPr lang="pl-PL" sz="1600" dirty="0"/>
              <a:t>jego życia, uważany jest za jednego z czołowych </a:t>
            </a:r>
            <a:endParaRPr lang="pl-PL" sz="1600" dirty="0" smtClean="0"/>
          </a:p>
          <a:p>
            <a:pPr marL="0" indent="0">
              <a:buNone/>
            </a:pPr>
            <a:r>
              <a:rPr lang="pl-PL" sz="1600" dirty="0" smtClean="0"/>
              <a:t>naukowców </a:t>
            </a:r>
            <a:r>
              <a:rPr lang="pl-PL" sz="1600" dirty="0"/>
              <a:t>starożytności</a:t>
            </a:r>
            <a:endParaRPr lang="pl-PL" sz="1600" dirty="0" smtClean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978" y="2823465"/>
            <a:ext cx="2111022" cy="310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8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Einstein</a:t>
            </a:r>
            <a:endParaRPr lang="ru-RU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/>
              <a:t>Albert Einstein  </a:t>
            </a:r>
            <a:r>
              <a:rPr lang="pl-PL" sz="1600" dirty="0" smtClean="0"/>
              <a:t>ur</a:t>
            </a:r>
            <a:r>
              <a:rPr lang="pl-PL" sz="1600" dirty="0"/>
              <a:t>. 14 marca 1879 w Ulm</a:t>
            </a:r>
            <a:r>
              <a:rPr lang="pl-PL" sz="1600" dirty="0" smtClean="0"/>
              <a:t>,</a:t>
            </a:r>
          </a:p>
          <a:p>
            <a:pPr marL="0" indent="0">
              <a:buNone/>
            </a:pPr>
            <a:r>
              <a:rPr lang="pl-PL" sz="1600" dirty="0" smtClean="0"/>
              <a:t> </a:t>
            </a:r>
            <a:r>
              <a:rPr lang="pl-PL" sz="1600" dirty="0"/>
              <a:t>zm. 18 kwietnia 1955 w </a:t>
            </a:r>
            <a:r>
              <a:rPr lang="pl-PL" sz="1600" dirty="0" err="1" smtClean="0"/>
              <a:t>Princeton</a:t>
            </a:r>
            <a:r>
              <a:rPr lang="pl-PL" sz="1600" dirty="0" smtClean="0"/>
              <a:t>– </a:t>
            </a:r>
            <a:r>
              <a:rPr lang="pl-PL" sz="1600" dirty="0"/>
              <a:t>fizyk </a:t>
            </a:r>
            <a:endParaRPr lang="pl-PL" sz="1600" dirty="0" smtClean="0"/>
          </a:p>
          <a:p>
            <a:pPr marL="0" indent="0">
              <a:buNone/>
            </a:pPr>
            <a:r>
              <a:rPr lang="pl-PL" sz="1600" dirty="0" smtClean="0"/>
              <a:t>teoretyk</a:t>
            </a:r>
            <a:r>
              <a:rPr lang="pl-PL" sz="1600" dirty="0"/>
              <a:t>, noblista, obywatel </a:t>
            </a:r>
            <a:r>
              <a:rPr lang="pl-PL" sz="1600" dirty="0" smtClean="0"/>
              <a:t>Szwajcarii</a:t>
            </a:r>
          </a:p>
          <a:p>
            <a:pPr marL="0" indent="0">
              <a:buNone/>
            </a:pPr>
            <a:r>
              <a:rPr lang="pl-PL" sz="1600" dirty="0" smtClean="0"/>
              <a:t> </a:t>
            </a:r>
            <a:r>
              <a:rPr lang="pl-PL" sz="1600" dirty="0"/>
              <a:t>i </a:t>
            </a:r>
            <a:r>
              <a:rPr lang="pl-PL" sz="1600" dirty="0" smtClean="0"/>
              <a:t>USA pochodzenia niemiecko-żydowskiego.  </a:t>
            </a:r>
          </a:p>
          <a:p>
            <a:pPr marL="0" indent="0">
              <a:buNone/>
            </a:pPr>
            <a:r>
              <a:rPr lang="pl-PL" sz="1600" dirty="0"/>
              <a:t>  W 1905 roku Albert Einstein po raz </a:t>
            </a:r>
            <a:r>
              <a:rPr lang="pl-PL" sz="1600" dirty="0" smtClean="0"/>
              <a:t>pierwszy</a:t>
            </a:r>
          </a:p>
          <a:p>
            <a:pPr marL="0" indent="0">
              <a:buNone/>
            </a:pPr>
            <a:r>
              <a:rPr lang="pl-PL" sz="1600" dirty="0" smtClean="0"/>
              <a:t> </a:t>
            </a:r>
            <a:r>
              <a:rPr lang="pl-PL" sz="1600" dirty="0"/>
              <a:t>opublikował równanie, które uczyniło go sławnym na całym świecie</a:t>
            </a:r>
            <a:r>
              <a:rPr lang="pl-PL" sz="1600" dirty="0" smtClean="0"/>
              <a:t>.</a:t>
            </a:r>
          </a:p>
          <a:p>
            <a:pPr marL="0" indent="0">
              <a:buNone/>
            </a:pPr>
            <a:r>
              <a:rPr lang="pl-PL" sz="1600" b="1" dirty="0" smtClean="0"/>
              <a:t> </a:t>
            </a:r>
            <a:r>
              <a:rPr lang="pl-PL" sz="1600" b="1" dirty="0"/>
              <a:t>Słynna formuła E = MC².</a:t>
            </a:r>
            <a:endParaRPr lang="ru-RU" sz="1600" b="1" dirty="0"/>
          </a:p>
        </p:txBody>
      </p:sp>
      <p:sp>
        <p:nvSpPr>
          <p:cNvPr id="4" name="AutoShape 2" descr="Geniusz Alberta Einsteina | Superpro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569" y="3110089"/>
            <a:ext cx="2953965" cy="221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Pitagoras</a:t>
            </a:r>
            <a:endParaRPr lang="ru-RU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/>
              <a:t>Pitagoras – grecki matematyk, filozof, </a:t>
            </a:r>
            <a:endParaRPr lang="pl-PL" sz="1600" dirty="0" smtClean="0"/>
          </a:p>
          <a:p>
            <a:pPr marL="0" indent="0">
              <a:buNone/>
            </a:pPr>
            <a:r>
              <a:rPr lang="pl-PL" sz="1600" dirty="0" smtClean="0"/>
              <a:t>mistyk </a:t>
            </a:r>
            <a:r>
              <a:rPr lang="pl-PL" sz="1600" dirty="0"/>
              <a:t>kojarzony ze słynnym twierdzeniem </a:t>
            </a:r>
            <a:endParaRPr lang="pl-PL" sz="1600" dirty="0" smtClean="0"/>
          </a:p>
          <a:p>
            <a:pPr marL="0" indent="0">
              <a:buNone/>
            </a:pPr>
            <a:r>
              <a:rPr lang="pl-PL" sz="1600" dirty="0" smtClean="0"/>
              <a:t>matematycznym </a:t>
            </a:r>
            <a:r>
              <a:rPr lang="pl-PL" sz="1600" dirty="0"/>
              <a:t>nazwanym jego imieniem. </a:t>
            </a:r>
            <a:endParaRPr lang="pl-PL" sz="1600" dirty="0" smtClean="0"/>
          </a:p>
          <a:p>
            <a:pPr marL="0" indent="0">
              <a:buNone/>
            </a:pPr>
            <a:r>
              <a:rPr lang="pl-PL" sz="1600" dirty="0" smtClean="0"/>
              <a:t>Twierdzenie:</a:t>
            </a:r>
          </a:p>
          <a:p>
            <a:r>
              <a:rPr lang="pl-PL" sz="1600" dirty="0"/>
              <a:t>Jeżeli trójkąt jest prostokątny, to suma pól </a:t>
            </a:r>
          </a:p>
          <a:p>
            <a:pPr marL="0" indent="0">
              <a:buNone/>
            </a:pPr>
            <a:r>
              <a:rPr lang="pl-PL" sz="1600" dirty="0" smtClean="0"/>
              <a:t>kwadratów </a:t>
            </a:r>
            <a:r>
              <a:rPr lang="pl-PL" sz="1600" dirty="0"/>
              <a:t>zbudowanych na przyprostokątnych</a:t>
            </a:r>
            <a:r>
              <a:rPr lang="pl-PL" sz="1600" dirty="0" smtClean="0"/>
              <a:t>,</a:t>
            </a:r>
          </a:p>
          <a:p>
            <a:pPr marL="0" indent="0">
              <a:buNone/>
            </a:pPr>
            <a:r>
              <a:rPr lang="pl-PL" sz="1600" dirty="0" smtClean="0"/>
              <a:t> </a:t>
            </a:r>
            <a:r>
              <a:rPr lang="pl-PL" sz="1600" dirty="0"/>
              <a:t>jest równa polu kwadratu zbudowanego na przeciwprostokątnej. </a:t>
            </a:r>
            <a:endParaRPr lang="ru-RU" sz="1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622" y="2808956"/>
            <a:ext cx="2092678" cy="245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3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Isaac Newton</a:t>
            </a:r>
            <a:endParaRPr lang="ru-RU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 smtClean="0"/>
              <a:t>Isaac </a:t>
            </a:r>
            <a:r>
              <a:rPr lang="pl-PL" sz="1600" dirty="0"/>
              <a:t>Newton, Izaak Newton – angielski uczony</a:t>
            </a:r>
            <a:r>
              <a:rPr lang="pl-PL" sz="1600" dirty="0" smtClean="0"/>
              <a:t>:</a:t>
            </a:r>
          </a:p>
          <a:p>
            <a:pPr marL="0" indent="0">
              <a:buNone/>
            </a:pPr>
            <a:r>
              <a:rPr lang="pl-PL" sz="1600" dirty="0" smtClean="0"/>
              <a:t> </a:t>
            </a:r>
            <a:r>
              <a:rPr lang="pl-PL" sz="1600" dirty="0"/>
              <a:t>fizyk, astronom, matematyk, filozof, alchemik, </a:t>
            </a:r>
            <a:endParaRPr lang="pl-PL" sz="1600" dirty="0" smtClean="0"/>
          </a:p>
          <a:p>
            <a:pPr marL="0" indent="0">
              <a:buNone/>
            </a:pPr>
            <a:r>
              <a:rPr lang="pl-PL" sz="1600" dirty="0" smtClean="0"/>
              <a:t>biblista </a:t>
            </a:r>
            <a:r>
              <a:rPr lang="pl-PL" sz="1600" dirty="0"/>
              <a:t>i historyk oraz urzędnik państwowy</a:t>
            </a:r>
            <a:r>
              <a:rPr lang="pl-PL" sz="1600" dirty="0" smtClean="0"/>
              <a:t>.</a:t>
            </a:r>
          </a:p>
          <a:p>
            <a:pPr marL="0" indent="0">
              <a:buNone/>
            </a:pPr>
            <a:r>
              <a:rPr lang="pl-PL" sz="1600" dirty="0" smtClean="0"/>
              <a:t>Uznawany </a:t>
            </a:r>
            <a:r>
              <a:rPr lang="pl-PL" sz="1600" dirty="0"/>
              <a:t>za jednego z najwybitniejszych i </a:t>
            </a:r>
            <a:endParaRPr lang="pl-PL" sz="1600" dirty="0" smtClean="0"/>
          </a:p>
          <a:p>
            <a:pPr marL="0" indent="0">
              <a:buNone/>
            </a:pPr>
            <a:r>
              <a:rPr lang="pl-PL" sz="1600" dirty="0" smtClean="0"/>
              <a:t>najważniejszych </a:t>
            </a:r>
            <a:r>
              <a:rPr lang="pl-PL" sz="1600" dirty="0"/>
              <a:t>naukowców wszech czasów</a:t>
            </a:r>
            <a:r>
              <a:rPr lang="pl-PL" sz="1600" dirty="0" smtClean="0"/>
              <a:t>.</a:t>
            </a:r>
          </a:p>
          <a:p>
            <a:pPr marL="0" indent="0">
              <a:buNone/>
            </a:pPr>
            <a:r>
              <a:rPr lang="pl-PL" sz="1600" dirty="0" smtClean="0"/>
              <a:t> </a:t>
            </a:r>
            <a:r>
              <a:rPr lang="pl-PL" sz="1600" dirty="0"/>
              <a:t> odkrył </a:t>
            </a:r>
            <a:r>
              <a:rPr lang="pl-PL" sz="1600" dirty="0" smtClean="0"/>
              <a:t>niezależnie </a:t>
            </a:r>
            <a:r>
              <a:rPr lang="pl-PL" sz="1600" dirty="0"/>
              <a:t>od G.W. </a:t>
            </a:r>
            <a:r>
              <a:rPr lang="pl-PL" sz="1600" dirty="0" smtClean="0"/>
              <a:t>Leibniza </a:t>
            </a:r>
            <a:r>
              <a:rPr lang="pl-PL" sz="1600" dirty="0"/>
              <a:t>rachunek </a:t>
            </a:r>
            <a:endParaRPr lang="pl-PL" sz="1600" dirty="0" smtClean="0"/>
          </a:p>
          <a:p>
            <a:pPr marL="0" indent="0">
              <a:buNone/>
            </a:pPr>
            <a:r>
              <a:rPr lang="pl-PL" sz="1600" dirty="0" err="1" smtClean="0"/>
              <a:t>nieskończonościowy</a:t>
            </a:r>
            <a:r>
              <a:rPr lang="pl-PL" sz="1600" dirty="0" smtClean="0"/>
              <a:t> </a:t>
            </a:r>
            <a:r>
              <a:rPr lang="pl-PL" sz="1600" dirty="0"/>
              <a:t>(rachunek różniczkowy i całkowy).</a:t>
            </a:r>
            <a:endParaRPr lang="ru-RU" sz="1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406" y="2940050"/>
            <a:ext cx="1790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3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Kazimierz Kuratowski</a:t>
            </a:r>
            <a:endParaRPr lang="ru-RU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600" dirty="0"/>
              <a:t>Kazimierz Kuratowski, do roku 1921 </a:t>
            </a:r>
            <a:r>
              <a:rPr lang="pl-PL" sz="1600" dirty="0" smtClean="0"/>
              <a:t>Kazimierz</a:t>
            </a:r>
          </a:p>
          <a:p>
            <a:pPr marL="0" indent="0">
              <a:buNone/>
            </a:pPr>
            <a:r>
              <a:rPr lang="pl-PL" sz="1600" dirty="0" smtClean="0"/>
              <a:t> </a:t>
            </a:r>
            <a:r>
              <a:rPr lang="pl-PL" sz="1600" dirty="0" err="1"/>
              <a:t>Kuratow</a:t>
            </a:r>
            <a:r>
              <a:rPr lang="pl-PL" sz="1600" dirty="0"/>
              <a:t> </a:t>
            </a:r>
            <a:r>
              <a:rPr lang="pl-PL" sz="1600" dirty="0" smtClean="0"/>
              <a:t>– </a:t>
            </a:r>
            <a:r>
              <a:rPr lang="pl-PL" sz="1600" dirty="0"/>
              <a:t>polski matematyk, jeden z </a:t>
            </a:r>
            <a:r>
              <a:rPr lang="pl-PL" sz="1600" dirty="0" smtClean="0"/>
              <a:t>czołowych.</a:t>
            </a:r>
          </a:p>
          <a:p>
            <a:pPr marL="0" indent="0">
              <a:buNone/>
            </a:pPr>
            <a:r>
              <a:rPr lang="pl-PL" sz="1600" dirty="0"/>
              <a:t>Kuratowski zajmował się głównie teorią mnogości</a:t>
            </a:r>
            <a:r>
              <a:rPr lang="pl-PL" sz="1600" dirty="0" smtClean="0"/>
              <a:t>,</a:t>
            </a:r>
          </a:p>
          <a:p>
            <a:pPr marL="0" indent="0">
              <a:buNone/>
            </a:pPr>
            <a:r>
              <a:rPr lang="pl-PL" sz="1600" dirty="0" smtClean="0"/>
              <a:t> </a:t>
            </a:r>
            <a:r>
              <a:rPr lang="pl-PL" sz="1600" dirty="0"/>
              <a:t>topologią ogólną i teorią miary, a także teorią grafów</a:t>
            </a:r>
            <a:r>
              <a:rPr lang="pl-PL" sz="1600" dirty="0" smtClean="0"/>
              <a:t>.</a:t>
            </a:r>
          </a:p>
          <a:p>
            <a:pPr marL="0" indent="0">
              <a:buNone/>
            </a:pPr>
            <a:r>
              <a:rPr lang="pl-PL" sz="1600" dirty="0" smtClean="0"/>
              <a:t> </a:t>
            </a:r>
            <a:r>
              <a:rPr lang="pl-PL" sz="1600" dirty="0"/>
              <a:t>Wprowadził m.in. standardowe definicje pary </a:t>
            </a:r>
            <a:endParaRPr lang="pl-PL" sz="1600" dirty="0" smtClean="0"/>
          </a:p>
          <a:p>
            <a:pPr marL="0" indent="0">
              <a:buNone/>
            </a:pPr>
            <a:r>
              <a:rPr lang="pl-PL" sz="1600" dirty="0" smtClean="0"/>
              <a:t>uporządkowanej </a:t>
            </a:r>
            <a:r>
              <a:rPr lang="pl-PL" sz="1600" dirty="0"/>
              <a:t>i przestrzeni topologicznej, lemat </a:t>
            </a:r>
            <a:endParaRPr lang="pl-PL" sz="1600" dirty="0" smtClean="0"/>
          </a:p>
          <a:p>
            <a:pPr marL="0" indent="0">
              <a:buNone/>
            </a:pPr>
            <a:r>
              <a:rPr lang="pl-PL" sz="1600" dirty="0" err="1" smtClean="0"/>
              <a:t>Kuratowskiego-Zorna</a:t>
            </a:r>
            <a:r>
              <a:rPr lang="pl-PL" sz="1600" dirty="0" smtClean="0"/>
              <a:t> </a:t>
            </a:r>
            <a:r>
              <a:rPr lang="pl-PL" sz="1600" dirty="0"/>
              <a:t>oraz twierdzenie </a:t>
            </a:r>
            <a:r>
              <a:rPr lang="pl-PL" sz="1600" dirty="0" smtClean="0"/>
              <a:t>Kuratowskiego</a:t>
            </a:r>
          </a:p>
          <a:p>
            <a:pPr marL="0" indent="0">
              <a:buNone/>
            </a:pPr>
            <a:r>
              <a:rPr lang="pl-PL" sz="1600" dirty="0" smtClean="0"/>
              <a:t> </a:t>
            </a:r>
            <a:r>
              <a:rPr lang="pl-PL" sz="1600" dirty="0"/>
              <a:t>o planarności grafów; </a:t>
            </a:r>
            <a:endParaRPr lang="pl-PL" sz="1600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768" y="3122436"/>
            <a:ext cx="17811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2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Kartezjusza</a:t>
            </a:r>
            <a:endParaRPr lang="ru-RU" dirty="0"/>
          </a:p>
        </p:txBody>
      </p:sp>
      <p:sp>
        <p:nvSpPr>
          <p:cNvPr id="5" name="Prostokąt 4"/>
          <p:cNvSpPr/>
          <p:nvPr/>
        </p:nvSpPr>
        <p:spPr>
          <a:xfrm>
            <a:off x="925689" y="256009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       To Kartez</a:t>
            </a:r>
            <a:r>
              <a:rPr lang="pl-PL" sz="1600" dirty="0" smtClean="0"/>
              <a:t>jusz </a:t>
            </a:r>
            <a:r>
              <a:rPr lang="pl-PL" dirty="0" smtClean="0"/>
              <a:t>przypisał punktowi na płaszczyźnie</a:t>
            </a:r>
          </a:p>
          <a:p>
            <a:r>
              <a:rPr lang="pl-PL" dirty="0" smtClean="0"/>
              <a:t>      dwie liczby, czyli jego współrzędne, a także</a:t>
            </a:r>
          </a:p>
          <a:p>
            <a:r>
              <a:rPr lang="pl-PL" dirty="0" smtClean="0"/>
              <a:t>      wprowadził do matematyki terminy „funkcje”</a:t>
            </a:r>
          </a:p>
          <a:p>
            <a:r>
              <a:rPr lang="pl-PL" dirty="0" smtClean="0"/>
              <a:t>      i „liczby urojone”. Idee Kartezjusza przyczyniły</a:t>
            </a:r>
          </a:p>
          <a:p>
            <a:r>
              <a:rPr lang="pl-PL" dirty="0" smtClean="0"/>
              <a:t>     się do powstania geometrii analitycznej, rachunku</a:t>
            </a:r>
          </a:p>
          <a:p>
            <a:r>
              <a:rPr lang="pl-PL" dirty="0" smtClean="0"/>
              <a:t>     różniczkowego oraz geometrii różniczkowej.</a:t>
            </a:r>
            <a:endParaRPr lang="ru-RU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1689" y="2888545"/>
            <a:ext cx="19335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3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Stefan Banach </a:t>
            </a:r>
            <a:endParaRPr lang="ru-RU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/>
              <a:t>Dzięki akademickim powiązaniom Steinhausa, </a:t>
            </a:r>
            <a:endParaRPr lang="pl-PL" sz="1600" dirty="0" smtClean="0"/>
          </a:p>
          <a:p>
            <a:pPr marL="0" indent="0">
              <a:buNone/>
            </a:pPr>
            <a:r>
              <a:rPr lang="pl-PL" sz="1600" dirty="0" smtClean="0"/>
              <a:t>Banach </a:t>
            </a:r>
            <a:r>
              <a:rPr lang="pl-PL" sz="1600" dirty="0"/>
              <a:t>stworzył nowoczesną analizę funkcjonalną</a:t>
            </a:r>
            <a:r>
              <a:rPr lang="pl-PL" sz="1600" dirty="0" smtClean="0"/>
              <a:t>,</a:t>
            </a:r>
          </a:p>
          <a:p>
            <a:pPr marL="0" indent="0">
              <a:buNone/>
            </a:pPr>
            <a:r>
              <a:rPr lang="pl-PL" sz="1600" dirty="0" smtClean="0"/>
              <a:t> </a:t>
            </a:r>
            <a:r>
              <a:rPr lang="pl-PL" sz="1600" dirty="0"/>
              <a:t>zupełnie nową gałąź matematyki. Jego </a:t>
            </a:r>
            <a:r>
              <a:rPr lang="pl-PL" sz="1600" dirty="0" smtClean="0"/>
              <a:t>imieniem</a:t>
            </a:r>
          </a:p>
          <a:p>
            <a:pPr marL="0" indent="0">
              <a:buNone/>
            </a:pPr>
            <a:r>
              <a:rPr lang="pl-PL" sz="1600" dirty="0" smtClean="0"/>
              <a:t> </a:t>
            </a:r>
            <a:r>
              <a:rPr lang="pl-PL" sz="1600" dirty="0"/>
              <a:t>nazwano wiele pojęć, w tym przestrzeń Banacha</a:t>
            </a:r>
            <a:r>
              <a:rPr lang="pl-PL" sz="1600" dirty="0" smtClean="0"/>
              <a:t>,</a:t>
            </a:r>
          </a:p>
          <a:p>
            <a:pPr marL="0" indent="0">
              <a:buNone/>
            </a:pPr>
            <a:r>
              <a:rPr lang="pl-PL" sz="1600" dirty="0" smtClean="0"/>
              <a:t> </a:t>
            </a:r>
            <a:r>
              <a:rPr lang="pl-PL" sz="1600" dirty="0"/>
              <a:t>algebrę Banacha i twierdzenie Banacha-Steinhausa</a:t>
            </a:r>
            <a:r>
              <a:rPr lang="pl-PL" sz="1600" dirty="0" smtClean="0"/>
              <a:t>.</a:t>
            </a:r>
          </a:p>
          <a:p>
            <a:pPr marL="0" indent="0">
              <a:buNone/>
            </a:pPr>
            <a:r>
              <a:rPr lang="pl-PL" sz="1600" dirty="0" smtClean="0"/>
              <a:t> </a:t>
            </a:r>
            <a:r>
              <a:rPr lang="pl-PL" sz="1600" dirty="0"/>
              <a:t>Wraz ze Steinhausem stworzył lwowską </a:t>
            </a:r>
            <a:r>
              <a:rPr lang="pl-PL" sz="1600" dirty="0" smtClean="0"/>
              <a:t>szkołę</a:t>
            </a:r>
          </a:p>
          <a:p>
            <a:pPr marL="0" indent="0">
              <a:buNone/>
            </a:pPr>
            <a:r>
              <a:rPr lang="pl-PL" sz="1600" dirty="0" smtClean="0"/>
              <a:t> </a:t>
            </a:r>
            <a:r>
              <a:rPr lang="pl-PL" sz="1600" dirty="0"/>
              <a:t>matematyczną.</a:t>
            </a:r>
            <a:endParaRPr lang="ru-RU" sz="1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119" y="3091039"/>
            <a:ext cx="18478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5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</TotalTime>
  <Words>527</Words>
  <Application>Microsoft Office PowerPoint</Application>
  <PresentationFormat>Panoramiczny</PresentationFormat>
  <Paragraphs>86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Organiczny</vt:lpstr>
      <vt:lpstr>Słynni matematycy</vt:lpstr>
      <vt:lpstr>Tales z Miletu</vt:lpstr>
      <vt:lpstr>Archimedes</vt:lpstr>
      <vt:lpstr>Einstein</vt:lpstr>
      <vt:lpstr>Pitagoras</vt:lpstr>
      <vt:lpstr>Isaac Newton</vt:lpstr>
      <vt:lpstr>Kazimierz Kuratowski</vt:lpstr>
      <vt:lpstr>Kartezjusza</vt:lpstr>
      <vt:lpstr>Stefan Banach </vt:lpstr>
      <vt:lpstr>Euler</vt:lpstr>
      <vt:lpstr>Georg Cantor</vt:lpstr>
      <vt:lpstr>Dziękujemy za oglądanie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U12</dc:creator>
  <cp:lastModifiedBy>U12</cp:lastModifiedBy>
  <cp:revision>7</cp:revision>
  <dcterms:created xsi:type="dcterms:W3CDTF">2024-03-06T09:47:49Z</dcterms:created>
  <dcterms:modified xsi:type="dcterms:W3CDTF">2024-03-13T10:04:34Z</dcterms:modified>
</cp:coreProperties>
</file>