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69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B428D-53C3-4803-A5AC-35228F9794F3}" type="doc">
      <dgm:prSet loTypeId="urn:microsoft.com/office/officeart/2005/8/layout/vProcess5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D1D01F7-896B-456C-8058-8A6D690BB521}">
      <dgm:prSet/>
      <dgm:spPr/>
      <dgm:t>
        <a:bodyPr/>
        <a:lstStyle/>
        <a:p>
          <a:pPr>
            <a:defRPr cap="all"/>
          </a:pPr>
          <a:r>
            <a:rPr lang="pl-PL" b="0" i="0"/>
            <a:t>Sztuczna inteligencja ma wiele zalet, które przyczyniają się do jej rosnącej popularności i wykorzystania w różnych dziedzinach. Oto kilka głównych zalet SI:</a:t>
          </a:r>
          <a:endParaRPr lang="en-US" dirty="0"/>
        </a:p>
      </dgm:t>
    </dgm:pt>
    <dgm:pt modelId="{B235943B-519F-40BA-BD3F-BF5C55EBA43E}" type="parTrans" cxnId="{DC0286ED-0115-4D50-B551-6A8989A174B6}">
      <dgm:prSet/>
      <dgm:spPr/>
      <dgm:t>
        <a:bodyPr/>
        <a:lstStyle/>
        <a:p>
          <a:endParaRPr lang="en-US"/>
        </a:p>
      </dgm:t>
    </dgm:pt>
    <dgm:pt modelId="{F77E66A7-13A6-44F9-8B67-8B3CBF60E4E5}" type="sibTrans" cxnId="{DC0286ED-0115-4D50-B551-6A8989A174B6}">
      <dgm:prSet/>
      <dgm:spPr/>
      <dgm:t>
        <a:bodyPr/>
        <a:lstStyle/>
        <a:p>
          <a:endParaRPr lang="en-US"/>
        </a:p>
      </dgm:t>
    </dgm:pt>
    <dgm:pt modelId="{EEAE6600-3C1C-448B-833A-572AA6AC6807}">
      <dgm:prSet/>
      <dgm:spPr/>
      <dgm:t>
        <a:bodyPr/>
        <a:lstStyle/>
        <a:p>
          <a:pPr>
            <a:defRPr cap="all"/>
          </a:pPr>
          <a:r>
            <a:rPr lang="pl-PL" b="0" i="0"/>
            <a:t>Efektywność i automatyzacja</a:t>
          </a:r>
          <a:endParaRPr lang="en-US"/>
        </a:p>
      </dgm:t>
    </dgm:pt>
    <dgm:pt modelId="{F85713F7-8C1D-4013-AAC5-EBCAE04B6CC9}" type="parTrans" cxnId="{7C3B481E-28AB-4501-8327-B89BD77060FE}">
      <dgm:prSet/>
      <dgm:spPr/>
      <dgm:t>
        <a:bodyPr/>
        <a:lstStyle/>
        <a:p>
          <a:endParaRPr lang="en-US"/>
        </a:p>
      </dgm:t>
    </dgm:pt>
    <dgm:pt modelId="{2B4B2DF9-B946-4127-8195-1809B2ECFDB4}" type="sibTrans" cxnId="{7C3B481E-28AB-4501-8327-B89BD77060FE}">
      <dgm:prSet/>
      <dgm:spPr/>
      <dgm:t>
        <a:bodyPr/>
        <a:lstStyle/>
        <a:p>
          <a:endParaRPr lang="en-US"/>
        </a:p>
      </dgm:t>
    </dgm:pt>
    <dgm:pt modelId="{17AFF1D0-F26C-4435-A186-A740B0338FFC}">
      <dgm:prSet/>
      <dgm:spPr/>
      <dgm:t>
        <a:bodyPr/>
        <a:lstStyle/>
        <a:p>
          <a:pPr>
            <a:defRPr cap="all"/>
          </a:pPr>
          <a:r>
            <a:rPr lang="pl-PL" b="0" i="0"/>
            <a:t>Analiza danych: SI jest w stanie przetwarzać ogromne ilości danych i wyodrębniać z nich cenne informacje.</a:t>
          </a:r>
          <a:endParaRPr lang="en-US"/>
        </a:p>
      </dgm:t>
    </dgm:pt>
    <dgm:pt modelId="{99D5C86D-40DB-47E9-81F5-9257D99D65BF}" type="parTrans" cxnId="{77F46FB5-CC49-4F9D-BDC0-EB357977C61D}">
      <dgm:prSet/>
      <dgm:spPr/>
      <dgm:t>
        <a:bodyPr/>
        <a:lstStyle/>
        <a:p>
          <a:endParaRPr lang="en-US"/>
        </a:p>
      </dgm:t>
    </dgm:pt>
    <dgm:pt modelId="{6561AE77-CCB6-454D-A82C-2F0D3CCE47B6}" type="sibTrans" cxnId="{77F46FB5-CC49-4F9D-BDC0-EB357977C61D}">
      <dgm:prSet/>
      <dgm:spPr/>
      <dgm:t>
        <a:bodyPr/>
        <a:lstStyle/>
        <a:p>
          <a:endParaRPr lang="en-US"/>
        </a:p>
      </dgm:t>
    </dgm:pt>
    <dgm:pt modelId="{E3EFC5B2-F342-4D24-B430-643BEEC397B8}">
      <dgm:prSet/>
      <dgm:spPr/>
      <dgm:t>
        <a:bodyPr/>
        <a:lstStyle/>
        <a:p>
          <a:pPr>
            <a:defRPr cap="all"/>
          </a:pPr>
          <a:r>
            <a:rPr lang="pl-PL" b="0" i="0"/>
            <a:t>Doskonała precyzja i dokładność</a:t>
          </a:r>
          <a:endParaRPr lang="en-US"/>
        </a:p>
      </dgm:t>
    </dgm:pt>
    <dgm:pt modelId="{46EC2BA1-A0BF-4A5C-8855-A7F6D4C252BB}" type="parTrans" cxnId="{68A96B6D-2B69-40F6-A6BA-1B2BCB36AC1B}">
      <dgm:prSet/>
      <dgm:spPr/>
      <dgm:t>
        <a:bodyPr/>
        <a:lstStyle/>
        <a:p>
          <a:endParaRPr lang="en-US"/>
        </a:p>
      </dgm:t>
    </dgm:pt>
    <dgm:pt modelId="{7920285C-3161-4982-B1C8-31A28261F49C}" type="sibTrans" cxnId="{68A96B6D-2B69-40F6-A6BA-1B2BCB36AC1B}">
      <dgm:prSet/>
      <dgm:spPr/>
      <dgm:t>
        <a:bodyPr/>
        <a:lstStyle/>
        <a:p>
          <a:endParaRPr lang="en-US"/>
        </a:p>
      </dgm:t>
    </dgm:pt>
    <dgm:pt modelId="{E0E9DC5C-C9D5-441B-BF13-0162C9B620DB}">
      <dgm:prSet/>
      <dgm:spPr/>
      <dgm:t>
        <a:bodyPr/>
        <a:lstStyle/>
        <a:p>
          <a:pPr>
            <a:defRPr cap="all"/>
          </a:pPr>
          <a:r>
            <a:rPr lang="pl-PL" dirty="0"/>
            <a:t>Oczywiście jak wszystkie rzeczy stworzone przez człowieka sztuczna inteligencja ma tez wady, KTÓRE WYMIENIE W DALSZEJ CZĘŚĆI</a:t>
          </a:r>
          <a:endParaRPr lang="en-US" dirty="0"/>
        </a:p>
      </dgm:t>
    </dgm:pt>
    <dgm:pt modelId="{A3475012-2959-45D0-9880-0193B68BDDF0}" type="parTrans" cxnId="{530247F1-6A60-4CBF-A9A6-045C6F07BB24}">
      <dgm:prSet/>
      <dgm:spPr/>
      <dgm:t>
        <a:bodyPr/>
        <a:lstStyle/>
        <a:p>
          <a:endParaRPr lang="en-US"/>
        </a:p>
      </dgm:t>
    </dgm:pt>
    <dgm:pt modelId="{EA924418-CDF3-435C-81B1-248E586BDE44}" type="sibTrans" cxnId="{530247F1-6A60-4CBF-A9A6-045C6F07BB24}">
      <dgm:prSet/>
      <dgm:spPr/>
      <dgm:t>
        <a:bodyPr/>
        <a:lstStyle/>
        <a:p>
          <a:endParaRPr lang="en-US"/>
        </a:p>
      </dgm:t>
    </dgm:pt>
    <dgm:pt modelId="{1D0F2842-B7E7-4F26-8CB2-A37E8EF817DC}" type="pres">
      <dgm:prSet presAssocID="{894B428D-53C3-4803-A5AC-35228F9794F3}" presName="outerComposite" presStyleCnt="0">
        <dgm:presLayoutVars>
          <dgm:chMax val="5"/>
          <dgm:dir/>
          <dgm:resizeHandles val="exact"/>
        </dgm:presLayoutVars>
      </dgm:prSet>
      <dgm:spPr/>
    </dgm:pt>
    <dgm:pt modelId="{6E6C08BC-830E-4D5C-8D29-957671F2E454}" type="pres">
      <dgm:prSet presAssocID="{894B428D-53C3-4803-A5AC-35228F9794F3}" presName="dummyMaxCanvas" presStyleCnt="0">
        <dgm:presLayoutVars/>
      </dgm:prSet>
      <dgm:spPr/>
    </dgm:pt>
    <dgm:pt modelId="{B050E9D8-C31B-4C10-98AF-0EB1D8BDFB3F}" type="pres">
      <dgm:prSet presAssocID="{894B428D-53C3-4803-A5AC-35228F9794F3}" presName="FiveNodes_1" presStyleLbl="node1" presStyleIdx="0" presStyleCnt="5">
        <dgm:presLayoutVars>
          <dgm:bulletEnabled val="1"/>
        </dgm:presLayoutVars>
      </dgm:prSet>
      <dgm:spPr/>
    </dgm:pt>
    <dgm:pt modelId="{94084A3C-1734-4324-922E-A1503F674732}" type="pres">
      <dgm:prSet presAssocID="{894B428D-53C3-4803-A5AC-35228F9794F3}" presName="FiveNodes_2" presStyleLbl="node1" presStyleIdx="1" presStyleCnt="5">
        <dgm:presLayoutVars>
          <dgm:bulletEnabled val="1"/>
        </dgm:presLayoutVars>
      </dgm:prSet>
      <dgm:spPr/>
    </dgm:pt>
    <dgm:pt modelId="{7F6B13F4-E030-43D3-AAEA-7DC1B13D71B7}" type="pres">
      <dgm:prSet presAssocID="{894B428D-53C3-4803-A5AC-35228F9794F3}" presName="FiveNodes_3" presStyleLbl="node1" presStyleIdx="2" presStyleCnt="5">
        <dgm:presLayoutVars>
          <dgm:bulletEnabled val="1"/>
        </dgm:presLayoutVars>
      </dgm:prSet>
      <dgm:spPr/>
    </dgm:pt>
    <dgm:pt modelId="{B7E28DB1-D547-4B87-A635-F2577087F3D7}" type="pres">
      <dgm:prSet presAssocID="{894B428D-53C3-4803-A5AC-35228F9794F3}" presName="FiveNodes_4" presStyleLbl="node1" presStyleIdx="3" presStyleCnt="5">
        <dgm:presLayoutVars>
          <dgm:bulletEnabled val="1"/>
        </dgm:presLayoutVars>
      </dgm:prSet>
      <dgm:spPr/>
    </dgm:pt>
    <dgm:pt modelId="{7F68D5D3-AD14-436C-988B-861191F282BA}" type="pres">
      <dgm:prSet presAssocID="{894B428D-53C3-4803-A5AC-35228F9794F3}" presName="FiveNodes_5" presStyleLbl="node1" presStyleIdx="4" presStyleCnt="5">
        <dgm:presLayoutVars>
          <dgm:bulletEnabled val="1"/>
        </dgm:presLayoutVars>
      </dgm:prSet>
      <dgm:spPr/>
    </dgm:pt>
    <dgm:pt modelId="{9E7685D8-67F0-4FEF-9051-C99365D9A7FE}" type="pres">
      <dgm:prSet presAssocID="{894B428D-53C3-4803-A5AC-35228F9794F3}" presName="FiveConn_1-2" presStyleLbl="fgAccFollowNode1" presStyleIdx="0" presStyleCnt="4">
        <dgm:presLayoutVars>
          <dgm:bulletEnabled val="1"/>
        </dgm:presLayoutVars>
      </dgm:prSet>
      <dgm:spPr/>
    </dgm:pt>
    <dgm:pt modelId="{DC95875C-AC38-4BEB-8094-B0AC1643BB12}" type="pres">
      <dgm:prSet presAssocID="{894B428D-53C3-4803-A5AC-35228F9794F3}" presName="FiveConn_2-3" presStyleLbl="fgAccFollowNode1" presStyleIdx="1" presStyleCnt="4">
        <dgm:presLayoutVars>
          <dgm:bulletEnabled val="1"/>
        </dgm:presLayoutVars>
      </dgm:prSet>
      <dgm:spPr/>
    </dgm:pt>
    <dgm:pt modelId="{9648DE5A-4E02-42F8-AAC3-88836519C63B}" type="pres">
      <dgm:prSet presAssocID="{894B428D-53C3-4803-A5AC-35228F9794F3}" presName="FiveConn_3-4" presStyleLbl="fgAccFollowNode1" presStyleIdx="2" presStyleCnt="4">
        <dgm:presLayoutVars>
          <dgm:bulletEnabled val="1"/>
        </dgm:presLayoutVars>
      </dgm:prSet>
      <dgm:spPr/>
    </dgm:pt>
    <dgm:pt modelId="{EE01381A-DD5F-4502-BF01-6E9913494679}" type="pres">
      <dgm:prSet presAssocID="{894B428D-53C3-4803-A5AC-35228F9794F3}" presName="FiveConn_4-5" presStyleLbl="fgAccFollowNode1" presStyleIdx="3" presStyleCnt="4">
        <dgm:presLayoutVars>
          <dgm:bulletEnabled val="1"/>
        </dgm:presLayoutVars>
      </dgm:prSet>
      <dgm:spPr/>
    </dgm:pt>
    <dgm:pt modelId="{E192905D-319C-44FC-8926-1952D3B51684}" type="pres">
      <dgm:prSet presAssocID="{894B428D-53C3-4803-A5AC-35228F9794F3}" presName="FiveNodes_1_text" presStyleLbl="node1" presStyleIdx="4" presStyleCnt="5">
        <dgm:presLayoutVars>
          <dgm:bulletEnabled val="1"/>
        </dgm:presLayoutVars>
      </dgm:prSet>
      <dgm:spPr/>
    </dgm:pt>
    <dgm:pt modelId="{8A0009C9-8087-4777-B16B-1E9B34BC1B3F}" type="pres">
      <dgm:prSet presAssocID="{894B428D-53C3-4803-A5AC-35228F9794F3}" presName="FiveNodes_2_text" presStyleLbl="node1" presStyleIdx="4" presStyleCnt="5">
        <dgm:presLayoutVars>
          <dgm:bulletEnabled val="1"/>
        </dgm:presLayoutVars>
      </dgm:prSet>
      <dgm:spPr/>
    </dgm:pt>
    <dgm:pt modelId="{6D2F024E-B23E-4487-AB7F-66EB57AE8199}" type="pres">
      <dgm:prSet presAssocID="{894B428D-53C3-4803-A5AC-35228F9794F3}" presName="FiveNodes_3_text" presStyleLbl="node1" presStyleIdx="4" presStyleCnt="5">
        <dgm:presLayoutVars>
          <dgm:bulletEnabled val="1"/>
        </dgm:presLayoutVars>
      </dgm:prSet>
      <dgm:spPr/>
    </dgm:pt>
    <dgm:pt modelId="{C79B2BB7-8D94-437B-8E0D-392C1D846F30}" type="pres">
      <dgm:prSet presAssocID="{894B428D-53C3-4803-A5AC-35228F9794F3}" presName="FiveNodes_4_text" presStyleLbl="node1" presStyleIdx="4" presStyleCnt="5">
        <dgm:presLayoutVars>
          <dgm:bulletEnabled val="1"/>
        </dgm:presLayoutVars>
      </dgm:prSet>
      <dgm:spPr/>
    </dgm:pt>
    <dgm:pt modelId="{B885212F-E444-4887-ACE9-B6592A817F8D}" type="pres">
      <dgm:prSet presAssocID="{894B428D-53C3-4803-A5AC-35228F9794F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C5E7F16-4F19-4AE0-AFFD-E1AD4159A836}" type="presOf" srcId="{CD1D01F7-896B-456C-8058-8A6D690BB521}" destId="{E192905D-319C-44FC-8926-1952D3B51684}" srcOrd="1" destOrd="0" presId="urn:microsoft.com/office/officeart/2005/8/layout/vProcess5"/>
    <dgm:cxn modelId="{7C3B481E-28AB-4501-8327-B89BD77060FE}" srcId="{894B428D-53C3-4803-A5AC-35228F9794F3}" destId="{EEAE6600-3C1C-448B-833A-572AA6AC6807}" srcOrd="1" destOrd="0" parTransId="{F85713F7-8C1D-4013-AAC5-EBCAE04B6CC9}" sibTransId="{2B4B2DF9-B946-4127-8195-1809B2ECFDB4}"/>
    <dgm:cxn modelId="{D5C4D425-F9DD-413F-9B04-A59B72AE96BD}" type="presOf" srcId="{6561AE77-CCB6-454D-A82C-2F0D3CCE47B6}" destId="{9648DE5A-4E02-42F8-AAC3-88836519C63B}" srcOrd="0" destOrd="0" presId="urn:microsoft.com/office/officeart/2005/8/layout/vProcess5"/>
    <dgm:cxn modelId="{B5E4D636-95C2-4828-B020-59857F3D8A80}" type="presOf" srcId="{CD1D01F7-896B-456C-8058-8A6D690BB521}" destId="{B050E9D8-C31B-4C10-98AF-0EB1D8BDFB3F}" srcOrd="0" destOrd="0" presId="urn:microsoft.com/office/officeart/2005/8/layout/vProcess5"/>
    <dgm:cxn modelId="{2E7A216D-D5D5-4EC5-83D1-8AA9C19BAFE9}" type="presOf" srcId="{17AFF1D0-F26C-4435-A186-A740B0338FFC}" destId="{6D2F024E-B23E-4487-AB7F-66EB57AE8199}" srcOrd="1" destOrd="0" presId="urn:microsoft.com/office/officeart/2005/8/layout/vProcess5"/>
    <dgm:cxn modelId="{68A96B6D-2B69-40F6-A6BA-1B2BCB36AC1B}" srcId="{894B428D-53C3-4803-A5AC-35228F9794F3}" destId="{E3EFC5B2-F342-4D24-B430-643BEEC397B8}" srcOrd="3" destOrd="0" parTransId="{46EC2BA1-A0BF-4A5C-8855-A7F6D4C252BB}" sibTransId="{7920285C-3161-4982-B1C8-31A28261F49C}"/>
    <dgm:cxn modelId="{4DE84B55-C6E5-45A7-A6F2-B8525E461ECB}" type="presOf" srcId="{2B4B2DF9-B946-4127-8195-1809B2ECFDB4}" destId="{DC95875C-AC38-4BEB-8094-B0AC1643BB12}" srcOrd="0" destOrd="0" presId="urn:microsoft.com/office/officeart/2005/8/layout/vProcess5"/>
    <dgm:cxn modelId="{6257AA75-0476-4D8E-A994-850C97765302}" type="presOf" srcId="{17AFF1D0-F26C-4435-A186-A740B0338FFC}" destId="{7F6B13F4-E030-43D3-AAEA-7DC1B13D71B7}" srcOrd="0" destOrd="0" presId="urn:microsoft.com/office/officeart/2005/8/layout/vProcess5"/>
    <dgm:cxn modelId="{43237885-A2B0-44C2-B8F7-94E3BDA420E3}" type="presOf" srcId="{F77E66A7-13A6-44F9-8B67-8B3CBF60E4E5}" destId="{9E7685D8-67F0-4FEF-9051-C99365D9A7FE}" srcOrd="0" destOrd="0" presId="urn:microsoft.com/office/officeart/2005/8/layout/vProcess5"/>
    <dgm:cxn modelId="{03590797-50C0-4BDE-8426-65ED4AEBEA3C}" type="presOf" srcId="{E0E9DC5C-C9D5-441B-BF13-0162C9B620DB}" destId="{B885212F-E444-4887-ACE9-B6592A817F8D}" srcOrd="1" destOrd="0" presId="urn:microsoft.com/office/officeart/2005/8/layout/vProcess5"/>
    <dgm:cxn modelId="{ACC45AA6-2DFA-4C9A-9672-19B6CBFFCF61}" type="presOf" srcId="{EEAE6600-3C1C-448B-833A-572AA6AC6807}" destId="{94084A3C-1734-4324-922E-A1503F674732}" srcOrd="0" destOrd="0" presId="urn:microsoft.com/office/officeart/2005/8/layout/vProcess5"/>
    <dgm:cxn modelId="{1BD37FB0-49C8-42C4-93A9-BFDB899200DD}" type="presOf" srcId="{E3EFC5B2-F342-4D24-B430-643BEEC397B8}" destId="{B7E28DB1-D547-4B87-A635-F2577087F3D7}" srcOrd="0" destOrd="0" presId="urn:microsoft.com/office/officeart/2005/8/layout/vProcess5"/>
    <dgm:cxn modelId="{77F46FB5-CC49-4F9D-BDC0-EB357977C61D}" srcId="{894B428D-53C3-4803-A5AC-35228F9794F3}" destId="{17AFF1D0-F26C-4435-A186-A740B0338FFC}" srcOrd="2" destOrd="0" parTransId="{99D5C86D-40DB-47E9-81F5-9257D99D65BF}" sibTransId="{6561AE77-CCB6-454D-A82C-2F0D3CCE47B6}"/>
    <dgm:cxn modelId="{E96D44C9-78A6-4BC4-B6B8-99A2175B0AAA}" type="presOf" srcId="{E3EFC5B2-F342-4D24-B430-643BEEC397B8}" destId="{C79B2BB7-8D94-437B-8E0D-392C1D846F30}" srcOrd="1" destOrd="0" presId="urn:microsoft.com/office/officeart/2005/8/layout/vProcess5"/>
    <dgm:cxn modelId="{90B65BD4-DE43-4B2B-B7B4-2DDE7E98BD3E}" type="presOf" srcId="{E0E9DC5C-C9D5-441B-BF13-0162C9B620DB}" destId="{7F68D5D3-AD14-436C-988B-861191F282BA}" srcOrd="0" destOrd="0" presId="urn:microsoft.com/office/officeart/2005/8/layout/vProcess5"/>
    <dgm:cxn modelId="{74D3C1DA-CDFC-4FE2-8587-46B9FE43E03A}" type="presOf" srcId="{894B428D-53C3-4803-A5AC-35228F9794F3}" destId="{1D0F2842-B7E7-4F26-8CB2-A37E8EF817DC}" srcOrd="0" destOrd="0" presId="urn:microsoft.com/office/officeart/2005/8/layout/vProcess5"/>
    <dgm:cxn modelId="{585E09DB-EB9D-46EC-AF3E-90581A66B77F}" type="presOf" srcId="{7920285C-3161-4982-B1C8-31A28261F49C}" destId="{EE01381A-DD5F-4502-BF01-6E9913494679}" srcOrd="0" destOrd="0" presId="urn:microsoft.com/office/officeart/2005/8/layout/vProcess5"/>
    <dgm:cxn modelId="{1FA2BCE0-DAA0-4129-B4DC-07F84B151CF0}" type="presOf" srcId="{EEAE6600-3C1C-448B-833A-572AA6AC6807}" destId="{8A0009C9-8087-4777-B16B-1E9B34BC1B3F}" srcOrd="1" destOrd="0" presId="urn:microsoft.com/office/officeart/2005/8/layout/vProcess5"/>
    <dgm:cxn modelId="{DC0286ED-0115-4D50-B551-6A8989A174B6}" srcId="{894B428D-53C3-4803-A5AC-35228F9794F3}" destId="{CD1D01F7-896B-456C-8058-8A6D690BB521}" srcOrd="0" destOrd="0" parTransId="{B235943B-519F-40BA-BD3F-BF5C55EBA43E}" sibTransId="{F77E66A7-13A6-44F9-8B67-8B3CBF60E4E5}"/>
    <dgm:cxn modelId="{530247F1-6A60-4CBF-A9A6-045C6F07BB24}" srcId="{894B428D-53C3-4803-A5AC-35228F9794F3}" destId="{E0E9DC5C-C9D5-441B-BF13-0162C9B620DB}" srcOrd="4" destOrd="0" parTransId="{A3475012-2959-45D0-9880-0193B68BDDF0}" sibTransId="{EA924418-CDF3-435C-81B1-248E586BDE44}"/>
    <dgm:cxn modelId="{721EA43E-3106-4245-83F1-1059F40178F6}" type="presParOf" srcId="{1D0F2842-B7E7-4F26-8CB2-A37E8EF817DC}" destId="{6E6C08BC-830E-4D5C-8D29-957671F2E454}" srcOrd="0" destOrd="0" presId="urn:microsoft.com/office/officeart/2005/8/layout/vProcess5"/>
    <dgm:cxn modelId="{B0450321-5D2A-4D6B-ADBB-3FC97B00FE21}" type="presParOf" srcId="{1D0F2842-B7E7-4F26-8CB2-A37E8EF817DC}" destId="{B050E9D8-C31B-4C10-98AF-0EB1D8BDFB3F}" srcOrd="1" destOrd="0" presId="urn:microsoft.com/office/officeart/2005/8/layout/vProcess5"/>
    <dgm:cxn modelId="{F66AC7DC-565E-4B82-9793-C4A051973AF5}" type="presParOf" srcId="{1D0F2842-B7E7-4F26-8CB2-A37E8EF817DC}" destId="{94084A3C-1734-4324-922E-A1503F674732}" srcOrd="2" destOrd="0" presId="urn:microsoft.com/office/officeart/2005/8/layout/vProcess5"/>
    <dgm:cxn modelId="{2075ACD0-26FF-4F5E-B4F6-0943C6645F8E}" type="presParOf" srcId="{1D0F2842-B7E7-4F26-8CB2-A37E8EF817DC}" destId="{7F6B13F4-E030-43D3-AAEA-7DC1B13D71B7}" srcOrd="3" destOrd="0" presId="urn:microsoft.com/office/officeart/2005/8/layout/vProcess5"/>
    <dgm:cxn modelId="{11AA7953-AF75-4297-9C5C-908DD8AFE450}" type="presParOf" srcId="{1D0F2842-B7E7-4F26-8CB2-A37E8EF817DC}" destId="{B7E28DB1-D547-4B87-A635-F2577087F3D7}" srcOrd="4" destOrd="0" presId="urn:microsoft.com/office/officeart/2005/8/layout/vProcess5"/>
    <dgm:cxn modelId="{A4ADD630-6C81-4585-9F2A-CAA27D764DAE}" type="presParOf" srcId="{1D0F2842-B7E7-4F26-8CB2-A37E8EF817DC}" destId="{7F68D5D3-AD14-436C-988B-861191F282BA}" srcOrd="5" destOrd="0" presId="urn:microsoft.com/office/officeart/2005/8/layout/vProcess5"/>
    <dgm:cxn modelId="{3E5BD8A4-F447-431A-A795-99CB41312A83}" type="presParOf" srcId="{1D0F2842-B7E7-4F26-8CB2-A37E8EF817DC}" destId="{9E7685D8-67F0-4FEF-9051-C99365D9A7FE}" srcOrd="6" destOrd="0" presId="urn:microsoft.com/office/officeart/2005/8/layout/vProcess5"/>
    <dgm:cxn modelId="{FA0C69E4-08B9-45A9-B9D8-28C4E6C0E69D}" type="presParOf" srcId="{1D0F2842-B7E7-4F26-8CB2-A37E8EF817DC}" destId="{DC95875C-AC38-4BEB-8094-B0AC1643BB12}" srcOrd="7" destOrd="0" presId="urn:microsoft.com/office/officeart/2005/8/layout/vProcess5"/>
    <dgm:cxn modelId="{630463C3-8BF7-4DEC-A939-62FA3698E2B8}" type="presParOf" srcId="{1D0F2842-B7E7-4F26-8CB2-A37E8EF817DC}" destId="{9648DE5A-4E02-42F8-AAC3-88836519C63B}" srcOrd="8" destOrd="0" presId="urn:microsoft.com/office/officeart/2005/8/layout/vProcess5"/>
    <dgm:cxn modelId="{F9ED25B1-AD79-44C0-99A5-B2DE33379E4C}" type="presParOf" srcId="{1D0F2842-B7E7-4F26-8CB2-A37E8EF817DC}" destId="{EE01381A-DD5F-4502-BF01-6E9913494679}" srcOrd="9" destOrd="0" presId="urn:microsoft.com/office/officeart/2005/8/layout/vProcess5"/>
    <dgm:cxn modelId="{2C38AFFE-D7A4-494D-8A84-E00801359E05}" type="presParOf" srcId="{1D0F2842-B7E7-4F26-8CB2-A37E8EF817DC}" destId="{E192905D-319C-44FC-8926-1952D3B51684}" srcOrd="10" destOrd="0" presId="urn:microsoft.com/office/officeart/2005/8/layout/vProcess5"/>
    <dgm:cxn modelId="{10F715C2-977D-42E4-844E-483FC578DF51}" type="presParOf" srcId="{1D0F2842-B7E7-4F26-8CB2-A37E8EF817DC}" destId="{8A0009C9-8087-4777-B16B-1E9B34BC1B3F}" srcOrd="11" destOrd="0" presId="urn:microsoft.com/office/officeart/2005/8/layout/vProcess5"/>
    <dgm:cxn modelId="{BCDA6D0A-7F27-44DD-B651-B30E2F9423AF}" type="presParOf" srcId="{1D0F2842-B7E7-4F26-8CB2-A37E8EF817DC}" destId="{6D2F024E-B23E-4487-AB7F-66EB57AE8199}" srcOrd="12" destOrd="0" presId="urn:microsoft.com/office/officeart/2005/8/layout/vProcess5"/>
    <dgm:cxn modelId="{704ED0F0-3A33-43BA-A502-C865A4626DD2}" type="presParOf" srcId="{1D0F2842-B7E7-4F26-8CB2-A37E8EF817DC}" destId="{C79B2BB7-8D94-437B-8E0D-392C1D846F30}" srcOrd="13" destOrd="0" presId="urn:microsoft.com/office/officeart/2005/8/layout/vProcess5"/>
    <dgm:cxn modelId="{4D9895EE-E062-4E9A-9EEE-6BAC2AC6B21B}" type="presParOf" srcId="{1D0F2842-B7E7-4F26-8CB2-A37E8EF817DC}" destId="{B885212F-E444-4887-ACE9-B6592A817F8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0E9D8-C31B-4C10-98AF-0EB1D8BDFB3F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400" b="0" i="0" kern="1200"/>
            <a:t>Sztuczna inteligencja ma wiele zalet, które przyczyniają się do jej rosnącej popularności i wykorzystania w różnych dziedzinach. Oto kilka głównych zalet SI:</a:t>
          </a:r>
          <a:endParaRPr lang="en-US" sz="1400" kern="1200" dirty="0"/>
        </a:p>
      </dsp:txBody>
      <dsp:txXfrm>
        <a:off x="22940" y="22940"/>
        <a:ext cx="7160195" cy="737360"/>
      </dsp:txXfrm>
    </dsp:sp>
    <dsp:sp modelId="{94084A3C-1734-4324-922E-A1503F674732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400" b="0" i="0" kern="1200"/>
            <a:t>Efektywność i automatyzacja</a:t>
          </a:r>
          <a:endParaRPr lang="en-US" sz="1400" kern="1200"/>
        </a:p>
      </dsp:txBody>
      <dsp:txXfrm>
        <a:off x="627587" y="914964"/>
        <a:ext cx="6937378" cy="737360"/>
      </dsp:txXfrm>
    </dsp:sp>
    <dsp:sp modelId="{7F6B13F4-E030-43D3-AAEA-7DC1B13D71B7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400" b="0" i="0" kern="1200"/>
            <a:t>Analiza danych: SI jest w stanie przetwarzać ogromne ilości danych i wyodrębniać z nich cenne informacje.</a:t>
          </a:r>
          <a:endParaRPr lang="en-US" sz="1400" kern="1200"/>
        </a:p>
      </dsp:txBody>
      <dsp:txXfrm>
        <a:off x="1232233" y="1806988"/>
        <a:ext cx="6937378" cy="737360"/>
      </dsp:txXfrm>
    </dsp:sp>
    <dsp:sp modelId="{B7E28DB1-D547-4B87-A635-F2577087F3D7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400" b="0" i="0" kern="1200"/>
            <a:t>Doskonała precyzja i dokładność</a:t>
          </a:r>
          <a:endParaRPr lang="en-US" sz="1400" kern="1200"/>
        </a:p>
      </dsp:txBody>
      <dsp:txXfrm>
        <a:off x="1836880" y="2699012"/>
        <a:ext cx="6937378" cy="737360"/>
      </dsp:txXfrm>
    </dsp:sp>
    <dsp:sp modelId="{7F68D5D3-AD14-436C-988B-861191F282BA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400" kern="1200" dirty="0"/>
            <a:t>Oczywiście jak wszystkie rzeczy stworzone przez człowieka sztuczna inteligencja ma tez wady, KTÓRE WYMIENIE W DALSZEJ CZĘŚĆI</a:t>
          </a:r>
          <a:endParaRPr lang="en-US" sz="1400" kern="1200" dirty="0"/>
        </a:p>
      </dsp:txBody>
      <dsp:txXfrm>
        <a:off x="2441527" y="3591037"/>
        <a:ext cx="6937378" cy="737360"/>
      </dsp:txXfrm>
    </dsp:sp>
    <dsp:sp modelId="{9E7685D8-67F0-4FEF-9051-C99365D9A7FE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454" y="572200"/>
        <a:ext cx="280008" cy="383102"/>
      </dsp:txXfrm>
    </dsp:sp>
    <dsp:sp modelId="{DC95875C-AC38-4BEB-8094-B0AC1643BB12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9648DE5A-4E02-42F8-AAC3-88836519C63B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EE01381A-DD5F-4502-BF01-6E9913494679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2A6768-809B-8C91-444C-56081F56B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6B2386-E033-67C9-5441-4D0FF4ABD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12EECF-A492-11F5-1B2E-E649F1CF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29A7-D453-4E2A-99F7-4228FE5C8781}" type="datetimeFigureOut">
              <a:rPr lang="pl-PL" smtClean="0"/>
              <a:t>30.05.2023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B431B0-B722-9AD6-1E72-7AACD242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6E6167-8F95-F8DB-D7C8-926A5A01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D8A8-72F9-4B3F-A025-83FDAE8A78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36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4D6D87-3C09-3F80-CF98-32B28118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D628153-819F-8BA5-ECDB-5F5F29AB2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F1E0EA-5B74-90E2-971C-00C8FD346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29A7-D453-4E2A-99F7-4228FE5C8781}" type="datetimeFigureOut">
              <a:rPr lang="pl-PL" smtClean="0"/>
              <a:t>30.05.2023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4060F7-4616-4F84-BDE5-C4A722664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CB2D70-38ED-2D0B-AB82-8A37FFFE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D8A8-72F9-4B3F-A025-83FDAE8A78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89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D811E42-6036-9CF4-235F-A4C728618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2D07421-4E48-AC67-31B5-2CFD826CE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13768C-20AB-2400-23A2-B654D17A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29A7-D453-4E2A-99F7-4228FE5C8781}" type="datetimeFigureOut">
              <a:rPr lang="pl-PL" smtClean="0"/>
              <a:t>30.05.2023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108207-29D3-44FE-A2CE-53727CB3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E3CD4E-B683-35AD-1B3A-22EAC9EB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D8A8-72F9-4B3F-A025-83FDAE8A78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73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42EC17-F006-6B34-4E87-9010A21F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BAC7C2-2188-3308-6D07-F5F895B26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379FEE-6796-7BA1-8CEE-ECCE039F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29A7-D453-4E2A-99F7-4228FE5C8781}" type="datetimeFigureOut">
              <a:rPr lang="pl-PL" smtClean="0"/>
              <a:t>30.05.2023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E044F6-AE2F-192F-98DC-F1C1E634E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584AE3-894F-7649-90C9-0D01D32A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D8A8-72F9-4B3F-A025-83FDAE8A78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2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C38388-DEBE-392F-A2E6-CE8C20F4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096CCE-A969-C86F-C0B4-43412DF05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07DFB1-0EE7-DB42-3A56-0B0CB957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29A7-D453-4E2A-99F7-4228FE5C8781}" type="datetimeFigureOut">
              <a:rPr lang="pl-PL" smtClean="0"/>
              <a:t>30.05.2023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A0B83D-18EA-541B-E3ED-E71DB6BFE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5626F7-496F-404A-18C6-675A1F78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D8A8-72F9-4B3F-A025-83FDAE8A78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08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AF13D-5F19-0189-B694-7DF92356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EACC08-781E-4E33-7532-3CD580710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E8805E-87FC-B9B9-415E-965EB30FC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FC787FC-E98B-71BB-1BB4-5E585CA4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29A7-D453-4E2A-99F7-4228FE5C8781}" type="datetimeFigureOut">
              <a:rPr lang="pl-PL" smtClean="0"/>
              <a:t>30.05.2023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3BB889-CB51-3E78-EC77-B48E35D9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2F0B1B1-92DA-B4B5-FC52-0A4593CF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D8A8-72F9-4B3F-A025-83FDAE8A78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70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746812-D712-45DF-335A-427F40CF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11CF9D7-19E9-6946-A9AB-0B317F7F7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34F499-5E77-947E-8F75-ED65CACF4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B9D7080-538B-0F5E-7200-D5D5420D8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BCF5A87-89CB-6118-9D06-7311F994C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FD00938-1D8E-5AA6-9B28-EA7469F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29A7-D453-4E2A-99F7-4228FE5C8781}" type="datetimeFigureOut">
              <a:rPr lang="pl-PL" smtClean="0"/>
              <a:t>30.05.2023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FB64BC4-100E-690A-2D89-DA18870E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A3081A3-F2CF-DAC8-6887-EDF8AA6E8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D8A8-72F9-4B3F-A025-83FDAE8A78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325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67C8EE-545A-2643-8986-7421F909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CFA5D8B-21F9-249E-2DE1-B1D31D1F7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29A7-D453-4E2A-99F7-4228FE5C8781}" type="datetimeFigureOut">
              <a:rPr lang="pl-PL" smtClean="0"/>
              <a:t>30.05.2023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572B008-393F-8871-79F1-FFBE8C33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45ECF63-1FFB-6D75-FEB3-38854E67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D8A8-72F9-4B3F-A025-83FDAE8A78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60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B448276-F4B1-2E75-D245-A58053E6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29A7-D453-4E2A-99F7-4228FE5C8781}" type="datetimeFigureOut">
              <a:rPr lang="pl-PL" smtClean="0"/>
              <a:t>30.05.2023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2134A38-BD6F-2A9E-F2EF-5D7F8527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C1BA059-40EE-FEFF-295D-5339BC6BF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D8A8-72F9-4B3F-A025-83FDAE8A78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78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24D8D-4F8E-E6A0-15D2-FFDC23FB6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3BC6EB-0D4F-74CA-2594-FA63C3F07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841C43-3033-33AB-FBF3-AE34D29B4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6C0CCC0-FFE3-F0A8-C8A1-C6BB95BF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29A7-D453-4E2A-99F7-4228FE5C8781}" type="datetimeFigureOut">
              <a:rPr lang="pl-PL" smtClean="0"/>
              <a:t>30.05.2023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32B5941-2F11-120C-38C5-4D80E382D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639548F-F76B-F5F3-8F3D-2AF1115F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D8A8-72F9-4B3F-A025-83FDAE8A78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89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19617E-6748-3ED5-78E5-F2816FCE2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D1EBA76-1D5A-4483-FC08-66BE23F64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CB3A11-336D-F57F-7453-A8082A556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5E581B9-9AA7-806D-CF0D-BA4346EB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29A7-D453-4E2A-99F7-4228FE5C8781}" type="datetimeFigureOut">
              <a:rPr lang="pl-PL" smtClean="0"/>
              <a:t>30.05.2023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EA132E-30BC-1A2D-B5E3-905D5480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917471-2AF9-4446-E8A1-7521EC75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D8A8-72F9-4B3F-A025-83FDAE8A78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68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E3F3BEA-53B9-0317-DEC7-19F1C75A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EED134-1E80-7100-7F90-5E907D5BB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B326A7-EC0A-C6D2-B6D7-BA5380BF6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329A7-D453-4E2A-99F7-4228FE5C8781}" type="datetimeFigureOut">
              <a:rPr lang="pl-PL" smtClean="0"/>
              <a:t>30.05.2023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6656A2-9BAB-4F65-CC6A-AC907B92D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2C0B9D-EB55-C978-9411-B7BDF5F2B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D8A8-72F9-4B3F-A025-83FDAE8A78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27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ztuczna inteligencja: czym jest i jakie niesie za sobą zagrożenia? -  PoradnikZdrowie.pl">
            <a:extLst>
              <a:ext uri="{FF2B5EF4-FFF2-40B4-BE49-F238E27FC236}">
                <a16:creationId xmlns:a16="http://schemas.microsoft.com/office/drawing/2014/main" id="{9DB57440-7D91-07C5-15AE-0A7AAAB28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" b="1112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303BBEE-0C63-9636-C44B-3282FACE1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 Sztuczna Inteligencja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6A6095-53A0-6BCB-F72F-A16C32A07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Błażej Błachut 8b</a:t>
            </a:r>
          </a:p>
        </p:txBody>
      </p:sp>
    </p:spTree>
    <p:extLst>
      <p:ext uri="{BB962C8B-B14F-4D97-AF65-F5344CB8AC3E}">
        <p14:creationId xmlns:p14="http://schemas.microsoft.com/office/powerpoint/2010/main" val="3627252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22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Sztuczna inteligencja a przyszłość ludzkości - Botland">
            <a:extLst>
              <a:ext uri="{FF2B5EF4-FFF2-40B4-BE49-F238E27FC236}">
                <a16:creationId xmlns:a16="http://schemas.microsoft.com/office/drawing/2014/main" id="{97DB03F3-540B-74B2-13B3-F2C52237E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4727977-014A-24D0-FDEE-774EB090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0" i="0">
                <a:solidFill>
                  <a:srgbClr val="FFFFFF"/>
                </a:solidFill>
                <a:effectLst/>
                <a:latin typeface="Söhne"/>
              </a:rPr>
              <a:t>Uzależnienie od SI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994A1-5470-3DC7-BD97-E68858FAC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l-PL" b="0" i="0">
                <a:solidFill>
                  <a:srgbClr val="FFFFFF"/>
                </a:solidFill>
                <a:effectLst/>
                <a:latin typeface="Söhne"/>
              </a:rPr>
              <a:t>Wzrastające wykorzystanie SI może prowadzić do nasilenia zależności społeczeństwa od technologii. Utrata umiejętności, które SI przejmuje, oraz nadmierne poleganie na SI mogą mieć negatywne konsekwencje dla naszej samodzielności i zdolności do podejmowania decyzji.</a:t>
            </a: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64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8FBE5D-6DF3-8485-9ED8-CE29711F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pl-PL" sz="2800" b="0" i="0">
                <a:effectLst/>
                <a:latin typeface="Söhne"/>
              </a:rPr>
              <a:t>Dyskryminacja i niesprawiedliwość</a:t>
            </a:r>
            <a:endParaRPr lang="pl-PL" sz="2800"/>
          </a:p>
        </p:txBody>
      </p:sp>
      <p:pic>
        <p:nvPicPr>
          <p:cNvPr id="10242" name="Picture 2" descr="7 wad sztucznej inteligencji, o których każdy powinien wiedzieć |  liberties.eu">
            <a:extLst>
              <a:ext uri="{FF2B5EF4-FFF2-40B4-BE49-F238E27FC236}">
                <a16:creationId xmlns:a16="http://schemas.microsoft.com/office/drawing/2014/main" id="{B2D1A059-3EDD-5CD4-1266-AD9D2635A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r="14914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50F719-7484-1DA5-3CCA-13DCB364A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Autofit/>
          </a:bodyPr>
          <a:lstStyle/>
          <a:p>
            <a:r>
              <a:rPr lang="pl-PL" sz="2000" b="0" i="0" dirty="0">
                <a:effectLst/>
                <a:latin typeface="Söhne"/>
              </a:rPr>
              <a:t>Systemy SI oparte na danych mogą odzwierciedlać istniejące uprzedzenia i nierówności społeczne, co może prowadzić do dyskryminacji. Niewłaściwe gromadzenie i analiza danych mogą przyczynić się do pogłębiania nierówności i niesprawiedliwości społecznej.</a:t>
            </a:r>
            <a:endParaRPr lang="pl-PL" sz="2000" dirty="0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6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5 najbardziej zagrożonych zawodów przez rozwój sztucznej inteligencji">
            <a:extLst>
              <a:ext uri="{FF2B5EF4-FFF2-40B4-BE49-F238E27FC236}">
                <a16:creationId xmlns:a16="http://schemas.microsoft.com/office/drawing/2014/main" id="{3EB50E84-DC73-2504-1721-9967DE3B1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1" r="-1" b="859"/>
          <a:stretch/>
        </p:blipFill>
        <p:spPr bwMode="auto">
          <a:xfrm>
            <a:off x="-1" y="10"/>
            <a:ext cx="12228129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73" name="Group 11272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1274" name="Freeform: Shape 11273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0" name="Freeform: Shape 11274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1" name="Freeform: Shape 11275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1282" name="Freeform: Shape 11276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8E9266B-951F-3B3F-2409-D16C80DB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>
            <a:normAutofit/>
          </a:bodyPr>
          <a:lstStyle/>
          <a:p>
            <a:r>
              <a:rPr lang="pl-PL" sz="3600" b="0" i="0">
                <a:solidFill>
                  <a:schemeClr val="tx2"/>
                </a:solidFill>
                <a:effectLst/>
                <a:latin typeface="Söhne"/>
              </a:rPr>
              <a:t>Zagrożenie dla miejsc pracy</a:t>
            </a:r>
            <a:endParaRPr lang="pl-PL" sz="3600">
              <a:solidFill>
                <a:schemeClr val="tx2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88CE83-2AEF-BE7F-D9C3-228E73C27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Autofit/>
          </a:bodyPr>
          <a:lstStyle/>
          <a:p>
            <a:r>
              <a:rPr lang="pl-PL" sz="2000" b="0" i="0" dirty="0">
                <a:solidFill>
                  <a:schemeClr val="tx2"/>
                </a:solidFill>
                <a:effectLst/>
                <a:latin typeface="Söhne"/>
              </a:rPr>
              <a:t>Automatyzacja zadań, które dotychczas były wykonywane przez ludzi, może prowadzić do znacznego zmniejszenia popytu na pewne rodzaje pracy. W niektórych sektorach może dojść do masowych zwolnień i konieczności przekwalifikowania się pracowników.</a:t>
            </a:r>
            <a:endParaRPr lang="pl-P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6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3" name="Rectangle 12294">
            <a:extLst>
              <a:ext uri="{FF2B5EF4-FFF2-40B4-BE49-F238E27FC236}">
                <a16:creationId xmlns:a16="http://schemas.microsoft.com/office/drawing/2014/main" id="{FFD44BAB-2F3A-4B95-B9D3-E5B819787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06BC6C-7DDE-97E6-2A9A-09D31507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98445"/>
            <a:ext cx="4803636" cy="1311664"/>
          </a:xfrm>
        </p:spPr>
        <p:txBody>
          <a:bodyPr anchor="b">
            <a:normAutofit/>
          </a:bodyPr>
          <a:lstStyle/>
          <a:p>
            <a:r>
              <a:rPr lang="pl-PL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F3FD54-5258-3411-A0AF-980BFA7A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522" y="1454277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b="0" i="0" dirty="0">
                <a:solidFill>
                  <a:schemeClr val="tx2"/>
                </a:solidFill>
                <a:effectLst/>
                <a:latin typeface="Söhne"/>
              </a:rPr>
              <a:t>Ważne jest, aby zdawać sobie sprawę z tych zagrożeń i działać odpowiedzialnie, opracowując odpowiednie regulacje, zabezpieczenia i ramy etyczne, aby minimalizować negatywne skutki rozwoju SI.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2290" name="Picture 2" descr="Bezpieczeństwo w firmie ONZ chce zakazać stosowania Tak, w">
            <a:extLst>
              <a:ext uri="{FF2B5EF4-FFF2-40B4-BE49-F238E27FC236}">
                <a16:creationId xmlns:a16="http://schemas.microsoft.com/office/drawing/2014/main" id="{344F922D-50A3-496F-40C0-8252BCBCC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9" r="19167" b="-1"/>
          <a:stretch/>
        </p:blipFill>
        <p:spPr bwMode="auto">
          <a:xfrm>
            <a:off x="6886803" y="770037"/>
            <a:ext cx="5298683" cy="6087963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04" name="Group 12296">
            <a:extLst>
              <a:ext uri="{FF2B5EF4-FFF2-40B4-BE49-F238E27FC236}">
                <a16:creationId xmlns:a16="http://schemas.microsoft.com/office/drawing/2014/main" id="{5C6AE2F4-5A2E-4357-A1D8-6142F9BDC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14766" y="695399"/>
            <a:ext cx="5570720" cy="6171739"/>
            <a:chOff x="6626306" y="695399"/>
            <a:chExt cx="5570720" cy="6171739"/>
          </a:xfrm>
        </p:grpSpPr>
        <p:sp>
          <p:nvSpPr>
            <p:cNvPr id="12298" name="Freeform: Shape 12297">
              <a:extLst>
                <a:ext uri="{FF2B5EF4-FFF2-40B4-BE49-F238E27FC236}">
                  <a16:creationId xmlns:a16="http://schemas.microsoft.com/office/drawing/2014/main" id="{856AC7E8-A56F-4E9D-A394-C9A2F65DD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33035" y="910673"/>
              <a:ext cx="5263991" cy="5956465"/>
            </a:xfrm>
            <a:custGeom>
              <a:avLst/>
              <a:gdLst>
                <a:gd name="connsiteX0" fmla="*/ 2918460 w 2961539"/>
                <a:gd name="connsiteY0" fmla="*/ 1324969 h 3351127"/>
                <a:gd name="connsiteX1" fmla="*/ 2906649 w 2961539"/>
                <a:gd name="connsiteY1" fmla="*/ 1284393 h 3351127"/>
                <a:gd name="connsiteX2" fmla="*/ 2893314 w 2961539"/>
                <a:gd name="connsiteY2" fmla="*/ 1244388 h 3351127"/>
                <a:gd name="connsiteX3" fmla="*/ 2878741 w 2961539"/>
                <a:gd name="connsiteY3" fmla="*/ 1204859 h 3351127"/>
                <a:gd name="connsiteX4" fmla="*/ 2811209 w 2961539"/>
                <a:gd name="connsiteY4" fmla="*/ 1051316 h 3351127"/>
                <a:gd name="connsiteX5" fmla="*/ 2636711 w 2961539"/>
                <a:gd name="connsiteY5" fmla="*/ 768709 h 3351127"/>
                <a:gd name="connsiteX6" fmla="*/ 2418683 w 2961539"/>
                <a:gd name="connsiteY6" fmla="*/ 522202 h 3351127"/>
                <a:gd name="connsiteX7" fmla="*/ 2165699 w 2961539"/>
                <a:gd name="connsiteY7" fmla="*/ 314748 h 3351127"/>
                <a:gd name="connsiteX8" fmla="*/ 2027873 w 2961539"/>
                <a:gd name="connsiteY8" fmla="*/ 227213 h 3351127"/>
                <a:gd name="connsiteX9" fmla="*/ 1883474 w 2961539"/>
                <a:gd name="connsiteY9" fmla="*/ 151203 h 3351127"/>
                <a:gd name="connsiteX10" fmla="*/ 1576483 w 2961539"/>
                <a:gd name="connsiteY10" fmla="*/ 40618 h 3351127"/>
                <a:gd name="connsiteX11" fmla="*/ 1415415 w 2961539"/>
                <a:gd name="connsiteY11" fmla="*/ 10233 h 3351127"/>
                <a:gd name="connsiteX12" fmla="*/ 1251204 w 2961539"/>
                <a:gd name="connsiteY12" fmla="*/ 42 h 3351127"/>
                <a:gd name="connsiteX13" fmla="*/ 927163 w 2961539"/>
                <a:gd name="connsiteY13" fmla="*/ 29855 h 3351127"/>
                <a:gd name="connsiteX14" fmla="*/ 610362 w 2961539"/>
                <a:gd name="connsiteY14" fmla="*/ 116151 h 3351127"/>
                <a:gd name="connsiteX15" fmla="*/ 315468 w 2961539"/>
                <a:gd name="connsiteY15" fmla="*/ 267408 h 3351127"/>
                <a:gd name="connsiteX16" fmla="*/ 182975 w 2961539"/>
                <a:gd name="connsiteY16" fmla="*/ 368183 h 3351127"/>
                <a:gd name="connsiteX17" fmla="*/ 64294 w 2961539"/>
                <a:gd name="connsiteY17" fmla="*/ 484674 h 3351127"/>
                <a:gd name="connsiteX18" fmla="*/ 0 w 2961539"/>
                <a:gd name="connsiteY18" fmla="*/ 556778 h 3351127"/>
                <a:gd name="connsiteX19" fmla="*/ 0 w 2961539"/>
                <a:gd name="connsiteY19" fmla="*/ 956066 h 3351127"/>
                <a:gd name="connsiteX20" fmla="*/ 227552 w 2961539"/>
                <a:gd name="connsiteY20" fmla="*/ 636597 h 3351127"/>
                <a:gd name="connsiteX21" fmla="*/ 331756 w 2961539"/>
                <a:gd name="connsiteY21" fmla="*/ 534966 h 3351127"/>
                <a:gd name="connsiteX22" fmla="*/ 441770 w 2961539"/>
                <a:gd name="connsiteY22" fmla="*/ 439620 h 3351127"/>
                <a:gd name="connsiteX23" fmla="*/ 683419 w 2961539"/>
                <a:gd name="connsiteY23" fmla="*/ 274457 h 3351127"/>
                <a:gd name="connsiteX24" fmla="*/ 956596 w 2961539"/>
                <a:gd name="connsiteY24" fmla="*/ 161300 h 3351127"/>
                <a:gd name="connsiteX25" fmla="*/ 1251490 w 2961539"/>
                <a:gd name="connsiteY25" fmla="*/ 123009 h 3351127"/>
                <a:gd name="connsiteX26" fmla="*/ 1398175 w 2961539"/>
                <a:gd name="connsiteY26" fmla="*/ 135297 h 3351127"/>
                <a:gd name="connsiteX27" fmla="*/ 1542383 w 2961539"/>
                <a:gd name="connsiteY27" fmla="*/ 167967 h 3351127"/>
                <a:gd name="connsiteX28" fmla="*/ 1681925 w 2961539"/>
                <a:gd name="connsiteY28" fmla="*/ 218450 h 3351127"/>
                <a:gd name="connsiteX29" fmla="*/ 1715929 w 2961539"/>
                <a:gd name="connsiteY29" fmla="*/ 233595 h 3351127"/>
                <a:gd name="connsiteX30" fmla="*/ 1749552 w 2961539"/>
                <a:gd name="connsiteY30" fmla="*/ 249597 h 3351127"/>
                <a:gd name="connsiteX31" fmla="*/ 1782604 w 2961539"/>
                <a:gd name="connsiteY31" fmla="*/ 266646 h 3351127"/>
                <a:gd name="connsiteX32" fmla="*/ 1815275 w 2961539"/>
                <a:gd name="connsiteY32" fmla="*/ 284553 h 3351127"/>
                <a:gd name="connsiteX33" fmla="*/ 2059400 w 2961539"/>
                <a:gd name="connsiteY33" fmla="*/ 454765 h 3351127"/>
                <a:gd name="connsiteX34" fmla="*/ 2270284 w 2961539"/>
                <a:gd name="connsiteY34" fmla="*/ 663648 h 3351127"/>
                <a:gd name="connsiteX35" fmla="*/ 2362581 w 2961539"/>
                <a:gd name="connsiteY35" fmla="*/ 779091 h 3351127"/>
                <a:gd name="connsiteX36" fmla="*/ 2445353 w 2961539"/>
                <a:gd name="connsiteY36" fmla="*/ 900726 h 3351127"/>
                <a:gd name="connsiteX37" fmla="*/ 2581180 w 2961539"/>
                <a:gd name="connsiteY37" fmla="*/ 1158663 h 3351127"/>
                <a:gd name="connsiteX38" fmla="*/ 2673382 w 2961539"/>
                <a:gd name="connsiteY38" fmla="*/ 1430601 h 3351127"/>
                <a:gd name="connsiteX39" fmla="*/ 2707291 w 2961539"/>
                <a:gd name="connsiteY39" fmla="*/ 1569095 h 3351127"/>
                <a:gd name="connsiteX40" fmla="*/ 2728913 w 2961539"/>
                <a:gd name="connsiteY40" fmla="*/ 1710065 h 3351127"/>
                <a:gd name="connsiteX41" fmla="*/ 2738342 w 2961539"/>
                <a:gd name="connsiteY41" fmla="*/ 1853321 h 3351127"/>
                <a:gd name="connsiteX42" fmla="*/ 2733294 w 2961539"/>
                <a:gd name="connsiteY42" fmla="*/ 1998482 h 3351127"/>
                <a:gd name="connsiteX43" fmla="*/ 2704433 w 2961539"/>
                <a:gd name="connsiteY43" fmla="*/ 2140785 h 3351127"/>
                <a:gd name="connsiteX44" fmla="*/ 2645759 w 2961539"/>
                <a:gd name="connsiteY44" fmla="*/ 2264515 h 3351127"/>
                <a:gd name="connsiteX45" fmla="*/ 2552986 w 2961539"/>
                <a:gd name="connsiteY45" fmla="*/ 2354717 h 3351127"/>
                <a:gd name="connsiteX46" fmla="*/ 2492026 w 2961539"/>
                <a:gd name="connsiteY46" fmla="*/ 2389769 h 3351127"/>
                <a:gd name="connsiteX47" fmla="*/ 2423541 w 2961539"/>
                <a:gd name="connsiteY47" fmla="*/ 2423583 h 3351127"/>
                <a:gd name="connsiteX48" fmla="*/ 2278475 w 2961539"/>
                <a:gd name="connsiteY48" fmla="*/ 2502640 h 3351127"/>
                <a:gd name="connsiteX49" fmla="*/ 2143697 w 2961539"/>
                <a:gd name="connsiteY49" fmla="*/ 2606463 h 3351127"/>
                <a:gd name="connsiteX50" fmla="*/ 2113312 w 2961539"/>
                <a:gd name="connsiteY50" fmla="*/ 2635514 h 3351127"/>
                <a:gd name="connsiteX51" fmla="*/ 2084927 w 2961539"/>
                <a:gd name="connsiteY51" fmla="*/ 2664184 h 3351127"/>
                <a:gd name="connsiteX52" fmla="*/ 2030349 w 2961539"/>
                <a:gd name="connsiteY52" fmla="*/ 2722573 h 3351127"/>
                <a:gd name="connsiteX53" fmla="*/ 1929098 w 2961539"/>
                <a:gd name="connsiteY53" fmla="*/ 2842683 h 3351127"/>
                <a:gd name="connsiteX54" fmla="*/ 1880045 w 2961539"/>
                <a:gd name="connsiteY54" fmla="*/ 2902309 h 3351127"/>
                <a:gd name="connsiteX55" fmla="*/ 1831086 w 2961539"/>
                <a:gd name="connsiteY55" fmla="*/ 2960888 h 3351127"/>
                <a:gd name="connsiteX56" fmla="*/ 1730121 w 2961539"/>
                <a:gd name="connsiteY56" fmla="*/ 3071854 h 3351127"/>
                <a:gd name="connsiteX57" fmla="*/ 1620488 w 2961539"/>
                <a:gd name="connsiteY57" fmla="*/ 3169200 h 3351127"/>
                <a:gd name="connsiteX58" fmla="*/ 1497616 w 2961539"/>
                <a:gd name="connsiteY58" fmla="*/ 3244447 h 3351127"/>
                <a:gd name="connsiteX59" fmla="*/ 1361313 w 2961539"/>
                <a:gd name="connsiteY59" fmla="*/ 3288739 h 3351127"/>
                <a:gd name="connsiteX60" fmla="*/ 1289590 w 2961539"/>
                <a:gd name="connsiteY60" fmla="*/ 3297978 h 3351127"/>
                <a:gd name="connsiteX61" fmla="*/ 1253204 w 2961539"/>
                <a:gd name="connsiteY61" fmla="*/ 3299407 h 3351127"/>
                <a:gd name="connsiteX62" fmla="*/ 1215676 w 2961539"/>
                <a:gd name="connsiteY62" fmla="*/ 3299216 h 3351127"/>
                <a:gd name="connsiteX63" fmla="*/ 918972 w 2961539"/>
                <a:gd name="connsiteY63" fmla="*/ 3254639 h 3351127"/>
                <a:gd name="connsiteX64" fmla="*/ 642557 w 2961539"/>
                <a:gd name="connsiteY64" fmla="*/ 3139672 h 3351127"/>
                <a:gd name="connsiteX65" fmla="*/ 515112 w 2961539"/>
                <a:gd name="connsiteY65" fmla="*/ 3061853 h 3351127"/>
                <a:gd name="connsiteX66" fmla="*/ 484442 w 2961539"/>
                <a:gd name="connsiteY66" fmla="*/ 3040612 h 3351127"/>
                <a:gd name="connsiteX67" fmla="*/ 454343 w 2961539"/>
                <a:gd name="connsiteY67" fmla="*/ 3018610 h 3351127"/>
                <a:gd name="connsiteX68" fmla="*/ 424625 w 2961539"/>
                <a:gd name="connsiteY68" fmla="*/ 2996131 h 3351127"/>
                <a:gd name="connsiteX69" fmla="*/ 395478 w 2961539"/>
                <a:gd name="connsiteY69" fmla="*/ 2973080 h 3351127"/>
                <a:gd name="connsiteX70" fmla="*/ 181547 w 2961539"/>
                <a:gd name="connsiteY70" fmla="*/ 2767626 h 3351127"/>
                <a:gd name="connsiteX71" fmla="*/ 134112 w 2961539"/>
                <a:gd name="connsiteY71" fmla="*/ 2710761 h 3351127"/>
                <a:gd name="connsiteX72" fmla="*/ 89821 w 2961539"/>
                <a:gd name="connsiteY72" fmla="*/ 2652087 h 3351127"/>
                <a:gd name="connsiteX73" fmla="*/ 10096 w 2961539"/>
                <a:gd name="connsiteY73" fmla="*/ 2529025 h 3351127"/>
                <a:gd name="connsiteX74" fmla="*/ 191 w 2961539"/>
                <a:gd name="connsiteY74" fmla="*/ 2511499 h 3351127"/>
                <a:gd name="connsiteX75" fmla="*/ 191 w 2961539"/>
                <a:gd name="connsiteY75" fmla="*/ 2835063 h 3351127"/>
                <a:gd name="connsiteX76" fmla="*/ 50959 w 2961539"/>
                <a:gd name="connsiteY76" fmla="*/ 2888879 h 3351127"/>
                <a:gd name="connsiteX77" fmla="*/ 300038 w 2961539"/>
                <a:gd name="connsiteY77" fmla="*/ 3100525 h 3351127"/>
                <a:gd name="connsiteX78" fmla="*/ 438150 w 2961539"/>
                <a:gd name="connsiteY78" fmla="*/ 3186916 h 3351127"/>
                <a:gd name="connsiteX79" fmla="*/ 584264 w 2961539"/>
                <a:gd name="connsiteY79" fmla="*/ 3258830 h 3351127"/>
                <a:gd name="connsiteX80" fmla="*/ 862965 w 2961539"/>
                <a:gd name="connsiteY80" fmla="*/ 3351127 h 3351127"/>
                <a:gd name="connsiteX81" fmla="*/ 1534478 w 2961539"/>
                <a:gd name="connsiteY81" fmla="*/ 3351127 h 3351127"/>
                <a:gd name="connsiteX82" fmla="*/ 1540955 w 2961539"/>
                <a:gd name="connsiteY82" fmla="*/ 3348841 h 3351127"/>
                <a:gd name="connsiteX83" fmla="*/ 1691831 w 2961539"/>
                <a:gd name="connsiteY83" fmla="*/ 3275403 h 3351127"/>
                <a:gd name="connsiteX84" fmla="*/ 1827086 w 2961539"/>
                <a:gd name="connsiteY84" fmla="*/ 3179963 h 3351127"/>
                <a:gd name="connsiteX85" fmla="*/ 1948625 w 2961539"/>
                <a:gd name="connsiteY85" fmla="*/ 3072426 h 3351127"/>
                <a:gd name="connsiteX86" fmla="*/ 2005584 w 2961539"/>
                <a:gd name="connsiteY86" fmla="*/ 3016514 h 3351127"/>
                <a:gd name="connsiteX87" fmla="*/ 2060639 w 2961539"/>
                <a:gd name="connsiteY87" fmla="*/ 2959935 h 3351127"/>
                <a:gd name="connsiteX88" fmla="*/ 2167223 w 2961539"/>
                <a:gd name="connsiteY88" fmla="*/ 2847350 h 3351127"/>
                <a:gd name="connsiteX89" fmla="*/ 2218754 w 2961539"/>
                <a:gd name="connsiteY89" fmla="*/ 2791438 h 3351127"/>
                <a:gd name="connsiteX90" fmla="*/ 2244471 w 2961539"/>
                <a:gd name="connsiteY90" fmla="*/ 2763911 h 3351127"/>
                <a:gd name="connsiteX91" fmla="*/ 2269427 w 2961539"/>
                <a:gd name="connsiteY91" fmla="*/ 2738098 h 3351127"/>
                <a:gd name="connsiteX92" fmla="*/ 2321243 w 2961539"/>
                <a:gd name="connsiteY92" fmla="*/ 2689807 h 3351127"/>
                <a:gd name="connsiteX93" fmla="*/ 2376297 w 2961539"/>
                <a:gd name="connsiteY93" fmla="*/ 2645230 h 3351127"/>
                <a:gd name="connsiteX94" fmla="*/ 2499265 w 2961539"/>
                <a:gd name="connsiteY94" fmla="*/ 2564934 h 3351127"/>
                <a:gd name="connsiteX95" fmla="*/ 2639187 w 2961539"/>
                <a:gd name="connsiteY95" fmla="*/ 2476732 h 3351127"/>
                <a:gd name="connsiteX96" fmla="*/ 2674239 w 2961539"/>
                <a:gd name="connsiteY96" fmla="*/ 2448729 h 3351127"/>
                <a:gd name="connsiteX97" fmla="*/ 2707481 w 2961539"/>
                <a:gd name="connsiteY97" fmla="*/ 2417487 h 3351127"/>
                <a:gd name="connsiteX98" fmla="*/ 2765298 w 2961539"/>
                <a:gd name="connsiteY98" fmla="*/ 2347097 h 3351127"/>
                <a:gd name="connsiteX99" fmla="*/ 2810447 w 2961539"/>
                <a:gd name="connsiteY99" fmla="*/ 2270802 h 3351127"/>
                <a:gd name="connsiteX100" fmla="*/ 2845499 w 2961539"/>
                <a:gd name="connsiteY100" fmla="*/ 2192411 h 3351127"/>
                <a:gd name="connsiteX101" fmla="*/ 2901315 w 2961539"/>
                <a:gd name="connsiteY101" fmla="*/ 2034772 h 3351127"/>
                <a:gd name="connsiteX102" fmla="*/ 2943130 w 2961539"/>
                <a:gd name="connsiteY102" fmla="*/ 1871704 h 3351127"/>
                <a:gd name="connsiteX103" fmla="*/ 2961037 w 2961539"/>
                <a:gd name="connsiteY103" fmla="*/ 1703302 h 3351127"/>
                <a:gd name="connsiteX104" fmla="*/ 2928842 w 2961539"/>
                <a:gd name="connsiteY104" fmla="*/ 1366308 h 3351127"/>
                <a:gd name="connsiteX105" fmla="*/ 2918460 w 2961539"/>
                <a:gd name="connsiteY105" fmla="*/ 1324969 h 335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961539" h="3351127">
                  <a:moveTo>
                    <a:pt x="2918460" y="1324969"/>
                  </a:moveTo>
                  <a:lnTo>
                    <a:pt x="2906649" y="1284393"/>
                  </a:lnTo>
                  <a:lnTo>
                    <a:pt x="2893314" y="1244388"/>
                  </a:lnTo>
                  <a:cubicBezTo>
                    <a:pt x="2888837" y="1231053"/>
                    <a:pt x="2883694" y="1218004"/>
                    <a:pt x="2878741" y="1204859"/>
                  </a:cubicBezTo>
                  <a:cubicBezTo>
                    <a:pt x="2858453" y="1152567"/>
                    <a:pt x="2836069" y="1101227"/>
                    <a:pt x="2811209" y="1051316"/>
                  </a:cubicBezTo>
                  <a:cubicBezTo>
                    <a:pt x="2761107" y="951684"/>
                    <a:pt x="2702814" y="857006"/>
                    <a:pt x="2636711" y="768709"/>
                  </a:cubicBezTo>
                  <a:cubicBezTo>
                    <a:pt x="2570798" y="680412"/>
                    <a:pt x="2497455" y="598212"/>
                    <a:pt x="2418683" y="522202"/>
                  </a:cubicBezTo>
                  <a:cubicBezTo>
                    <a:pt x="2339912" y="446193"/>
                    <a:pt x="2254949" y="377232"/>
                    <a:pt x="2165699" y="314748"/>
                  </a:cubicBezTo>
                  <a:cubicBezTo>
                    <a:pt x="2121122" y="283506"/>
                    <a:pt x="2075021" y="254359"/>
                    <a:pt x="2027873" y="227213"/>
                  </a:cubicBezTo>
                  <a:cubicBezTo>
                    <a:pt x="1980914" y="199781"/>
                    <a:pt x="1932623" y="174635"/>
                    <a:pt x="1883474" y="151203"/>
                  </a:cubicBezTo>
                  <a:cubicBezTo>
                    <a:pt x="1785176" y="104721"/>
                    <a:pt x="1682496" y="67002"/>
                    <a:pt x="1576483" y="40618"/>
                  </a:cubicBezTo>
                  <a:cubicBezTo>
                    <a:pt x="1523524" y="27474"/>
                    <a:pt x="1469803" y="16901"/>
                    <a:pt x="1415415" y="10233"/>
                  </a:cubicBezTo>
                  <a:cubicBezTo>
                    <a:pt x="1361123" y="3185"/>
                    <a:pt x="1306163" y="-435"/>
                    <a:pt x="1251204" y="42"/>
                  </a:cubicBezTo>
                  <a:cubicBezTo>
                    <a:pt x="1142714" y="804"/>
                    <a:pt x="1034415" y="10805"/>
                    <a:pt x="927163" y="29855"/>
                  </a:cubicBezTo>
                  <a:cubicBezTo>
                    <a:pt x="820007" y="49095"/>
                    <a:pt x="713423" y="76813"/>
                    <a:pt x="610362" y="116151"/>
                  </a:cubicBezTo>
                  <a:cubicBezTo>
                    <a:pt x="507301" y="155394"/>
                    <a:pt x="407861" y="205782"/>
                    <a:pt x="315468" y="267408"/>
                  </a:cubicBezTo>
                  <a:cubicBezTo>
                    <a:pt x="269367" y="298269"/>
                    <a:pt x="224504" y="331226"/>
                    <a:pt x="182975" y="368183"/>
                  </a:cubicBezTo>
                  <a:cubicBezTo>
                    <a:pt x="141542" y="405140"/>
                    <a:pt x="102489" y="444573"/>
                    <a:pt x="64294" y="484674"/>
                  </a:cubicBezTo>
                  <a:cubicBezTo>
                    <a:pt x="42291" y="508105"/>
                    <a:pt x="20860" y="532203"/>
                    <a:pt x="0" y="556778"/>
                  </a:cubicBezTo>
                  <a:lnTo>
                    <a:pt x="0" y="956066"/>
                  </a:lnTo>
                  <a:cubicBezTo>
                    <a:pt x="62579" y="840909"/>
                    <a:pt x="138970" y="733276"/>
                    <a:pt x="227552" y="636597"/>
                  </a:cubicBezTo>
                  <a:cubicBezTo>
                    <a:pt x="260223" y="600593"/>
                    <a:pt x="295466" y="567160"/>
                    <a:pt x="331756" y="534966"/>
                  </a:cubicBezTo>
                  <a:cubicBezTo>
                    <a:pt x="367951" y="502771"/>
                    <a:pt x="403955" y="470196"/>
                    <a:pt x="441770" y="439620"/>
                  </a:cubicBezTo>
                  <a:cubicBezTo>
                    <a:pt x="517208" y="378375"/>
                    <a:pt x="597503" y="322177"/>
                    <a:pt x="683419" y="274457"/>
                  </a:cubicBezTo>
                  <a:cubicBezTo>
                    <a:pt x="769239" y="226832"/>
                    <a:pt x="860679" y="187208"/>
                    <a:pt x="956596" y="161300"/>
                  </a:cubicBezTo>
                  <a:cubicBezTo>
                    <a:pt x="1052322" y="135201"/>
                    <a:pt x="1151954" y="122247"/>
                    <a:pt x="1251490" y="123009"/>
                  </a:cubicBezTo>
                  <a:cubicBezTo>
                    <a:pt x="1300448" y="123581"/>
                    <a:pt x="1349502" y="127772"/>
                    <a:pt x="1398175" y="135297"/>
                  </a:cubicBezTo>
                  <a:cubicBezTo>
                    <a:pt x="1446752" y="143107"/>
                    <a:pt x="1495044" y="153870"/>
                    <a:pt x="1542383" y="167967"/>
                  </a:cubicBezTo>
                  <a:cubicBezTo>
                    <a:pt x="1589723" y="182160"/>
                    <a:pt x="1636490" y="198733"/>
                    <a:pt x="1681925" y="218450"/>
                  </a:cubicBezTo>
                  <a:cubicBezTo>
                    <a:pt x="1693259" y="223498"/>
                    <a:pt x="1704689" y="228261"/>
                    <a:pt x="1715929" y="233595"/>
                  </a:cubicBezTo>
                  <a:lnTo>
                    <a:pt x="1749552" y="249597"/>
                  </a:lnTo>
                  <a:lnTo>
                    <a:pt x="1782604" y="266646"/>
                  </a:lnTo>
                  <a:cubicBezTo>
                    <a:pt x="1793558" y="272457"/>
                    <a:pt x="1804416" y="278553"/>
                    <a:pt x="1815275" y="284553"/>
                  </a:cubicBezTo>
                  <a:cubicBezTo>
                    <a:pt x="1901762" y="333321"/>
                    <a:pt x="1983486" y="390662"/>
                    <a:pt x="2059400" y="454765"/>
                  </a:cubicBezTo>
                  <a:cubicBezTo>
                    <a:pt x="2135410" y="518583"/>
                    <a:pt x="2205990" y="588687"/>
                    <a:pt x="2270284" y="663648"/>
                  </a:cubicBezTo>
                  <a:cubicBezTo>
                    <a:pt x="2302574" y="701082"/>
                    <a:pt x="2333530" y="739372"/>
                    <a:pt x="2362581" y="779091"/>
                  </a:cubicBezTo>
                  <a:cubicBezTo>
                    <a:pt x="2391632" y="818811"/>
                    <a:pt x="2419255" y="859387"/>
                    <a:pt x="2445353" y="900726"/>
                  </a:cubicBezTo>
                  <a:cubicBezTo>
                    <a:pt x="2497455" y="983593"/>
                    <a:pt x="2542889" y="1069890"/>
                    <a:pt x="2581180" y="1158663"/>
                  </a:cubicBezTo>
                  <a:cubicBezTo>
                    <a:pt x="2619470" y="1247436"/>
                    <a:pt x="2648617" y="1338876"/>
                    <a:pt x="2673382" y="1430601"/>
                  </a:cubicBezTo>
                  <a:cubicBezTo>
                    <a:pt x="2685764" y="1476512"/>
                    <a:pt x="2697480" y="1522518"/>
                    <a:pt x="2707291" y="1569095"/>
                  </a:cubicBezTo>
                  <a:cubicBezTo>
                    <a:pt x="2717197" y="1615672"/>
                    <a:pt x="2724245" y="1662726"/>
                    <a:pt x="2728913" y="1710065"/>
                  </a:cubicBezTo>
                  <a:cubicBezTo>
                    <a:pt x="2733485" y="1757404"/>
                    <a:pt x="2736818" y="1805124"/>
                    <a:pt x="2738342" y="1853321"/>
                  </a:cubicBezTo>
                  <a:cubicBezTo>
                    <a:pt x="2739390" y="1901422"/>
                    <a:pt x="2738247" y="1950000"/>
                    <a:pt x="2733294" y="1998482"/>
                  </a:cubicBezTo>
                  <a:cubicBezTo>
                    <a:pt x="2728151" y="2046774"/>
                    <a:pt x="2718911" y="2095542"/>
                    <a:pt x="2704433" y="2140785"/>
                  </a:cubicBezTo>
                  <a:cubicBezTo>
                    <a:pt x="2689860" y="2186029"/>
                    <a:pt x="2670429" y="2228320"/>
                    <a:pt x="2645759" y="2264515"/>
                  </a:cubicBezTo>
                  <a:cubicBezTo>
                    <a:pt x="2620899" y="2300710"/>
                    <a:pt x="2590514" y="2330047"/>
                    <a:pt x="2552986" y="2354717"/>
                  </a:cubicBezTo>
                  <a:cubicBezTo>
                    <a:pt x="2534317" y="2367195"/>
                    <a:pt x="2513838" y="2378530"/>
                    <a:pt x="2492026" y="2389769"/>
                  </a:cubicBezTo>
                  <a:cubicBezTo>
                    <a:pt x="2470309" y="2401009"/>
                    <a:pt x="2447258" y="2412058"/>
                    <a:pt x="2423541" y="2423583"/>
                  </a:cubicBezTo>
                  <a:cubicBezTo>
                    <a:pt x="2376107" y="2446633"/>
                    <a:pt x="2326100" y="2472065"/>
                    <a:pt x="2278475" y="2502640"/>
                  </a:cubicBezTo>
                  <a:cubicBezTo>
                    <a:pt x="2230850" y="2533120"/>
                    <a:pt x="2185130" y="2567982"/>
                    <a:pt x="2143697" y="2606463"/>
                  </a:cubicBezTo>
                  <a:cubicBezTo>
                    <a:pt x="2133410" y="2615988"/>
                    <a:pt x="2122837" y="2625989"/>
                    <a:pt x="2113312" y="2635514"/>
                  </a:cubicBezTo>
                  <a:lnTo>
                    <a:pt x="2084927" y="2664184"/>
                  </a:lnTo>
                  <a:cubicBezTo>
                    <a:pt x="2066258" y="2683425"/>
                    <a:pt x="2048066" y="2702951"/>
                    <a:pt x="2030349" y="2722573"/>
                  </a:cubicBezTo>
                  <a:cubicBezTo>
                    <a:pt x="1995011" y="2762101"/>
                    <a:pt x="1962055" y="2802773"/>
                    <a:pt x="1929098" y="2842683"/>
                  </a:cubicBezTo>
                  <a:lnTo>
                    <a:pt x="1880045" y="2902309"/>
                  </a:lnTo>
                  <a:cubicBezTo>
                    <a:pt x="1863757" y="2922026"/>
                    <a:pt x="1847564" y="2941648"/>
                    <a:pt x="1831086" y="2960888"/>
                  </a:cubicBezTo>
                  <a:cubicBezTo>
                    <a:pt x="1798130" y="2999178"/>
                    <a:pt x="1764983" y="3036707"/>
                    <a:pt x="1730121" y="3071854"/>
                  </a:cubicBezTo>
                  <a:cubicBezTo>
                    <a:pt x="1695355" y="3107001"/>
                    <a:pt x="1659160" y="3140053"/>
                    <a:pt x="1620488" y="3169200"/>
                  </a:cubicBezTo>
                  <a:cubicBezTo>
                    <a:pt x="1581912" y="3198442"/>
                    <a:pt x="1541145" y="3224254"/>
                    <a:pt x="1497616" y="3244447"/>
                  </a:cubicBezTo>
                  <a:cubicBezTo>
                    <a:pt x="1454277" y="3264735"/>
                    <a:pt x="1408462" y="3279690"/>
                    <a:pt x="1361313" y="3288739"/>
                  </a:cubicBezTo>
                  <a:cubicBezTo>
                    <a:pt x="1337691" y="3293406"/>
                    <a:pt x="1313688" y="3296168"/>
                    <a:pt x="1289590" y="3297978"/>
                  </a:cubicBezTo>
                  <a:cubicBezTo>
                    <a:pt x="1277493" y="3298740"/>
                    <a:pt x="1265396" y="3299216"/>
                    <a:pt x="1253204" y="3299407"/>
                  </a:cubicBezTo>
                  <a:lnTo>
                    <a:pt x="1215676" y="3299216"/>
                  </a:lnTo>
                  <a:cubicBezTo>
                    <a:pt x="1115378" y="3296930"/>
                    <a:pt x="1015365" y="3281785"/>
                    <a:pt x="918972" y="3254639"/>
                  </a:cubicBezTo>
                  <a:cubicBezTo>
                    <a:pt x="822484" y="3227302"/>
                    <a:pt x="729996" y="3187583"/>
                    <a:pt x="642557" y="3139672"/>
                  </a:cubicBezTo>
                  <a:cubicBezTo>
                    <a:pt x="598837" y="3115765"/>
                    <a:pt x="556451" y="3089571"/>
                    <a:pt x="515112" y="3061853"/>
                  </a:cubicBezTo>
                  <a:lnTo>
                    <a:pt x="484442" y="3040612"/>
                  </a:lnTo>
                  <a:lnTo>
                    <a:pt x="454343" y="3018610"/>
                  </a:lnTo>
                  <a:lnTo>
                    <a:pt x="424625" y="2996131"/>
                  </a:lnTo>
                  <a:cubicBezTo>
                    <a:pt x="414719" y="2988606"/>
                    <a:pt x="405194" y="2980605"/>
                    <a:pt x="395478" y="2973080"/>
                  </a:cubicBezTo>
                  <a:cubicBezTo>
                    <a:pt x="318230" y="2910882"/>
                    <a:pt x="246507" y="2842111"/>
                    <a:pt x="181547" y="2767626"/>
                  </a:cubicBezTo>
                  <a:cubicBezTo>
                    <a:pt x="165259" y="2749052"/>
                    <a:pt x="149543" y="2730002"/>
                    <a:pt x="134112" y="2710761"/>
                  </a:cubicBezTo>
                  <a:cubicBezTo>
                    <a:pt x="118967" y="2691521"/>
                    <a:pt x="104013" y="2672090"/>
                    <a:pt x="89821" y="2652087"/>
                  </a:cubicBezTo>
                  <a:cubicBezTo>
                    <a:pt x="61246" y="2612273"/>
                    <a:pt x="34766" y="2571220"/>
                    <a:pt x="10096" y="2529025"/>
                  </a:cubicBezTo>
                  <a:cubicBezTo>
                    <a:pt x="6668" y="2523214"/>
                    <a:pt x="3429" y="2517309"/>
                    <a:pt x="191" y="2511499"/>
                  </a:cubicBezTo>
                  <a:lnTo>
                    <a:pt x="191" y="2835063"/>
                  </a:lnTo>
                  <a:cubicBezTo>
                    <a:pt x="16764" y="2853351"/>
                    <a:pt x="33719" y="2871353"/>
                    <a:pt x="50959" y="2888879"/>
                  </a:cubicBezTo>
                  <a:cubicBezTo>
                    <a:pt x="127635" y="2966698"/>
                    <a:pt x="210788" y="3037945"/>
                    <a:pt x="300038" y="3100525"/>
                  </a:cubicBezTo>
                  <a:cubicBezTo>
                    <a:pt x="344424" y="3131671"/>
                    <a:pt x="390525" y="3160627"/>
                    <a:pt x="438150" y="3186916"/>
                  </a:cubicBezTo>
                  <a:cubicBezTo>
                    <a:pt x="485585" y="3213491"/>
                    <a:pt x="534543" y="3237303"/>
                    <a:pt x="584264" y="3258830"/>
                  </a:cubicBezTo>
                  <a:cubicBezTo>
                    <a:pt x="674561" y="3297597"/>
                    <a:pt x="767906" y="3328362"/>
                    <a:pt x="862965" y="3351127"/>
                  </a:cubicBezTo>
                  <a:lnTo>
                    <a:pt x="1534478" y="3351127"/>
                  </a:lnTo>
                  <a:cubicBezTo>
                    <a:pt x="1536668" y="3350365"/>
                    <a:pt x="1538764" y="3349603"/>
                    <a:pt x="1540955" y="3348841"/>
                  </a:cubicBezTo>
                  <a:cubicBezTo>
                    <a:pt x="1593628" y="3329220"/>
                    <a:pt x="1644110" y="3304169"/>
                    <a:pt x="1691831" y="3275403"/>
                  </a:cubicBezTo>
                  <a:cubicBezTo>
                    <a:pt x="1739551" y="3246543"/>
                    <a:pt x="1784509" y="3214253"/>
                    <a:pt x="1827086" y="3179963"/>
                  </a:cubicBezTo>
                  <a:cubicBezTo>
                    <a:pt x="1869662" y="3145578"/>
                    <a:pt x="1910143" y="3109573"/>
                    <a:pt x="1948625" y="3072426"/>
                  </a:cubicBezTo>
                  <a:cubicBezTo>
                    <a:pt x="1967960" y="3053852"/>
                    <a:pt x="1986915" y="3035278"/>
                    <a:pt x="2005584" y="3016514"/>
                  </a:cubicBezTo>
                  <a:cubicBezTo>
                    <a:pt x="2024158" y="2997655"/>
                    <a:pt x="2042541" y="2978890"/>
                    <a:pt x="2060639" y="2959935"/>
                  </a:cubicBezTo>
                  <a:cubicBezTo>
                    <a:pt x="2096834" y="2922121"/>
                    <a:pt x="2132552" y="2884783"/>
                    <a:pt x="2167223" y="2847350"/>
                  </a:cubicBezTo>
                  <a:lnTo>
                    <a:pt x="2218754" y="2791438"/>
                  </a:lnTo>
                  <a:lnTo>
                    <a:pt x="2244471" y="2763911"/>
                  </a:lnTo>
                  <a:cubicBezTo>
                    <a:pt x="2253044" y="2754862"/>
                    <a:pt x="2260949" y="2746576"/>
                    <a:pt x="2269427" y="2738098"/>
                  </a:cubicBezTo>
                  <a:cubicBezTo>
                    <a:pt x="2286191" y="2721430"/>
                    <a:pt x="2303336" y="2705142"/>
                    <a:pt x="2321243" y="2689807"/>
                  </a:cubicBezTo>
                  <a:cubicBezTo>
                    <a:pt x="2338959" y="2674281"/>
                    <a:pt x="2357247" y="2659326"/>
                    <a:pt x="2376297" y="2645230"/>
                  </a:cubicBezTo>
                  <a:cubicBezTo>
                    <a:pt x="2414302" y="2616750"/>
                    <a:pt x="2454974" y="2590937"/>
                    <a:pt x="2499265" y="2564934"/>
                  </a:cubicBezTo>
                  <a:cubicBezTo>
                    <a:pt x="2543270" y="2538645"/>
                    <a:pt x="2591562" y="2512165"/>
                    <a:pt x="2639187" y="2476732"/>
                  </a:cubicBezTo>
                  <a:cubicBezTo>
                    <a:pt x="2650998" y="2467874"/>
                    <a:pt x="2662809" y="2458635"/>
                    <a:pt x="2674239" y="2448729"/>
                  </a:cubicBezTo>
                  <a:cubicBezTo>
                    <a:pt x="2685669" y="2438823"/>
                    <a:pt x="2696718" y="2428345"/>
                    <a:pt x="2707481" y="2417487"/>
                  </a:cubicBezTo>
                  <a:cubicBezTo>
                    <a:pt x="2728817" y="2395675"/>
                    <a:pt x="2748248" y="2371862"/>
                    <a:pt x="2765298" y="2347097"/>
                  </a:cubicBezTo>
                  <a:cubicBezTo>
                    <a:pt x="2782538" y="2322427"/>
                    <a:pt x="2797112" y="2296614"/>
                    <a:pt x="2810447" y="2270802"/>
                  </a:cubicBezTo>
                  <a:cubicBezTo>
                    <a:pt x="2823496" y="2244799"/>
                    <a:pt x="2834926" y="2218605"/>
                    <a:pt x="2845499" y="2192411"/>
                  </a:cubicBezTo>
                  <a:cubicBezTo>
                    <a:pt x="2866739" y="2139928"/>
                    <a:pt x="2884551" y="2088017"/>
                    <a:pt x="2901315" y="2034772"/>
                  </a:cubicBezTo>
                  <a:cubicBezTo>
                    <a:pt x="2918079" y="1981528"/>
                    <a:pt x="2932653" y="1927140"/>
                    <a:pt x="2943130" y="1871704"/>
                  </a:cubicBezTo>
                  <a:cubicBezTo>
                    <a:pt x="2953607" y="1816269"/>
                    <a:pt x="2959608" y="1759785"/>
                    <a:pt x="2961037" y="1703302"/>
                  </a:cubicBezTo>
                  <a:cubicBezTo>
                    <a:pt x="2963895" y="1590241"/>
                    <a:pt x="2954750" y="1476226"/>
                    <a:pt x="2928842" y="1366308"/>
                  </a:cubicBezTo>
                  <a:cubicBezTo>
                    <a:pt x="2925413" y="1352306"/>
                    <a:pt x="2922270" y="1338590"/>
                    <a:pt x="2918460" y="132496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05" name="Freeform: Shape 12298">
              <a:extLst>
                <a:ext uri="{FF2B5EF4-FFF2-40B4-BE49-F238E27FC236}">
                  <a16:creationId xmlns:a16="http://schemas.microsoft.com/office/drawing/2014/main" id="{7A0D558E-7A90-4D66-BE03-397AEF32F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13315" y="863680"/>
              <a:ext cx="5283711" cy="6003457"/>
            </a:xfrm>
            <a:custGeom>
              <a:avLst/>
              <a:gdLst>
                <a:gd name="connsiteX0" fmla="*/ 1247966 w 2972634"/>
                <a:gd name="connsiteY0" fmla="*/ 0 h 3377565"/>
                <a:gd name="connsiteX1" fmla="*/ 0 w 2972634"/>
                <a:gd name="connsiteY1" fmla="*/ 557308 h 3377565"/>
                <a:gd name="connsiteX2" fmla="*/ 0 w 2972634"/>
                <a:gd name="connsiteY2" fmla="*/ 1091660 h 3377565"/>
                <a:gd name="connsiteX3" fmla="*/ 264414 w 2972634"/>
                <a:gd name="connsiteY3" fmla="*/ 717423 h 3377565"/>
                <a:gd name="connsiteX4" fmla="*/ 1247966 w 2972634"/>
                <a:gd name="connsiteY4" fmla="*/ 302324 h 3377565"/>
                <a:gd name="connsiteX5" fmla="*/ 1843850 w 2972634"/>
                <a:gd name="connsiteY5" fmla="*/ 472916 h 3377565"/>
                <a:gd name="connsiteX6" fmla="*/ 2372106 w 2972634"/>
                <a:gd name="connsiteY6" fmla="*/ 934688 h 3377565"/>
                <a:gd name="connsiteX7" fmla="*/ 2635377 w 2972634"/>
                <a:gd name="connsiteY7" fmla="*/ 1471041 h 3377565"/>
                <a:gd name="connsiteX8" fmla="*/ 2630996 w 2972634"/>
                <a:gd name="connsiteY8" fmla="*/ 2037112 h 3377565"/>
                <a:gd name="connsiteX9" fmla="*/ 2555558 w 2972634"/>
                <a:gd name="connsiteY9" fmla="*/ 2200085 h 3377565"/>
                <a:gd name="connsiteX10" fmla="*/ 2429828 w 2972634"/>
                <a:gd name="connsiteY10" fmla="*/ 2280285 h 3377565"/>
                <a:gd name="connsiteX11" fmla="*/ 2040255 w 2972634"/>
                <a:gd name="connsiteY11" fmla="*/ 2560892 h 3377565"/>
                <a:gd name="connsiteX12" fmla="*/ 1873377 w 2972634"/>
                <a:gd name="connsiteY12" fmla="*/ 2739295 h 3377565"/>
                <a:gd name="connsiteX13" fmla="*/ 1553147 w 2972634"/>
                <a:gd name="connsiteY13" fmla="*/ 3048476 h 3377565"/>
                <a:gd name="connsiteX14" fmla="*/ 1247966 w 2972634"/>
                <a:gd name="connsiteY14" fmla="*/ 3149822 h 3377565"/>
                <a:gd name="connsiteX15" fmla="*/ 662083 w 2972634"/>
                <a:gd name="connsiteY15" fmla="*/ 3018377 h 3377565"/>
                <a:gd name="connsiteX16" fmla="*/ 197263 w 2972634"/>
                <a:gd name="connsiteY16" fmla="*/ 2661476 h 3377565"/>
                <a:gd name="connsiteX17" fmla="*/ 0 w 2972634"/>
                <a:gd name="connsiteY17" fmla="*/ 2360581 h 3377565"/>
                <a:gd name="connsiteX18" fmla="*/ 0 w 2972634"/>
                <a:gd name="connsiteY18" fmla="*/ 2894933 h 3377565"/>
                <a:gd name="connsiteX19" fmla="*/ 753428 w 2972634"/>
                <a:gd name="connsiteY19" fmla="*/ 3377565 h 3377565"/>
                <a:gd name="connsiteX20" fmla="*/ 1587341 w 2972634"/>
                <a:gd name="connsiteY20" fmla="*/ 3377565 h 3377565"/>
                <a:gd name="connsiteX21" fmla="*/ 2255996 w 2972634"/>
                <a:gd name="connsiteY21" fmla="*/ 2772823 h 3377565"/>
                <a:gd name="connsiteX22" fmla="*/ 2922270 w 2972634"/>
                <a:gd name="connsiteY22" fmla="*/ 2118551 h 3377565"/>
                <a:gd name="connsiteX23" fmla="*/ 1247966 w 2972634"/>
                <a:gd name="connsiteY23" fmla="*/ 0 h 337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72634" h="337756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091660"/>
                  </a:lnTo>
                  <a:cubicBezTo>
                    <a:pt x="67437" y="953357"/>
                    <a:pt x="156019" y="827723"/>
                    <a:pt x="264414" y="717423"/>
                  </a:cubicBezTo>
                  <a:cubicBezTo>
                    <a:pt x="527399" y="449771"/>
                    <a:pt x="876776" y="302324"/>
                    <a:pt x="1247966" y="302324"/>
                  </a:cubicBezTo>
                  <a:cubicBezTo>
                    <a:pt x="1438370" y="302324"/>
                    <a:pt x="1644491" y="361283"/>
                    <a:pt x="1843850" y="472916"/>
                  </a:cubicBezTo>
                  <a:cubicBezTo>
                    <a:pt x="2046161" y="586169"/>
                    <a:pt x="2228755" y="745808"/>
                    <a:pt x="2372106" y="934688"/>
                  </a:cubicBezTo>
                  <a:cubicBezTo>
                    <a:pt x="2498884" y="1101757"/>
                    <a:pt x="2589848" y="1287209"/>
                    <a:pt x="2635377" y="1471041"/>
                  </a:cubicBezTo>
                  <a:cubicBezTo>
                    <a:pt x="2683288" y="1664779"/>
                    <a:pt x="2681859" y="1855279"/>
                    <a:pt x="2630996" y="2037112"/>
                  </a:cubicBezTo>
                  <a:cubicBezTo>
                    <a:pt x="2608993" y="2115788"/>
                    <a:pt x="2583656" y="2170557"/>
                    <a:pt x="2555558" y="2200085"/>
                  </a:cubicBezTo>
                  <a:cubicBezTo>
                    <a:pt x="2531650" y="2225135"/>
                    <a:pt x="2494121" y="2245900"/>
                    <a:pt x="2429828" y="2280285"/>
                  </a:cubicBezTo>
                  <a:cubicBezTo>
                    <a:pt x="2328482" y="2334578"/>
                    <a:pt x="2189607" y="2408873"/>
                    <a:pt x="2040255" y="2560892"/>
                  </a:cubicBezTo>
                  <a:cubicBezTo>
                    <a:pt x="1981486" y="2620709"/>
                    <a:pt x="1926527" y="2681002"/>
                    <a:pt x="1873377" y="2739295"/>
                  </a:cubicBezTo>
                  <a:cubicBezTo>
                    <a:pt x="1763839" y="2859405"/>
                    <a:pt x="1660398" y="2972943"/>
                    <a:pt x="1553147" y="3048476"/>
                  </a:cubicBezTo>
                  <a:cubicBezTo>
                    <a:pt x="1453610" y="3118580"/>
                    <a:pt x="1359503" y="3149822"/>
                    <a:pt x="1247966" y="3149822"/>
                  </a:cubicBezTo>
                  <a:cubicBezTo>
                    <a:pt x="1043178" y="3149822"/>
                    <a:pt x="846011" y="3105626"/>
                    <a:pt x="662083" y="3018377"/>
                  </a:cubicBezTo>
                  <a:cubicBezTo>
                    <a:pt x="486156" y="2934938"/>
                    <a:pt x="325374" y="2811494"/>
                    <a:pt x="197263" y="2661476"/>
                  </a:cubicBezTo>
                  <a:cubicBezTo>
                    <a:pt x="118682" y="2569464"/>
                    <a:pt x="52673" y="2468594"/>
                    <a:pt x="0" y="2360581"/>
                  </a:cubicBezTo>
                  <a:lnTo>
                    <a:pt x="0" y="2894933"/>
                  </a:lnTo>
                  <a:cubicBezTo>
                    <a:pt x="201930" y="3118104"/>
                    <a:pt x="460915" y="3286982"/>
                    <a:pt x="753428" y="3377565"/>
                  </a:cubicBezTo>
                  <a:lnTo>
                    <a:pt x="1587341" y="3377565"/>
                  </a:lnTo>
                  <a:cubicBezTo>
                    <a:pt x="1849850" y="3254312"/>
                    <a:pt x="2033492" y="2999327"/>
                    <a:pt x="2255996" y="2772823"/>
                  </a:cubicBezTo>
                  <a:cubicBezTo>
                    <a:pt x="2562892" y="2460498"/>
                    <a:pt x="2794159" y="2577084"/>
                    <a:pt x="2922270" y="211855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00" name="Freeform: Shape 12299">
              <a:extLst>
                <a:ext uri="{FF2B5EF4-FFF2-40B4-BE49-F238E27FC236}">
                  <a16:creationId xmlns:a16="http://schemas.microsoft.com/office/drawing/2014/main" id="{51BA3E7A-EB58-48E8-B67C-31A746641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13197" y="855729"/>
              <a:ext cx="5283829" cy="6003795"/>
            </a:xfrm>
            <a:custGeom>
              <a:avLst/>
              <a:gdLst>
                <a:gd name="connsiteX0" fmla="*/ 1247966 w 2972700"/>
                <a:gd name="connsiteY0" fmla="*/ 0 h 3377755"/>
                <a:gd name="connsiteX1" fmla="*/ 0 w 2972700"/>
                <a:gd name="connsiteY1" fmla="*/ 557308 h 3377755"/>
                <a:gd name="connsiteX2" fmla="*/ 0 w 2972700"/>
                <a:gd name="connsiteY2" fmla="*/ 1245489 h 3377755"/>
                <a:gd name="connsiteX3" fmla="*/ 20288 w 2972700"/>
                <a:gd name="connsiteY3" fmla="*/ 1193387 h 3377755"/>
                <a:gd name="connsiteX4" fmla="*/ 307467 w 2972700"/>
                <a:gd name="connsiteY4" fmla="*/ 759809 h 3377755"/>
                <a:gd name="connsiteX5" fmla="*/ 1247966 w 2972700"/>
                <a:gd name="connsiteY5" fmla="*/ 362903 h 3377755"/>
                <a:gd name="connsiteX6" fmla="*/ 1814322 w 2972700"/>
                <a:gd name="connsiteY6" fmla="*/ 525780 h 3377755"/>
                <a:gd name="connsiteX7" fmla="*/ 2324005 w 2972700"/>
                <a:gd name="connsiteY7" fmla="*/ 971360 h 3377755"/>
                <a:gd name="connsiteX8" fmla="*/ 2576703 w 2972700"/>
                <a:gd name="connsiteY8" fmla="*/ 1485710 h 3377755"/>
                <a:gd name="connsiteX9" fmla="*/ 2572798 w 2972700"/>
                <a:gd name="connsiteY9" fmla="*/ 2021015 h 3377755"/>
                <a:gd name="connsiteX10" fmla="*/ 2511838 w 2972700"/>
                <a:gd name="connsiteY10" fmla="*/ 2158556 h 3377755"/>
                <a:gd name="connsiteX11" fmla="*/ 2401348 w 2972700"/>
                <a:gd name="connsiteY11" fmla="*/ 2227136 h 3377755"/>
                <a:gd name="connsiteX12" fmla="*/ 1997107 w 2972700"/>
                <a:gd name="connsiteY12" fmla="*/ 2518696 h 3377755"/>
                <a:gd name="connsiteX13" fmla="*/ 1828705 w 2972700"/>
                <a:gd name="connsiteY13" fmla="*/ 2698718 h 3377755"/>
                <a:gd name="connsiteX14" fmla="*/ 1247966 w 2972700"/>
                <a:gd name="connsiteY14" fmla="*/ 3089529 h 3377755"/>
                <a:gd name="connsiteX15" fmla="*/ 687991 w 2972700"/>
                <a:gd name="connsiteY15" fmla="*/ 2963894 h 3377755"/>
                <a:gd name="connsiteX16" fmla="*/ 243269 w 2972700"/>
                <a:gd name="connsiteY16" fmla="*/ 2622328 h 3377755"/>
                <a:gd name="connsiteX17" fmla="*/ 2477 w 2972700"/>
                <a:gd name="connsiteY17" fmla="*/ 2213610 h 3377755"/>
                <a:gd name="connsiteX18" fmla="*/ 95 w 2972700"/>
                <a:gd name="connsiteY18" fmla="*/ 2206943 h 3377755"/>
                <a:gd name="connsiteX19" fmla="*/ 95 w 2972700"/>
                <a:gd name="connsiteY19" fmla="*/ 2895124 h 3377755"/>
                <a:gd name="connsiteX20" fmla="*/ 753523 w 2972700"/>
                <a:gd name="connsiteY20" fmla="*/ 3377756 h 3377755"/>
                <a:gd name="connsiteX21" fmla="*/ 1587437 w 2972700"/>
                <a:gd name="connsiteY21" fmla="*/ 3377756 h 3377755"/>
                <a:gd name="connsiteX22" fmla="*/ 2256092 w 2972700"/>
                <a:gd name="connsiteY22" fmla="*/ 2773013 h 3377755"/>
                <a:gd name="connsiteX23" fmla="*/ 2922365 w 2972700"/>
                <a:gd name="connsiteY23" fmla="*/ 2118741 h 3377755"/>
                <a:gd name="connsiteX24" fmla="*/ 1247966 w 2972700"/>
                <a:gd name="connsiteY24" fmla="*/ 0 h 337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72700" h="337775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245489"/>
                  </a:lnTo>
                  <a:cubicBezTo>
                    <a:pt x="6477" y="1228058"/>
                    <a:pt x="13145" y="1210628"/>
                    <a:pt x="20288" y="1193387"/>
                  </a:cubicBezTo>
                  <a:cubicBezTo>
                    <a:pt x="87821" y="1030891"/>
                    <a:pt x="184404" y="885063"/>
                    <a:pt x="307467" y="759809"/>
                  </a:cubicBezTo>
                  <a:cubicBezTo>
                    <a:pt x="559118" y="503873"/>
                    <a:pt x="893064" y="362903"/>
                    <a:pt x="1247966" y="362903"/>
                  </a:cubicBezTo>
                  <a:cubicBezTo>
                    <a:pt x="1428083" y="362903"/>
                    <a:pt x="1623917" y="419195"/>
                    <a:pt x="1814322" y="525780"/>
                  </a:cubicBezTo>
                  <a:cubicBezTo>
                    <a:pt x="2009394" y="634937"/>
                    <a:pt x="2185607" y="789051"/>
                    <a:pt x="2324005" y="971360"/>
                  </a:cubicBezTo>
                  <a:cubicBezTo>
                    <a:pt x="2445830" y="1131856"/>
                    <a:pt x="2533174" y="1309688"/>
                    <a:pt x="2576703" y="1485710"/>
                  </a:cubicBezTo>
                  <a:cubicBezTo>
                    <a:pt x="2622042" y="1669161"/>
                    <a:pt x="2620804" y="1849279"/>
                    <a:pt x="2572798" y="2021015"/>
                  </a:cubicBezTo>
                  <a:cubicBezTo>
                    <a:pt x="2554034" y="2088071"/>
                    <a:pt x="2532412" y="2136934"/>
                    <a:pt x="2511838" y="2158556"/>
                  </a:cubicBezTo>
                  <a:cubicBezTo>
                    <a:pt x="2493455" y="2177796"/>
                    <a:pt x="2452878" y="2199608"/>
                    <a:pt x="2401348" y="2227136"/>
                  </a:cubicBezTo>
                  <a:cubicBezTo>
                    <a:pt x="2296573" y="2283238"/>
                    <a:pt x="2153031" y="2360010"/>
                    <a:pt x="1997107" y="2518696"/>
                  </a:cubicBezTo>
                  <a:cubicBezTo>
                    <a:pt x="1937576" y="2579370"/>
                    <a:pt x="1882235" y="2640044"/>
                    <a:pt x="1828705" y="2698718"/>
                  </a:cubicBezTo>
                  <a:cubicBezTo>
                    <a:pt x="1594580" y="2955512"/>
                    <a:pt x="1462468" y="3089529"/>
                    <a:pt x="1247966" y="3089529"/>
                  </a:cubicBezTo>
                  <a:cubicBezTo>
                    <a:pt x="1052227" y="3089529"/>
                    <a:pt x="863822" y="3047238"/>
                    <a:pt x="687991" y="2963894"/>
                  </a:cubicBezTo>
                  <a:cubicBezTo>
                    <a:pt x="519684" y="2884075"/>
                    <a:pt x="365855" y="2765965"/>
                    <a:pt x="243269" y="2622328"/>
                  </a:cubicBezTo>
                  <a:cubicBezTo>
                    <a:pt x="139541" y="2500884"/>
                    <a:pt x="58484" y="2363343"/>
                    <a:pt x="2477" y="2213610"/>
                  </a:cubicBezTo>
                  <a:cubicBezTo>
                    <a:pt x="1619" y="2211419"/>
                    <a:pt x="857" y="2209133"/>
                    <a:pt x="95" y="2206943"/>
                  </a:cubicBezTo>
                  <a:lnTo>
                    <a:pt x="95" y="2895124"/>
                  </a:lnTo>
                  <a:cubicBezTo>
                    <a:pt x="202025" y="3118295"/>
                    <a:pt x="461010" y="3287173"/>
                    <a:pt x="753523" y="3377756"/>
                  </a:cubicBezTo>
                  <a:lnTo>
                    <a:pt x="1587437" y="3377756"/>
                  </a:lnTo>
                  <a:cubicBezTo>
                    <a:pt x="1849946" y="3254502"/>
                    <a:pt x="2033588" y="2999518"/>
                    <a:pt x="2256092" y="2773013"/>
                  </a:cubicBezTo>
                  <a:cubicBezTo>
                    <a:pt x="2562987" y="2460689"/>
                    <a:pt x="2794254" y="2577275"/>
                    <a:pt x="2922365" y="211874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2306" name="Freeform: Shape 12300">
              <a:extLst>
                <a:ext uri="{FF2B5EF4-FFF2-40B4-BE49-F238E27FC236}">
                  <a16:creationId xmlns:a16="http://schemas.microsoft.com/office/drawing/2014/main" id="{85A1FD08-DCDA-4E01-BB3D-303ED3136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626306" y="695399"/>
              <a:ext cx="5570720" cy="6162601"/>
            </a:xfrm>
            <a:custGeom>
              <a:avLst/>
              <a:gdLst>
                <a:gd name="connsiteX0" fmla="*/ 1262253 w 3134106"/>
                <a:gd name="connsiteY0" fmla="*/ 0 h 3467100"/>
                <a:gd name="connsiteX1" fmla="*/ 0 w 3134106"/>
                <a:gd name="connsiteY1" fmla="*/ 482156 h 3467100"/>
                <a:gd name="connsiteX2" fmla="*/ 0 w 3134106"/>
                <a:gd name="connsiteY2" fmla="*/ 777526 h 3467100"/>
                <a:gd name="connsiteX3" fmla="*/ 106966 w 3134106"/>
                <a:gd name="connsiteY3" fmla="*/ 645319 h 3467100"/>
                <a:gd name="connsiteX4" fmla="*/ 621316 w 3134106"/>
                <a:gd name="connsiteY4" fmla="*/ 259556 h 3467100"/>
                <a:gd name="connsiteX5" fmla="*/ 658749 w 3134106"/>
                <a:gd name="connsiteY5" fmla="*/ 242888 h 3467100"/>
                <a:gd name="connsiteX6" fmla="*/ 696468 w 3134106"/>
                <a:gd name="connsiteY6" fmla="*/ 226790 h 3467100"/>
                <a:gd name="connsiteX7" fmla="*/ 734854 w 3134106"/>
                <a:gd name="connsiteY7" fmla="*/ 212217 h 3467100"/>
                <a:gd name="connsiteX8" fmla="*/ 773525 w 3134106"/>
                <a:gd name="connsiteY8" fmla="*/ 198215 h 3467100"/>
                <a:gd name="connsiteX9" fmla="*/ 812768 w 3134106"/>
                <a:gd name="connsiteY9" fmla="*/ 185642 h 3467100"/>
                <a:gd name="connsiteX10" fmla="*/ 852202 w 3134106"/>
                <a:gd name="connsiteY10" fmla="*/ 173736 h 3467100"/>
                <a:gd name="connsiteX11" fmla="*/ 892112 w 3134106"/>
                <a:gd name="connsiteY11" fmla="*/ 163354 h 3467100"/>
                <a:gd name="connsiteX12" fmla="*/ 912114 w 3134106"/>
                <a:gd name="connsiteY12" fmla="*/ 158210 h 3467100"/>
                <a:gd name="connsiteX13" fmla="*/ 922115 w 3134106"/>
                <a:gd name="connsiteY13" fmla="*/ 155639 h 3467100"/>
                <a:gd name="connsiteX14" fmla="*/ 932212 w 3134106"/>
                <a:gd name="connsiteY14" fmla="*/ 153543 h 3467100"/>
                <a:gd name="connsiteX15" fmla="*/ 1260634 w 3134106"/>
                <a:gd name="connsiteY15" fmla="*/ 117062 h 3467100"/>
                <a:gd name="connsiteX16" fmla="*/ 1587341 w 3134106"/>
                <a:gd name="connsiteY16" fmla="*/ 161544 h 3467100"/>
                <a:gd name="connsiteX17" fmla="*/ 1743647 w 3134106"/>
                <a:gd name="connsiteY17" fmla="*/ 213741 h 3467100"/>
                <a:gd name="connsiteX18" fmla="*/ 1892808 w 3134106"/>
                <a:gd name="connsiteY18" fmla="*/ 282702 h 3467100"/>
                <a:gd name="connsiteX19" fmla="*/ 2033683 w 3134106"/>
                <a:gd name="connsiteY19" fmla="*/ 365950 h 3467100"/>
                <a:gd name="connsiteX20" fmla="*/ 2165509 w 3134106"/>
                <a:gd name="connsiteY20" fmla="*/ 461677 h 3467100"/>
                <a:gd name="connsiteX21" fmla="*/ 2288286 w 3134106"/>
                <a:gd name="connsiteY21" fmla="*/ 567500 h 3467100"/>
                <a:gd name="connsiteX22" fmla="*/ 2401348 w 3134106"/>
                <a:gd name="connsiteY22" fmla="*/ 682371 h 3467100"/>
                <a:gd name="connsiteX23" fmla="*/ 2505075 w 3134106"/>
                <a:gd name="connsiteY23" fmla="*/ 804577 h 3467100"/>
                <a:gd name="connsiteX24" fmla="*/ 2598801 w 3134106"/>
                <a:gd name="connsiteY24" fmla="*/ 933355 h 3467100"/>
                <a:gd name="connsiteX25" fmla="*/ 2682240 w 3134106"/>
                <a:gd name="connsiteY25" fmla="*/ 1067943 h 3467100"/>
                <a:gd name="connsiteX26" fmla="*/ 2754725 w 3134106"/>
                <a:gd name="connsiteY26" fmla="*/ 1207770 h 3467100"/>
                <a:gd name="connsiteX27" fmla="*/ 2861596 w 3134106"/>
                <a:gd name="connsiteY27" fmla="*/ 1501140 h 3467100"/>
                <a:gd name="connsiteX28" fmla="*/ 2893314 w 3134106"/>
                <a:gd name="connsiteY28" fmla="*/ 1653254 h 3467100"/>
                <a:gd name="connsiteX29" fmla="*/ 2898743 w 3134106"/>
                <a:gd name="connsiteY29" fmla="*/ 1691640 h 3467100"/>
                <a:gd name="connsiteX30" fmla="*/ 2903220 w 3134106"/>
                <a:gd name="connsiteY30" fmla="*/ 1730216 h 3467100"/>
                <a:gd name="connsiteX31" fmla="*/ 2906840 w 3134106"/>
                <a:gd name="connsiteY31" fmla="*/ 1768888 h 3467100"/>
                <a:gd name="connsiteX32" fmla="*/ 2909221 w 3134106"/>
                <a:gd name="connsiteY32" fmla="*/ 1807655 h 3467100"/>
                <a:gd name="connsiteX33" fmla="*/ 2907506 w 3134106"/>
                <a:gd name="connsiteY33" fmla="*/ 1963007 h 3467100"/>
                <a:gd name="connsiteX34" fmla="*/ 2904458 w 3134106"/>
                <a:gd name="connsiteY34" fmla="*/ 2001869 h 3467100"/>
                <a:gd name="connsiteX35" fmla="*/ 2900267 w 3134106"/>
                <a:gd name="connsiteY35" fmla="*/ 2040636 h 3467100"/>
                <a:gd name="connsiteX36" fmla="*/ 2894648 w 3134106"/>
                <a:gd name="connsiteY36" fmla="*/ 2079308 h 3467100"/>
                <a:gd name="connsiteX37" fmla="*/ 2888075 w 3134106"/>
                <a:gd name="connsiteY37" fmla="*/ 2117884 h 3467100"/>
                <a:gd name="connsiteX38" fmla="*/ 2849785 w 3134106"/>
                <a:gd name="connsiteY38" fmla="*/ 2268855 h 3467100"/>
                <a:gd name="connsiteX39" fmla="*/ 2785491 w 3134106"/>
                <a:gd name="connsiteY39" fmla="*/ 2404777 h 3467100"/>
                <a:gd name="connsiteX40" fmla="*/ 2682049 w 3134106"/>
                <a:gd name="connsiteY40" fmla="*/ 2511647 h 3467100"/>
                <a:gd name="connsiteX41" fmla="*/ 2544318 w 3134106"/>
                <a:gd name="connsiteY41" fmla="*/ 2596229 h 3467100"/>
                <a:gd name="connsiteX42" fmla="*/ 2270474 w 3134106"/>
                <a:gd name="connsiteY42" fmla="*/ 2796349 h 3467100"/>
                <a:gd name="connsiteX43" fmla="*/ 2211896 w 3134106"/>
                <a:gd name="connsiteY43" fmla="*/ 2856357 h 3467100"/>
                <a:gd name="connsiteX44" fmla="*/ 2155127 w 3134106"/>
                <a:gd name="connsiteY44" fmla="*/ 2916936 h 3467100"/>
                <a:gd name="connsiteX45" fmla="*/ 2042636 w 3134106"/>
                <a:gd name="connsiteY45" fmla="*/ 3038094 h 3467100"/>
                <a:gd name="connsiteX46" fmla="*/ 1985963 w 3134106"/>
                <a:gd name="connsiteY46" fmla="*/ 3097721 h 3467100"/>
                <a:gd name="connsiteX47" fmla="*/ 1928051 w 3134106"/>
                <a:gd name="connsiteY47" fmla="*/ 3155728 h 3467100"/>
                <a:gd name="connsiteX48" fmla="*/ 1806702 w 3134106"/>
                <a:gd name="connsiteY48" fmla="*/ 3264313 h 3467100"/>
                <a:gd name="connsiteX49" fmla="*/ 1674400 w 3134106"/>
                <a:gd name="connsiteY49" fmla="*/ 3356134 h 3467100"/>
                <a:gd name="connsiteX50" fmla="*/ 1529906 w 3134106"/>
                <a:gd name="connsiteY50" fmla="*/ 3422333 h 3467100"/>
                <a:gd name="connsiteX51" fmla="*/ 1492187 w 3134106"/>
                <a:gd name="connsiteY51" fmla="*/ 3434048 h 3467100"/>
                <a:gd name="connsiteX52" fmla="*/ 1453896 w 3134106"/>
                <a:gd name="connsiteY52" fmla="*/ 3443669 h 3467100"/>
                <a:gd name="connsiteX53" fmla="*/ 1415129 w 3134106"/>
                <a:gd name="connsiteY53" fmla="*/ 3451003 h 3467100"/>
                <a:gd name="connsiteX54" fmla="*/ 1376077 w 3134106"/>
                <a:gd name="connsiteY54" fmla="*/ 3456241 h 3467100"/>
                <a:gd name="connsiteX55" fmla="*/ 1336834 w 3134106"/>
                <a:gd name="connsiteY55" fmla="*/ 3459480 h 3467100"/>
                <a:gd name="connsiteX56" fmla="*/ 1297496 w 3134106"/>
                <a:gd name="connsiteY56" fmla="*/ 3460718 h 3467100"/>
                <a:gd name="connsiteX57" fmla="*/ 1258062 w 3134106"/>
                <a:gd name="connsiteY57" fmla="*/ 3460052 h 3467100"/>
                <a:gd name="connsiteX58" fmla="*/ 1217676 w 3134106"/>
                <a:gd name="connsiteY58" fmla="*/ 3457480 h 3467100"/>
                <a:gd name="connsiteX59" fmla="*/ 900113 w 3134106"/>
                <a:gd name="connsiteY59" fmla="*/ 3406426 h 3467100"/>
                <a:gd name="connsiteX60" fmla="*/ 823246 w 3134106"/>
                <a:gd name="connsiteY60" fmla="*/ 3383947 h 3467100"/>
                <a:gd name="connsiteX61" fmla="*/ 747808 w 3134106"/>
                <a:gd name="connsiteY61" fmla="*/ 3357753 h 3467100"/>
                <a:gd name="connsiteX62" fmla="*/ 710660 w 3134106"/>
                <a:gd name="connsiteY62" fmla="*/ 3343370 h 3467100"/>
                <a:gd name="connsiteX63" fmla="*/ 673799 w 3134106"/>
                <a:gd name="connsiteY63" fmla="*/ 3328321 h 3467100"/>
                <a:gd name="connsiteX64" fmla="*/ 655415 w 3134106"/>
                <a:gd name="connsiteY64" fmla="*/ 3320796 h 3467100"/>
                <a:gd name="connsiteX65" fmla="*/ 637413 w 3134106"/>
                <a:gd name="connsiteY65" fmla="*/ 3312319 h 3467100"/>
                <a:gd name="connsiteX66" fmla="*/ 601409 w 3134106"/>
                <a:gd name="connsiteY66" fmla="*/ 3295460 h 3467100"/>
                <a:gd name="connsiteX67" fmla="*/ 96012 w 3134106"/>
                <a:gd name="connsiteY67" fmla="*/ 2922746 h 3467100"/>
                <a:gd name="connsiteX68" fmla="*/ 0 w 3134106"/>
                <a:gd name="connsiteY68" fmla="*/ 2808256 h 3467100"/>
                <a:gd name="connsiteX69" fmla="*/ 0 w 3134106"/>
                <a:gd name="connsiteY69" fmla="*/ 3204020 h 3467100"/>
                <a:gd name="connsiteX70" fmla="*/ 376523 w 3134106"/>
                <a:gd name="connsiteY70" fmla="*/ 3467100 h 3467100"/>
                <a:gd name="connsiteX71" fmla="*/ 2147983 w 3134106"/>
                <a:gd name="connsiteY71" fmla="*/ 3467100 h 3467100"/>
                <a:gd name="connsiteX72" fmla="*/ 3134106 w 3134106"/>
                <a:gd name="connsiteY72" fmla="*/ 1843088 h 3467100"/>
                <a:gd name="connsiteX73" fmla="*/ 1262253 w 3134106"/>
                <a:gd name="connsiteY73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134106" h="3467100">
                  <a:moveTo>
                    <a:pt x="1262253" y="0"/>
                  </a:moveTo>
                  <a:cubicBezTo>
                    <a:pt x="775907" y="0"/>
                    <a:pt x="332804" y="182690"/>
                    <a:pt x="0" y="482156"/>
                  </a:cubicBezTo>
                  <a:lnTo>
                    <a:pt x="0" y="777526"/>
                  </a:lnTo>
                  <a:cubicBezTo>
                    <a:pt x="33338" y="731901"/>
                    <a:pt x="68961" y="687705"/>
                    <a:pt x="106966" y="645319"/>
                  </a:cubicBezTo>
                  <a:cubicBezTo>
                    <a:pt x="248603" y="486632"/>
                    <a:pt x="423100" y="351854"/>
                    <a:pt x="621316" y="259556"/>
                  </a:cubicBezTo>
                  <a:lnTo>
                    <a:pt x="658749" y="242888"/>
                  </a:lnTo>
                  <a:cubicBezTo>
                    <a:pt x="671322" y="237458"/>
                    <a:pt x="683609" y="231362"/>
                    <a:pt x="696468" y="226790"/>
                  </a:cubicBezTo>
                  <a:lnTo>
                    <a:pt x="734854" y="212217"/>
                  </a:lnTo>
                  <a:cubicBezTo>
                    <a:pt x="747713" y="207550"/>
                    <a:pt x="760381" y="202121"/>
                    <a:pt x="773525" y="198215"/>
                  </a:cubicBezTo>
                  <a:lnTo>
                    <a:pt x="812768" y="185642"/>
                  </a:lnTo>
                  <a:cubicBezTo>
                    <a:pt x="825913" y="181547"/>
                    <a:pt x="838867" y="176879"/>
                    <a:pt x="852202" y="173736"/>
                  </a:cubicBezTo>
                  <a:lnTo>
                    <a:pt x="892112" y="163354"/>
                  </a:lnTo>
                  <a:lnTo>
                    <a:pt x="912114" y="158210"/>
                  </a:lnTo>
                  <a:lnTo>
                    <a:pt x="922115" y="155639"/>
                  </a:lnTo>
                  <a:lnTo>
                    <a:pt x="932212" y="153543"/>
                  </a:lnTo>
                  <a:cubicBezTo>
                    <a:pt x="1039749" y="129635"/>
                    <a:pt x="1150144" y="117443"/>
                    <a:pt x="1260634" y="117062"/>
                  </a:cubicBezTo>
                  <a:cubicBezTo>
                    <a:pt x="1370933" y="116967"/>
                    <a:pt x="1481138" y="132874"/>
                    <a:pt x="1587341" y="161544"/>
                  </a:cubicBezTo>
                  <a:cubicBezTo>
                    <a:pt x="1640491" y="175831"/>
                    <a:pt x="1692688" y="193358"/>
                    <a:pt x="1743647" y="213741"/>
                  </a:cubicBezTo>
                  <a:cubicBezTo>
                    <a:pt x="1794796" y="233744"/>
                    <a:pt x="1844421" y="257175"/>
                    <a:pt x="1892808" y="282702"/>
                  </a:cubicBezTo>
                  <a:cubicBezTo>
                    <a:pt x="1941290" y="308134"/>
                    <a:pt x="1988153" y="336233"/>
                    <a:pt x="2033683" y="365950"/>
                  </a:cubicBezTo>
                  <a:cubicBezTo>
                    <a:pt x="2079117" y="395954"/>
                    <a:pt x="2123027" y="428054"/>
                    <a:pt x="2165509" y="461677"/>
                  </a:cubicBezTo>
                  <a:cubicBezTo>
                    <a:pt x="2207990" y="495300"/>
                    <a:pt x="2248948" y="530733"/>
                    <a:pt x="2288286" y="567500"/>
                  </a:cubicBezTo>
                  <a:cubicBezTo>
                    <a:pt x="2327720" y="604266"/>
                    <a:pt x="2365153" y="642938"/>
                    <a:pt x="2401348" y="682371"/>
                  </a:cubicBezTo>
                  <a:cubicBezTo>
                    <a:pt x="2437543" y="721900"/>
                    <a:pt x="2472119" y="762667"/>
                    <a:pt x="2505075" y="804577"/>
                  </a:cubicBezTo>
                  <a:cubicBezTo>
                    <a:pt x="2537841" y="846677"/>
                    <a:pt x="2569369" y="889445"/>
                    <a:pt x="2598801" y="933355"/>
                  </a:cubicBezTo>
                  <a:cubicBezTo>
                    <a:pt x="2628329" y="977265"/>
                    <a:pt x="2656428" y="1022128"/>
                    <a:pt x="2682240" y="1067943"/>
                  </a:cubicBezTo>
                  <a:cubicBezTo>
                    <a:pt x="2708243" y="1113663"/>
                    <a:pt x="2732437" y="1160336"/>
                    <a:pt x="2754725" y="1207770"/>
                  </a:cubicBezTo>
                  <a:cubicBezTo>
                    <a:pt x="2799112" y="1302639"/>
                    <a:pt x="2835021" y="1400747"/>
                    <a:pt x="2861596" y="1501140"/>
                  </a:cubicBezTo>
                  <a:cubicBezTo>
                    <a:pt x="2874645" y="1551337"/>
                    <a:pt x="2885218" y="1602105"/>
                    <a:pt x="2893314" y="1653254"/>
                  </a:cubicBezTo>
                  <a:cubicBezTo>
                    <a:pt x="2895314" y="1666018"/>
                    <a:pt x="2897410" y="1678781"/>
                    <a:pt x="2898743" y="1691640"/>
                  </a:cubicBezTo>
                  <a:cubicBezTo>
                    <a:pt x="2900172" y="1704499"/>
                    <a:pt x="2902172" y="1717262"/>
                    <a:pt x="2903220" y="1730216"/>
                  </a:cubicBezTo>
                  <a:cubicBezTo>
                    <a:pt x="2904363" y="1743075"/>
                    <a:pt x="2905792" y="1755934"/>
                    <a:pt x="2906840" y="1768888"/>
                  </a:cubicBezTo>
                  <a:lnTo>
                    <a:pt x="2909221" y="1807655"/>
                  </a:lnTo>
                  <a:cubicBezTo>
                    <a:pt x="2911316" y="1859375"/>
                    <a:pt x="2911221" y="1911191"/>
                    <a:pt x="2907506" y="1963007"/>
                  </a:cubicBezTo>
                  <a:cubicBezTo>
                    <a:pt x="2906459" y="1975961"/>
                    <a:pt x="2906078" y="1988915"/>
                    <a:pt x="2904458" y="2001869"/>
                  </a:cubicBezTo>
                  <a:lnTo>
                    <a:pt x="2900267" y="2040636"/>
                  </a:lnTo>
                  <a:lnTo>
                    <a:pt x="2894648" y="2079308"/>
                  </a:lnTo>
                  <a:cubicBezTo>
                    <a:pt x="2892838" y="2092166"/>
                    <a:pt x="2890171" y="2104930"/>
                    <a:pt x="2888075" y="2117884"/>
                  </a:cubicBezTo>
                  <a:cubicBezTo>
                    <a:pt x="2878360" y="2169128"/>
                    <a:pt x="2866168" y="2220278"/>
                    <a:pt x="2849785" y="2268855"/>
                  </a:cubicBezTo>
                  <a:cubicBezTo>
                    <a:pt x="2833402" y="2317433"/>
                    <a:pt x="2813018" y="2363915"/>
                    <a:pt x="2785491" y="2404777"/>
                  </a:cubicBezTo>
                  <a:cubicBezTo>
                    <a:pt x="2758440" y="2446115"/>
                    <a:pt x="2723579" y="2481263"/>
                    <a:pt x="2682049" y="2511647"/>
                  </a:cubicBezTo>
                  <a:cubicBezTo>
                    <a:pt x="2640616" y="2542223"/>
                    <a:pt x="2592705" y="2568321"/>
                    <a:pt x="2544318" y="2596229"/>
                  </a:cubicBezTo>
                  <a:cubicBezTo>
                    <a:pt x="2446687" y="2650808"/>
                    <a:pt x="2350580" y="2716530"/>
                    <a:pt x="2270474" y="2796349"/>
                  </a:cubicBezTo>
                  <a:cubicBezTo>
                    <a:pt x="2250091" y="2816257"/>
                    <a:pt x="2230946" y="2836164"/>
                    <a:pt x="2211896" y="2856357"/>
                  </a:cubicBezTo>
                  <a:lnTo>
                    <a:pt x="2155127" y="2916936"/>
                  </a:lnTo>
                  <a:cubicBezTo>
                    <a:pt x="2117503" y="2957417"/>
                    <a:pt x="2080260" y="2998089"/>
                    <a:pt x="2042636" y="3038094"/>
                  </a:cubicBezTo>
                  <a:cubicBezTo>
                    <a:pt x="2023872" y="3058097"/>
                    <a:pt x="2005013" y="3078099"/>
                    <a:pt x="1985963" y="3097721"/>
                  </a:cubicBezTo>
                  <a:cubicBezTo>
                    <a:pt x="1966913" y="3117342"/>
                    <a:pt x="1947577" y="3136678"/>
                    <a:pt x="1928051" y="3155728"/>
                  </a:cubicBezTo>
                  <a:cubicBezTo>
                    <a:pt x="1889093" y="3193828"/>
                    <a:pt x="1848707" y="3230309"/>
                    <a:pt x="1806702" y="3264313"/>
                  </a:cubicBezTo>
                  <a:cubicBezTo>
                    <a:pt x="1764792" y="3298412"/>
                    <a:pt x="1720406" y="3329083"/>
                    <a:pt x="1674400" y="3356134"/>
                  </a:cubicBezTo>
                  <a:cubicBezTo>
                    <a:pt x="1628204" y="3382804"/>
                    <a:pt x="1579912" y="3405473"/>
                    <a:pt x="1529906" y="3422333"/>
                  </a:cubicBezTo>
                  <a:cubicBezTo>
                    <a:pt x="1517428" y="3426714"/>
                    <a:pt x="1504664" y="3430048"/>
                    <a:pt x="1492187" y="3434048"/>
                  </a:cubicBezTo>
                  <a:cubicBezTo>
                    <a:pt x="1479518" y="3437478"/>
                    <a:pt x="1466660" y="3440430"/>
                    <a:pt x="1453896" y="3443669"/>
                  </a:cubicBezTo>
                  <a:cubicBezTo>
                    <a:pt x="1440942" y="3446145"/>
                    <a:pt x="1428083" y="3448717"/>
                    <a:pt x="1415129" y="3451003"/>
                  </a:cubicBezTo>
                  <a:cubicBezTo>
                    <a:pt x="1402080" y="3452717"/>
                    <a:pt x="1389126" y="3454813"/>
                    <a:pt x="1376077" y="3456241"/>
                  </a:cubicBezTo>
                  <a:cubicBezTo>
                    <a:pt x="1362932" y="3457289"/>
                    <a:pt x="1349978" y="3458718"/>
                    <a:pt x="1336834" y="3459480"/>
                  </a:cubicBezTo>
                  <a:cubicBezTo>
                    <a:pt x="1323689" y="3459861"/>
                    <a:pt x="1310640" y="3460623"/>
                    <a:pt x="1297496" y="3460718"/>
                  </a:cubicBezTo>
                  <a:cubicBezTo>
                    <a:pt x="1284351" y="3460433"/>
                    <a:pt x="1271302" y="3460528"/>
                    <a:pt x="1258062" y="3460052"/>
                  </a:cubicBezTo>
                  <a:lnTo>
                    <a:pt x="1217676" y="3457480"/>
                  </a:lnTo>
                  <a:cubicBezTo>
                    <a:pt x="1110044" y="3450717"/>
                    <a:pt x="1003554" y="3433286"/>
                    <a:pt x="900113" y="3406426"/>
                  </a:cubicBezTo>
                  <a:lnTo>
                    <a:pt x="823246" y="3383947"/>
                  </a:lnTo>
                  <a:cubicBezTo>
                    <a:pt x="797909" y="3375660"/>
                    <a:pt x="772954" y="3366326"/>
                    <a:pt x="747808" y="3357753"/>
                  </a:cubicBezTo>
                  <a:cubicBezTo>
                    <a:pt x="735140" y="3353753"/>
                    <a:pt x="722948" y="3348323"/>
                    <a:pt x="710660" y="3343370"/>
                  </a:cubicBezTo>
                  <a:lnTo>
                    <a:pt x="673799" y="3328321"/>
                  </a:lnTo>
                  <a:lnTo>
                    <a:pt x="655415" y="3320796"/>
                  </a:lnTo>
                  <a:lnTo>
                    <a:pt x="637413" y="3312319"/>
                  </a:lnTo>
                  <a:lnTo>
                    <a:pt x="601409" y="3295460"/>
                  </a:lnTo>
                  <a:cubicBezTo>
                    <a:pt x="410909" y="3202877"/>
                    <a:pt x="238125" y="3076575"/>
                    <a:pt x="96012" y="2922746"/>
                  </a:cubicBezTo>
                  <a:cubicBezTo>
                    <a:pt x="62103" y="2886075"/>
                    <a:pt x="30194" y="2847785"/>
                    <a:pt x="0" y="2808256"/>
                  </a:cubicBezTo>
                  <a:lnTo>
                    <a:pt x="0" y="3204020"/>
                  </a:lnTo>
                  <a:cubicBezTo>
                    <a:pt x="113538" y="3306223"/>
                    <a:pt x="239935" y="3394710"/>
                    <a:pt x="376523" y="3467100"/>
                  </a:cubicBezTo>
                  <a:lnTo>
                    <a:pt x="2147983" y="3467100"/>
                  </a:lnTo>
                  <a:cubicBezTo>
                    <a:pt x="2735009" y="3156014"/>
                    <a:pt x="3134106" y="2545461"/>
                    <a:pt x="3134106" y="1843088"/>
                  </a:cubicBezTo>
                  <a:cubicBezTo>
                    <a:pt x="3134106" y="825151"/>
                    <a:pt x="2296097" y="0"/>
                    <a:pt x="1262253" y="0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3011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5C9E06B-AFB6-CC46-4AC7-50B23C678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748" y="2651644"/>
            <a:ext cx="4800261" cy="1644592"/>
          </a:xfrm>
        </p:spPr>
        <p:txBody>
          <a:bodyPr anchor="t"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</a:rPr>
              <a:t>Ciekawostki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84CB7898-DEBD-66FE-282B-5E513D50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8272" y="3128074"/>
            <a:ext cx="4711745" cy="838831"/>
          </a:xfrm>
        </p:spPr>
        <p:txBody>
          <a:bodyPr anchor="b">
            <a:normAutofit/>
          </a:bodyPr>
          <a:lstStyle/>
          <a:p>
            <a:pPr algn="l"/>
            <a:r>
              <a:rPr lang="pl-PL" sz="20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7" name="Picture 6" descr="Obraz zawierający światło, Wielobarwność, laser&#10;&#10;Opis wygenerowany automatycznie">
            <a:extLst>
              <a:ext uri="{FF2B5EF4-FFF2-40B4-BE49-F238E27FC236}">
                <a16:creationId xmlns:a16="http://schemas.microsoft.com/office/drawing/2014/main" id="{6FF81921-922E-821D-4A09-C4F7203C19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969" r="22495"/>
          <a:stretch/>
        </p:blipFill>
        <p:spPr>
          <a:xfrm>
            <a:off x="-305" y="1"/>
            <a:ext cx="6423053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0A10B5A-315F-4751-BA35-34556B5D2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5DAC55-04A1-4AB4-A2C6-C859A915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7370387-C8AA-4FC4-B636-C83BA7921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3C2B3B-4414-484B-8914-7CB1873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AFB69BCB-EE83-44E6-8C11-3344C73D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8" name="Freeform: Shape 17">
              <a:extLst>
                <a:ext uri="{FF2B5EF4-FFF2-40B4-BE49-F238E27FC236}">
                  <a16:creationId xmlns:a16="http://schemas.microsoft.com/office/drawing/2014/main" id="{98E9BA58-2C07-4CA1-99C2-7738FBA37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3563936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lon Musk /GEORGE NIKITIN /PAP">
            <a:extLst>
              <a:ext uri="{FF2B5EF4-FFF2-40B4-BE49-F238E27FC236}">
                <a16:creationId xmlns:a16="http://schemas.microsoft.com/office/drawing/2014/main" id="{7CBE3DF5-4ECC-EF03-698E-870137A319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0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A9414D-7295-33F8-D404-3B563E44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Elon Musk wzywa do wstrzymania prac nad sztuczną inteligencją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D1308B-E9BB-53DE-81E5-1EEAE1210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/>
              <a:t>Miliarder Elon Musk i współtwórca firmy Apple Steve Wozniak są wśród ponad tysiąca sygnatariuszy listu otwartego, wzywającego do natychmiastowego wstrzymania prac nad systemami sztucznej inteligencji (AI) typu ChatGPT. Eksperci i przedstawiciele sektora nowych technologii twierdzą, że co najmniej pół roku przerwy w doskonaleniu tych systemów jest konieczne, by upewnić się, że ich rozwój nie będzie dla nas niebezpieczny.</a:t>
            </a:r>
          </a:p>
        </p:txBody>
      </p:sp>
    </p:spTree>
    <p:extLst>
      <p:ext uri="{BB962C8B-B14F-4D97-AF65-F5344CB8AC3E}">
        <p14:creationId xmlns:p14="http://schemas.microsoft.com/office/powerpoint/2010/main" val="482590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DC6041-5539-FD27-26A8-257F94B0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Apple (podobnie jak Samsung) odcina pracowników od ChatGPT.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6CDF43-DDFE-07D5-8193-0E857F2E6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0" i="0">
                <a:effectLst/>
              </a:rPr>
              <a:t>Główną przyczyną tej decyzji jest fakt, że Apple boi się podobnej sytuacji co w Samsungu: wykorzystania sztucznej inteligencji do wykonania poprawek w kodzie, które doprowadzi do "utraty kontroli" nad krytycznie ważnymi dla koncernu informacjami.</a:t>
            </a:r>
            <a:endParaRPr lang="en-US" sz="2000"/>
          </a:p>
        </p:txBody>
      </p:sp>
      <p:pic>
        <p:nvPicPr>
          <p:cNvPr id="2050" name="Picture 2" descr="Apple odcina pracowników od ChatGPT. Nie chce się dzieli swoimi sekretami">
            <a:extLst>
              <a:ext uri="{FF2B5EF4-FFF2-40B4-BE49-F238E27FC236}">
                <a16:creationId xmlns:a16="http://schemas.microsoft.com/office/drawing/2014/main" id="{CC5CD39B-1F60-4347-D154-BDC5B6E082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6" r="26045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2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77189EB-D062-2E2D-1251-CB941D0D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/>
              <a:t>Niesamowite </a:t>
            </a:r>
            <a:r>
              <a:rPr lang="pl-PL" err="1"/>
              <a:t>możliwośći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A64F64-EB24-78ED-5F94-654A85AE0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0833"/>
            <a:ext cx="5096934" cy="4166130"/>
          </a:xfrm>
        </p:spPr>
        <p:txBody>
          <a:bodyPr>
            <a:normAutofit/>
          </a:bodyPr>
          <a:lstStyle/>
          <a:p>
            <a:r>
              <a:rPr lang="pl-PL" dirty="0"/>
              <a:t>Na następnym slajdzie znajdują się dwie grafiki. Jedna jest najpopularniejszym obrazem Pabla Picasso („Guernica”) , pracował on nad nią 35 dni. Następna to grafika stylizowana na „Guernice”, którą sztuczna inteligencja (</a:t>
            </a:r>
            <a:r>
              <a:rPr lang="pl-PL" dirty="0" err="1"/>
              <a:t>Nightcafe</a:t>
            </a:r>
            <a:r>
              <a:rPr lang="pl-PL" dirty="0"/>
              <a:t>) stworzyła w kilka sekund.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D910DB3-6DD4-2CDF-5377-125F8AA67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866" y="2010833"/>
            <a:ext cx="5096933" cy="4166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6061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7" name="Rectangle 3106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913352D-F684-A848-75A4-9F31461C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Obraz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Grafika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Pablo Picasso „Guernica” » Niezła sztuka">
            <a:extLst>
              <a:ext uri="{FF2B5EF4-FFF2-40B4-BE49-F238E27FC236}">
                <a16:creationId xmlns:a16="http://schemas.microsoft.com/office/drawing/2014/main" id="{49BA9699-ECEE-4AB7-AE19-150051785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r="20650" b="1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reate a &quot;Guernica&quot; by Pablo Picasso styled grafik">
            <a:extLst>
              <a:ext uri="{FF2B5EF4-FFF2-40B4-BE49-F238E27FC236}">
                <a16:creationId xmlns:a16="http://schemas.microsoft.com/office/drawing/2014/main" id="{E8AA95D5-1191-E8DD-39B4-D86861C523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7" r="-2" b="20225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AEEC2CA-81D0-A8FF-E286-BEB815CF00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Oryginał</a:t>
            </a:r>
          </a:p>
        </p:txBody>
      </p:sp>
      <p:sp>
        <p:nvSpPr>
          <p:cNvPr id="12" name="Symbol zastępczy zawartości 5">
            <a:extLst>
              <a:ext uri="{FF2B5EF4-FFF2-40B4-BE49-F238E27FC236}">
                <a16:creationId xmlns:a16="http://schemas.microsoft.com/office/drawing/2014/main" id="{DA765354-82AA-41E6-F9DD-AE71686E74BE}"/>
              </a:ext>
            </a:extLst>
          </p:cNvPr>
          <p:cNvSpPr txBox="1">
            <a:spLocks/>
          </p:cNvSpPr>
          <p:nvPr/>
        </p:nvSpPr>
        <p:spPr>
          <a:xfrm>
            <a:off x="6189934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/>
              <a:t>Grafika wygenerowana przez SI</a:t>
            </a:r>
          </a:p>
        </p:txBody>
      </p:sp>
    </p:spTree>
    <p:extLst>
      <p:ext uri="{BB962C8B-B14F-4D97-AF65-F5344CB8AC3E}">
        <p14:creationId xmlns:p14="http://schemas.microsoft.com/office/powerpoint/2010/main" val="168649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Rectangle 1332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Who Owns Chat GPT &amp; Created it - MLYearning">
            <a:extLst>
              <a:ext uri="{FF2B5EF4-FFF2-40B4-BE49-F238E27FC236}">
                <a16:creationId xmlns:a16="http://schemas.microsoft.com/office/drawing/2014/main" id="{0F8B4849-4B25-05EE-D35F-6B75C5A679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89D19D1-CEB1-04BB-8A41-30BF468B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Dziękuje za uwagę!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51D1B7-19E2-BB15-FC11-92DB74F4C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Źródła: Chat GPT, Wikipedia, Nightcafe</a:t>
            </a:r>
          </a:p>
        </p:txBody>
      </p:sp>
    </p:spTree>
    <p:extLst>
      <p:ext uri="{BB962C8B-B14F-4D97-AF65-F5344CB8AC3E}">
        <p14:creationId xmlns:p14="http://schemas.microsoft.com/office/powerpoint/2010/main" val="3507775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ożegnaj lekarza, zastąpi go AI. Jak żyć ze sztuczną inteligencją?">
            <a:extLst>
              <a:ext uri="{FF2B5EF4-FFF2-40B4-BE49-F238E27FC236}">
                <a16:creationId xmlns:a16="http://schemas.microsoft.com/office/drawing/2014/main" id="{53D1115C-7D97-94E8-06D1-7CD8D6F6A8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r="3124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390185-C258-E689-4702-F2604ACD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Czym jest sztuczna inteligencja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05CCFA-D7CB-28E5-5260-581547441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Sztuczna</a:t>
            </a:r>
            <a:r>
              <a:rPr lang="en-US" sz="2000" dirty="0"/>
              <a:t> </a:t>
            </a:r>
            <a:r>
              <a:rPr lang="en-US" sz="2000" dirty="0" err="1"/>
              <a:t>Inteligencja</a:t>
            </a:r>
            <a:r>
              <a:rPr lang="en-US" sz="2000" dirty="0"/>
              <a:t> (ang. artificial intelligence, AI) </a:t>
            </a:r>
            <a:r>
              <a:rPr lang="en-US" sz="2000" dirty="0" err="1"/>
              <a:t>inteligencja</a:t>
            </a:r>
            <a:r>
              <a:rPr lang="en-US" sz="2000" dirty="0"/>
              <a:t> </a:t>
            </a:r>
            <a:r>
              <a:rPr lang="en-US" sz="2000" dirty="0" err="1"/>
              <a:t>wykazywana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urządzenia</a:t>
            </a:r>
            <a:r>
              <a:rPr lang="en-US" sz="2000" dirty="0"/>
              <a:t> </a:t>
            </a:r>
            <a:r>
              <a:rPr lang="en-US" sz="2000" dirty="0" err="1"/>
              <a:t>sztuczne</a:t>
            </a:r>
            <a:r>
              <a:rPr lang="en-US" sz="2000" dirty="0"/>
              <a:t>.</a:t>
            </a:r>
            <a:br>
              <a:rPr lang="pl-PL" sz="2000" dirty="0"/>
            </a:br>
            <a:r>
              <a:rPr lang="en-US" sz="2000" dirty="0" err="1"/>
              <a:t>Termin</a:t>
            </a:r>
            <a:r>
              <a:rPr lang="en-US" sz="2000" dirty="0"/>
              <a:t> ten </a:t>
            </a:r>
            <a:r>
              <a:rPr lang="en-US" sz="2000" dirty="0" err="1"/>
              <a:t>utworzył</a:t>
            </a:r>
            <a:r>
              <a:rPr lang="en-US" sz="2000" dirty="0"/>
              <a:t> John McCarthy. W </a:t>
            </a:r>
            <a:r>
              <a:rPr lang="en-US" sz="2000" dirty="0" err="1"/>
              <a:t>potocznym</a:t>
            </a:r>
            <a:r>
              <a:rPr lang="en-US" sz="2000" dirty="0"/>
              <a:t> </a:t>
            </a:r>
            <a:r>
              <a:rPr lang="en-US" sz="2000" dirty="0" err="1"/>
              <a:t>rozumieniu</a:t>
            </a:r>
            <a:r>
              <a:rPr lang="en-US" sz="2000" dirty="0"/>
              <a:t> jest </a:t>
            </a:r>
            <a:r>
              <a:rPr lang="en-US" sz="2000" dirty="0" err="1"/>
              <a:t>ona</a:t>
            </a:r>
            <a:r>
              <a:rPr lang="en-US" sz="2000" dirty="0"/>
              <a:t> </a:t>
            </a:r>
            <a:r>
              <a:rPr lang="en-US" sz="2000" dirty="0" err="1"/>
              <a:t>często</a:t>
            </a:r>
            <a:r>
              <a:rPr lang="en-US" sz="2000" dirty="0"/>
              <a:t> </a:t>
            </a:r>
            <a:r>
              <a:rPr lang="en-US" sz="2000" dirty="0" err="1"/>
              <a:t>używana</a:t>
            </a:r>
            <a:r>
              <a:rPr lang="en-US" sz="2000" dirty="0"/>
              <a:t> w </a:t>
            </a:r>
            <a:r>
              <a:rPr lang="en-US" sz="2000" dirty="0" err="1"/>
              <a:t>kontekście</a:t>
            </a:r>
            <a:r>
              <a:rPr lang="en-US" sz="2000" dirty="0"/>
              <a:t> „</a:t>
            </a:r>
            <a:r>
              <a:rPr lang="en-US" sz="2000" dirty="0" err="1"/>
              <a:t>prawdziwej</a:t>
            </a:r>
            <a:r>
              <a:rPr lang="en-US" sz="2000" dirty="0"/>
              <a:t> </a:t>
            </a:r>
            <a:r>
              <a:rPr lang="en-US" sz="2000" dirty="0" err="1"/>
              <a:t>sztucznej</a:t>
            </a:r>
            <a:r>
              <a:rPr lang="en-US" sz="2000" dirty="0"/>
              <a:t> </a:t>
            </a:r>
            <a:r>
              <a:rPr lang="en-US" sz="2000" dirty="0" err="1"/>
              <a:t>inteligencji</a:t>
            </a:r>
            <a:r>
              <a:rPr lang="en-US" sz="20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46414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braz zawierający wir, gwiazda&#10;&#10;Opis wygenerowany automatycznie">
            <a:extLst>
              <a:ext uri="{FF2B5EF4-FFF2-40B4-BE49-F238E27FC236}">
                <a16:creationId xmlns:a16="http://schemas.microsoft.com/office/drawing/2014/main" id="{CBB278FD-255E-FBF5-7CCF-E87B7FF77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CBD0AC7-E822-082D-28F1-07F96C70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Zalety Sztucznej Inteligencji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E27F4B0-9878-9E37-1AF6-FA5E94812D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1160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519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ztuczna inteligencja w rękach cyberprzestępców - ERP-view.pl - systemy  ERP, CRM, ECM, MRP, Business Intelligence, MRP">
            <a:extLst>
              <a:ext uri="{FF2B5EF4-FFF2-40B4-BE49-F238E27FC236}">
                <a16:creationId xmlns:a16="http://schemas.microsoft.com/office/drawing/2014/main" id="{417D2E25-AFB5-3B00-61A6-08DD1D5FF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-1" b="-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417F7504-8164-F985-062F-81C16A4E4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Zagrożenia Sztucznej Inteligencji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BF558178-3ED9-6729-D368-B06E0B99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56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zawartości 12" descr="Obraz zawierający czaszka, kość&#10;&#10;Opis wygenerowany automatycznie">
            <a:extLst>
              <a:ext uri="{FF2B5EF4-FFF2-40B4-BE49-F238E27FC236}">
                <a16:creationId xmlns:a16="http://schemas.microsoft.com/office/drawing/2014/main" id="{8085AEB7-74B9-DE0B-0559-CEB52000C8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" b="125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D179D2A8-F106-5F96-5EF2-91FA74CE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A2E3A4A-DA6F-1514-F1DA-6C489DB75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0" i="0">
                <a:effectLst/>
              </a:rPr>
              <a:t>Sztuczna inteligencja (SI) wiąże się również z pewnymi zagrożeniami i wyzwaniami. Oto kilka głównych zagrożeń SI, które przedstawię w kilku dalszych slajdach.</a:t>
            </a:r>
            <a:endParaRPr lang="en-US"/>
          </a:p>
        </p:txBody>
      </p:sp>
      <p:sp>
        <p:nvSpPr>
          <p:cNvPr id="6" name="AutoShape 2" descr="Czy sztuczna inteligencja zapewni bezpieczeństwo - Computerworld -  Wiadomości IT, biznes IT, praca w IT, konferencje">
            <a:extLst>
              <a:ext uri="{FF2B5EF4-FFF2-40B4-BE49-F238E27FC236}">
                <a16:creationId xmlns:a16="http://schemas.microsoft.com/office/drawing/2014/main" id="{06678ACE-948A-C117-29D9-D997CD93ED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436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" name="Rectangle 512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ezpieczeństwo cybernetyczne – co to jest? | Netia.pl">
            <a:extLst>
              <a:ext uri="{FF2B5EF4-FFF2-40B4-BE49-F238E27FC236}">
                <a16:creationId xmlns:a16="http://schemas.microsoft.com/office/drawing/2014/main" id="{BEE29870-8AD0-3217-3F73-7FF83B3C2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7618239C-0CE4-6BC8-64F7-ED37BA53B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0" i="0">
                <a:solidFill>
                  <a:srgbClr val="FFFFFF"/>
                </a:solidFill>
                <a:effectLst/>
                <a:latin typeface="Söhne"/>
              </a:rPr>
              <a:t>Bezpieczeństwo cybernetyczne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908B3A2C-F4D8-C130-99FC-4BD1C4E03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l-PL" b="0" i="0" dirty="0">
                <a:solidFill>
                  <a:srgbClr val="FFFFFF"/>
                </a:solidFill>
                <a:effectLst/>
                <a:latin typeface="Söhne"/>
              </a:rPr>
              <a:t>Rosnące zastosowanie SI wiąże się z ryzykiem ataków cybernetycznych. Jeśli SI zostanie skompromitowana lub wykorzystana w nieodpowiedni sposób, może prowadzić do naruszenia prywatności, kradzieży danych lub celowych działań szkodliwych.</a:t>
            </a: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45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Jak przebiega rozmowa ze sztuczną inteligencją | NFJ Log">
            <a:extLst>
              <a:ext uri="{FF2B5EF4-FFF2-40B4-BE49-F238E27FC236}">
                <a16:creationId xmlns:a16="http://schemas.microsoft.com/office/drawing/2014/main" id="{C303FB50-1D3D-55EB-E14C-B80581653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r="1888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6D3A428-494C-4553-2381-0DBF945A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0" i="0">
                <a:solidFill>
                  <a:srgbClr val="FFFFFF"/>
                </a:solidFill>
                <a:effectLst/>
                <a:latin typeface="Söhne"/>
              </a:rPr>
              <a:t>Autonomiczne systemy z brakiem kontroli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B2B0FF-38BF-DB14-DFA0-9C4EF70B6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l-PL" b="0" i="0">
                <a:solidFill>
                  <a:srgbClr val="FFFFFF"/>
                </a:solidFill>
                <a:effectLst/>
                <a:latin typeface="Söhne"/>
              </a:rPr>
              <a:t>Rozwój autonomicznych systemów SI, takich jak autonomiczne pojazdy czy broń autonomiczna, stwarza ryzyko utraty kontroli nad tymi systemami. Brak odpowiedniej regulacji i zabezpieczeń może prowadzić do nieprzewidywalnych i niepożądanych działań.</a:t>
            </a: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87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Sztuczna inteligencja a rynek pracy - jaka będzie przyszłość">
            <a:extLst>
              <a:ext uri="{FF2B5EF4-FFF2-40B4-BE49-F238E27FC236}">
                <a16:creationId xmlns:a16="http://schemas.microsoft.com/office/drawing/2014/main" id="{C84D5D59-E48B-C40D-6BD1-60FDA4118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BC937C5-7CDB-2A15-25B1-5D8DCB6D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pl-PL" b="0" i="0">
                <a:solidFill>
                  <a:srgbClr val="FFFFFF"/>
                </a:solidFill>
                <a:effectLst/>
                <a:latin typeface="Söhne"/>
              </a:rPr>
              <a:t>Bezrobocie i nierówności społeczne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43EED3-4B3A-A5BD-B3B0-583E341BB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957665"/>
            <a:ext cx="9792471" cy="3171423"/>
          </a:xfrm>
        </p:spPr>
        <p:txBody>
          <a:bodyPr>
            <a:normAutofit/>
          </a:bodyPr>
          <a:lstStyle/>
          <a:p>
            <a:r>
              <a:rPr lang="pl-PL" b="0" i="0" dirty="0">
                <a:solidFill>
                  <a:srgbClr val="FFFFFF"/>
                </a:solidFill>
                <a:effectLst/>
                <a:latin typeface="Söhne"/>
              </a:rPr>
              <a:t>Rozwój SI i automatyzacja mogą prowadzić do utraty miejsc pracy, szczególnie w sektorach związanych z rutynowymi zadaniami. Może to prowadzić do wzrostu bezrobocia i nierówności społecznych, jeśli nie zostaną podjęte odpowiednie środki zaradcze.</a:t>
            </a: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1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Obraz zawierający zrzut ekranu, technologia, sztuka, w pomieszczeniu&#10;&#10;Opis wygenerowany automatycznie">
            <a:extLst>
              <a:ext uri="{FF2B5EF4-FFF2-40B4-BE49-F238E27FC236}">
                <a16:creationId xmlns:a16="http://schemas.microsoft.com/office/drawing/2014/main" id="{3388EEB0-0864-9609-99AC-3295C6343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t="9091" r="35520" b="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3A8AD2-C67B-F8A4-BE15-F4E765390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 b="0" i="0">
                <a:effectLst/>
                <a:latin typeface="Söhne"/>
              </a:rPr>
              <a:t>Przejście etyczne i odpowiedzialność</a:t>
            </a:r>
            <a:endParaRPr lang="pl-PL" sz="280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209A34-986E-A7BB-FF24-92B34D76B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pl-PL" sz="2000" b="0" i="0" dirty="0">
                <a:effectLst/>
                <a:latin typeface="Söhne"/>
              </a:rPr>
              <a:t>SI podnosi pytania dotyczące etyki i odpowiedzialności. Jak podejmować decyzje moralne przez systemy SI? Kto ponosi odpowiedzialność za działania systemów SI? Konieczne jest opracowanie ram prawnych i etycznych, aby skutecznie zarządzać tymi kwestiami.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2303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648</Words>
  <Application>Microsoft Office PowerPoint</Application>
  <PresentationFormat>Panoramiczny</PresentationFormat>
  <Paragraphs>43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Söhne</vt:lpstr>
      <vt:lpstr>Motyw pakietu Office</vt:lpstr>
      <vt:lpstr> Sztuczna Inteligencja</vt:lpstr>
      <vt:lpstr>Czym jest sztuczna inteligencja</vt:lpstr>
      <vt:lpstr>Zalety Sztucznej Inteligencji</vt:lpstr>
      <vt:lpstr>Zagrożenia Sztucznej Inteligencji</vt:lpstr>
      <vt:lpstr> </vt:lpstr>
      <vt:lpstr>Bezpieczeństwo cybernetyczne</vt:lpstr>
      <vt:lpstr>Autonomiczne systemy z brakiem kontroli</vt:lpstr>
      <vt:lpstr>Bezrobocie i nierówności społeczne</vt:lpstr>
      <vt:lpstr>Przejście etyczne i odpowiedzialność</vt:lpstr>
      <vt:lpstr>Uzależnienie od SI</vt:lpstr>
      <vt:lpstr>Dyskryminacja i niesprawiedliwość</vt:lpstr>
      <vt:lpstr>Zagrożenie dla miejsc pracy</vt:lpstr>
      <vt:lpstr> </vt:lpstr>
      <vt:lpstr>Ciekawostki</vt:lpstr>
      <vt:lpstr>Elon Musk wzywa do wstrzymania prac nad sztuczną inteligencją</vt:lpstr>
      <vt:lpstr>Apple (podobnie jak Samsung) odcina pracowników od ChatGPT.</vt:lpstr>
      <vt:lpstr>Niesamowite możliwośći</vt:lpstr>
      <vt:lpstr>Obraz i Grafika</vt:lpstr>
      <vt:lpstr>Dziękuje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Sztuczna Inteligencja</dc:title>
  <dc:creator>Błażej Błachut</dc:creator>
  <cp:lastModifiedBy>Błażej Błachut</cp:lastModifiedBy>
  <cp:revision>6</cp:revision>
  <dcterms:created xsi:type="dcterms:W3CDTF">2023-05-29T17:03:19Z</dcterms:created>
  <dcterms:modified xsi:type="dcterms:W3CDTF">2023-05-30T17:50:33Z</dcterms:modified>
</cp:coreProperties>
</file>