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3" r:id="rId7"/>
    <p:sldId id="267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EDA3C-D3D2-4AD2-B9BF-343C6D84A9E9}" type="datetimeFigureOut">
              <a:rPr lang="sk-SK" smtClean="0"/>
              <a:pPr/>
              <a:t>10. 1. 2024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B558-EE18-48A5-B6AB-6663AC52EEB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Trénujeme čítanie s porozumením 2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5.A – 9. 1.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BONUS  1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22" t="35672" r="51776" b="26446"/>
          <a:stretch>
            <a:fillRect/>
          </a:stretch>
        </p:blipFill>
        <p:spPr bwMode="auto">
          <a:xfrm>
            <a:off x="714348" y="1285860"/>
            <a:ext cx="817667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714348" y="2500306"/>
            <a:ext cx="64294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286116" y="2357430"/>
            <a:ext cx="2214578" cy="7858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/>
              <a:t>4 592</a:t>
            </a:r>
            <a:endParaRPr lang="sk-SK" sz="4000" b="1" dirty="0"/>
          </a:p>
        </p:txBody>
      </p:sp>
      <p:sp>
        <p:nvSpPr>
          <p:cNvPr id="8" name="Obdĺžnik 7"/>
          <p:cNvSpPr/>
          <p:nvPr/>
        </p:nvSpPr>
        <p:spPr>
          <a:xfrm>
            <a:off x="1571604" y="3214686"/>
            <a:ext cx="2214578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/>
              <a:t>3 466</a:t>
            </a:r>
            <a:endParaRPr lang="sk-SK" sz="4000" b="1" dirty="0"/>
          </a:p>
        </p:txBody>
      </p:sp>
      <p:sp>
        <p:nvSpPr>
          <p:cNvPr id="9" name="Obdĺžnik 8"/>
          <p:cNvSpPr/>
          <p:nvPr/>
        </p:nvSpPr>
        <p:spPr>
          <a:xfrm>
            <a:off x="3571868" y="4214818"/>
            <a:ext cx="2214578" cy="7858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/>
              <a:t>20 484</a:t>
            </a:r>
            <a:endParaRPr lang="sk-SK" sz="4000" b="1" dirty="0"/>
          </a:p>
        </p:txBody>
      </p:sp>
      <p:sp>
        <p:nvSpPr>
          <p:cNvPr id="10" name="Obdĺžnik 9"/>
          <p:cNvSpPr/>
          <p:nvPr/>
        </p:nvSpPr>
        <p:spPr>
          <a:xfrm>
            <a:off x="1928794" y="5072074"/>
            <a:ext cx="2214578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b="1" dirty="0" smtClean="0"/>
              <a:t>223 076</a:t>
            </a:r>
            <a:endParaRPr lang="sk-SK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k-SK" sz="1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614366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sk-SK" sz="3000" b="1" dirty="0" smtClean="0"/>
              <a:t>Vypočítaj </a:t>
            </a:r>
            <a:r>
              <a:rPr lang="sk-SK" sz="3000" b="1" dirty="0"/>
              <a:t>menšiteľa, ak rozdiel je </a:t>
            </a:r>
            <a:r>
              <a:rPr lang="sk-SK" sz="3000" b="1" dirty="0" smtClean="0"/>
              <a:t>40 100 </a:t>
            </a:r>
            <a:r>
              <a:rPr lang="sk-SK" sz="3000" b="1" dirty="0"/>
              <a:t>a menšenec je </a:t>
            </a:r>
            <a:r>
              <a:rPr lang="sk-SK" sz="3000" b="1" dirty="0" smtClean="0"/>
              <a:t>57 084. </a:t>
            </a:r>
            <a:r>
              <a:rPr lang="sk-SK" sz="2400" dirty="0" smtClean="0"/>
              <a:t>( zápis, výpočet, odpoveď)</a:t>
            </a:r>
          </a:p>
          <a:p>
            <a:pPr marL="514350" indent="-514350">
              <a:buAutoNum type="arabicParenR"/>
            </a:pPr>
            <a:endParaRPr lang="sk-SK" sz="2400" dirty="0" smtClean="0"/>
          </a:p>
          <a:p>
            <a:pPr marL="457200" indent="-457200">
              <a:buFont typeface="Arial" pitchFamily="34" charset="0"/>
              <a:buAutoNum type="arabicParenR"/>
            </a:pPr>
            <a:r>
              <a:rPr lang="sk-SK" sz="3000" b="1" dirty="0" smtClean="0"/>
              <a:t>Menšiteľ </a:t>
            </a:r>
            <a:r>
              <a:rPr lang="sk-SK" sz="3000" b="1" dirty="0"/>
              <a:t>je </a:t>
            </a:r>
            <a:r>
              <a:rPr lang="sk-SK" sz="3000" b="1" dirty="0" smtClean="0"/>
              <a:t>5 </a:t>
            </a:r>
            <a:r>
              <a:rPr lang="sk-SK" sz="3000" b="1" dirty="0"/>
              <a:t>298 a menšenec je o </a:t>
            </a:r>
            <a:r>
              <a:rPr lang="sk-SK" sz="3000" b="1" dirty="0" smtClean="0"/>
              <a:t> </a:t>
            </a:r>
            <a:r>
              <a:rPr lang="sk-SK" sz="3000" b="1" dirty="0"/>
              <a:t>543 väčší. Vypočítaj rozdiel</a:t>
            </a:r>
            <a:r>
              <a:rPr lang="sk-SK" sz="3000" b="1" dirty="0" smtClean="0"/>
              <a:t>.   </a:t>
            </a:r>
            <a:r>
              <a:rPr lang="sk-SK" sz="2400" dirty="0" smtClean="0"/>
              <a:t>(zápis, výpočet, odpoveď)</a:t>
            </a:r>
          </a:p>
          <a:p>
            <a:pPr marL="457200" indent="-457200">
              <a:buFont typeface="Arial" pitchFamily="34" charset="0"/>
              <a:buAutoNum type="arabicParenR"/>
            </a:pPr>
            <a:endParaRPr lang="sk-SK" sz="2400" dirty="0" smtClean="0"/>
          </a:p>
          <a:p>
            <a:pPr marL="457200" indent="-457200">
              <a:buFont typeface="Arial" pitchFamily="34" charset="0"/>
              <a:buAutoNum type="arabicParenR"/>
            </a:pPr>
            <a:r>
              <a:rPr lang="sk-SK" sz="3000" b="1" dirty="0" smtClean="0"/>
              <a:t>Vypočítaj súčet, ak prvý sčítanec je 2 958 a druhý sčítanec je o  543 menší. </a:t>
            </a:r>
            <a:r>
              <a:rPr lang="sk-SK" sz="2200" dirty="0" smtClean="0"/>
              <a:t>(zápis, výpočet, odpoveď)</a:t>
            </a:r>
          </a:p>
          <a:p>
            <a:pPr marL="457200" indent="-457200">
              <a:buFont typeface="Arial" pitchFamily="34" charset="0"/>
              <a:buAutoNum type="arabicParenR"/>
            </a:pPr>
            <a:endParaRPr lang="sk-SK" sz="2400" dirty="0" smtClean="0"/>
          </a:p>
          <a:p>
            <a:pPr marL="457200" indent="-457200">
              <a:buFont typeface="Arial" pitchFamily="34" charset="0"/>
              <a:buAutoNum type="arabicParenR"/>
            </a:pPr>
            <a:r>
              <a:rPr lang="sk-SK" sz="3000" b="1" dirty="0" smtClean="0"/>
              <a:t>Rozdiel </a:t>
            </a:r>
            <a:r>
              <a:rPr lang="sk-SK" sz="3000" b="1" dirty="0"/>
              <a:t>neznámeho čísla a čísla </a:t>
            </a:r>
            <a:r>
              <a:rPr lang="sk-SK" sz="3000" b="1" dirty="0" smtClean="0"/>
              <a:t>3 </a:t>
            </a:r>
            <a:r>
              <a:rPr lang="sk-SK" sz="3000" b="1" dirty="0"/>
              <a:t>750 je 29 437. Nájdi neznáme číslo</a:t>
            </a:r>
            <a:r>
              <a:rPr lang="sk-SK" sz="3000" dirty="0" smtClean="0"/>
              <a:t>.     </a:t>
            </a:r>
            <a:r>
              <a:rPr lang="sk-SK" sz="2400" dirty="0" smtClean="0"/>
              <a:t>( zápis, výpočet, odpoveď)</a:t>
            </a:r>
          </a:p>
          <a:p>
            <a:pPr marL="457200" indent="-457200">
              <a:buFont typeface="Arial" pitchFamily="34" charset="0"/>
              <a:buAutoNum type="arabicParenR"/>
            </a:pPr>
            <a:endParaRPr lang="sk-SK" sz="2400" dirty="0" smtClean="0"/>
          </a:p>
          <a:p>
            <a:pPr marL="457200" indent="-457200">
              <a:buFont typeface="Arial" pitchFamily="34" charset="0"/>
              <a:buAutoNum type="arabicParenR"/>
            </a:pPr>
            <a:r>
              <a:rPr lang="sk-SK" sz="3000" b="1" dirty="0"/>
              <a:t>Keď k neznámemu číslu pripočítaš </a:t>
            </a:r>
            <a:r>
              <a:rPr lang="sk-SK" sz="3000" b="1" dirty="0" smtClean="0"/>
              <a:t>305 489</a:t>
            </a:r>
            <a:r>
              <a:rPr lang="sk-SK" sz="3000" b="1" dirty="0"/>
              <a:t>, dostaneš súčet 1 </a:t>
            </a:r>
            <a:r>
              <a:rPr lang="sk-SK" sz="3000" b="1" dirty="0" smtClean="0"/>
              <a:t>228 075. </a:t>
            </a:r>
            <a:r>
              <a:rPr lang="sk-SK" sz="3000" b="1" dirty="0"/>
              <a:t>Zisti neznáme číslo</a:t>
            </a:r>
            <a:r>
              <a:rPr lang="sk-SK" sz="3000" b="1" dirty="0" smtClean="0"/>
              <a:t>.</a:t>
            </a:r>
          </a:p>
          <a:p>
            <a:pPr marL="457200" indent="-457200">
              <a:buNone/>
            </a:pPr>
            <a:r>
              <a:rPr lang="sk-SK" dirty="0"/>
              <a:t> </a:t>
            </a:r>
            <a:r>
              <a:rPr lang="sk-SK" dirty="0" smtClean="0"/>
              <a:t>           </a:t>
            </a:r>
            <a:r>
              <a:rPr lang="sk-SK" sz="2400" dirty="0" smtClean="0"/>
              <a:t>( zápis, výpočet, odpoveď)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sk-SK" dirty="0" smtClean="0"/>
              <a:t>Hra: Rýchli počtári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Počítame na rýchlosť</a:t>
            </a:r>
          </a:p>
          <a:p>
            <a:r>
              <a:rPr lang="sk-SK" dirty="0" smtClean="0"/>
              <a:t>Každý počíta sám, všetky výpočty musia byť zapísané v zošite</a:t>
            </a:r>
          </a:p>
          <a:p>
            <a:r>
              <a:rPr lang="sk-SK" dirty="0" smtClean="0"/>
              <a:t>Najrýchlejší počtár dostáva za správne riešenie </a:t>
            </a:r>
            <a:r>
              <a:rPr lang="sk-SK" b="1" dirty="0" err="1" smtClean="0"/>
              <a:t>plusku</a:t>
            </a:r>
            <a:r>
              <a:rPr lang="sk-SK" b="1" dirty="0" smtClean="0"/>
              <a:t> </a:t>
            </a:r>
            <a:r>
              <a:rPr lang="sk-SK" dirty="0" smtClean="0"/>
              <a:t> (3 </a:t>
            </a:r>
            <a:r>
              <a:rPr lang="sk-SK" dirty="0" err="1" smtClean="0"/>
              <a:t>plusky</a:t>
            </a:r>
            <a:r>
              <a:rPr lang="sk-SK" dirty="0" smtClean="0"/>
              <a:t> = známka 1 za aktivitu)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endParaRPr lang="sk-SK" sz="1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500042"/>
            <a:ext cx="8686832" cy="607223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4100" b="1" dirty="0" smtClean="0"/>
          </a:p>
          <a:p>
            <a:pPr>
              <a:buNone/>
            </a:pPr>
            <a:r>
              <a:rPr lang="sk-SK" sz="4100" b="1" dirty="0" smtClean="0"/>
              <a:t> Vypočítaj</a:t>
            </a:r>
            <a:r>
              <a:rPr lang="sk-SK" sz="4100" b="1" dirty="0"/>
              <a:t>: </a:t>
            </a:r>
            <a:r>
              <a:rPr lang="sk-SK" sz="4100" b="1" dirty="0" smtClean="0"/>
              <a:t>   a)  20 </a:t>
            </a:r>
            <a:r>
              <a:rPr lang="sk-SK" sz="4100" b="1" dirty="0"/>
              <a:t>– (3 + 12) – 2 </a:t>
            </a:r>
            <a:r>
              <a:rPr lang="sk-SK" sz="4100" b="1" dirty="0" smtClean="0"/>
              <a:t>= </a:t>
            </a:r>
            <a:endParaRPr lang="sk-SK" sz="4100" b="1" dirty="0"/>
          </a:p>
          <a:p>
            <a:pPr>
              <a:buNone/>
            </a:pPr>
            <a:r>
              <a:rPr lang="sk-SK" sz="4100" b="1" dirty="0" smtClean="0"/>
              <a:t>                       b)  20 </a:t>
            </a:r>
            <a:r>
              <a:rPr lang="sk-SK" sz="4100" b="1" dirty="0"/>
              <a:t>– (3 + 12 – 2) =</a:t>
            </a:r>
          </a:p>
          <a:p>
            <a:pPr>
              <a:buNone/>
            </a:pPr>
            <a:r>
              <a:rPr lang="sk-SK" sz="4100" b="1" dirty="0" smtClean="0"/>
              <a:t>                        c)  (20 </a:t>
            </a:r>
            <a:r>
              <a:rPr lang="sk-SK" sz="4100" b="1" dirty="0"/>
              <a:t>– 3) + (12 – 2) =</a:t>
            </a:r>
          </a:p>
          <a:p>
            <a:pPr>
              <a:buNone/>
            </a:pPr>
            <a:r>
              <a:rPr lang="sk-SK" sz="4100" b="1" dirty="0" smtClean="0"/>
              <a:t>                        d)  20 </a:t>
            </a:r>
            <a:r>
              <a:rPr lang="sk-SK" sz="4100" b="1" dirty="0"/>
              <a:t>– 3 + 12 – 2 = </a:t>
            </a:r>
          </a:p>
          <a:p>
            <a:pPr marL="514350" indent="-514350">
              <a:buNone/>
            </a:pPr>
            <a:endParaRPr lang="sk-SK" sz="3500" b="1" dirty="0"/>
          </a:p>
        </p:txBody>
      </p:sp>
      <p:sp>
        <p:nvSpPr>
          <p:cNvPr id="4" name="Obdĺžnik 3"/>
          <p:cNvSpPr/>
          <p:nvPr/>
        </p:nvSpPr>
        <p:spPr>
          <a:xfrm>
            <a:off x="7715272" y="1357298"/>
            <a:ext cx="92869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>3</a:t>
            </a:r>
            <a:endParaRPr lang="sk-SK" sz="4000" dirty="0">
              <a:solidFill>
                <a:schemeClr val="tx1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7715272" y="2143116"/>
            <a:ext cx="92869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>7</a:t>
            </a:r>
            <a:endParaRPr lang="sk-SK" sz="4000" dirty="0">
              <a:solidFill>
                <a:schemeClr val="tx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001024" y="2857496"/>
            <a:ext cx="92869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>27</a:t>
            </a:r>
            <a:endParaRPr lang="sk-SK" sz="4000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7643834" y="3643314"/>
            <a:ext cx="928694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 smtClean="0">
                <a:solidFill>
                  <a:schemeClr val="tx1"/>
                </a:solidFill>
              </a:rPr>
              <a:t>27</a:t>
            </a:r>
            <a:endParaRPr lang="sk-SK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élník 9"/>
          <p:cNvSpPr/>
          <p:nvPr/>
        </p:nvSpPr>
        <p:spPr>
          <a:xfrm>
            <a:off x="667557" y="1351508"/>
            <a:ext cx="76745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5400" dirty="0">
                <a:latin typeface="Ubuntu" panose="020B0504030602030204" pitchFamily="34" charset="0"/>
              </a:rPr>
              <a:t>Súčet troch po sebe idúcich čísel je 348. Ktoré sú to čísla?</a:t>
            </a:r>
            <a:endParaRPr lang="sk-SK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élník 10"/>
          <p:cNvSpPr/>
          <p:nvPr/>
        </p:nvSpPr>
        <p:spPr>
          <a:xfrm>
            <a:off x="2285984" y="4714884"/>
            <a:ext cx="6317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6000" dirty="0">
                <a:latin typeface="Times New Roman" pitchFamily="18" charset="0"/>
                <a:cs typeface="Times New Roman" pitchFamily="18" charset="0"/>
              </a:rPr>
              <a:t>115, 116, 117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2928E5E5-E637-49A5-81E6-E9E61CBA7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4286256"/>
            <a:ext cx="2182263" cy="196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19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Obdĺžnik 1"/>
          <p:cNvSpPr/>
          <p:nvPr/>
        </p:nvSpPr>
        <p:spPr>
          <a:xfrm>
            <a:off x="214282" y="428604"/>
            <a:ext cx="87868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Aký obrázok bude v poslednom okienku?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02A42680-D926-4160-A01B-907E26C2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8581"/>
          <a:stretch>
            <a:fillRect/>
          </a:stretch>
        </p:blipFill>
        <p:spPr>
          <a:xfrm>
            <a:off x="1928794" y="1142984"/>
            <a:ext cx="5429288" cy="3367345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02A42680-D926-4160-A01B-907E26C2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419"/>
          <a:stretch>
            <a:fillRect/>
          </a:stretch>
        </p:blipFill>
        <p:spPr>
          <a:xfrm>
            <a:off x="357158" y="4500570"/>
            <a:ext cx="7858180" cy="221455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02A42680-D926-4160-A01B-907E26C2AE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909" t="74185" r="33636" b="2766"/>
          <a:stretch>
            <a:fillRect/>
          </a:stretch>
        </p:blipFill>
        <p:spPr>
          <a:xfrm>
            <a:off x="5643570" y="2928933"/>
            <a:ext cx="1571636" cy="23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5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Autofit/>
          </a:bodyPr>
          <a:lstStyle/>
          <a:p>
            <a:endParaRPr lang="sk-SK" sz="14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3000" b="1" dirty="0" smtClean="0"/>
              <a:t>6) Nájdi </a:t>
            </a:r>
            <a:r>
              <a:rPr lang="sk-SK" sz="3000" b="1" dirty="0"/>
              <a:t>číslo, o ktorom bude platiť, že 12 365 je od neho menšie o </a:t>
            </a:r>
            <a:r>
              <a:rPr lang="sk-SK" sz="3000" b="1" dirty="0" smtClean="0"/>
              <a:t>1</a:t>
            </a:r>
            <a:r>
              <a:rPr lang="sk-SK" sz="3000" b="1" dirty="0"/>
              <a:t> 000 </a:t>
            </a:r>
            <a:r>
              <a:rPr lang="sk-SK" sz="3000" b="1" dirty="0" smtClean="0"/>
              <a:t>  </a:t>
            </a:r>
            <a:r>
              <a:rPr lang="sk-SK" sz="2400" dirty="0" smtClean="0"/>
              <a:t>(zápis, výpočet, odpoveď)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3000" b="1" dirty="0" smtClean="0"/>
              <a:t>7) Od </a:t>
            </a:r>
            <a:r>
              <a:rPr lang="sk-SK" sz="3000" b="1" dirty="0"/>
              <a:t>ktorého čísla je číslo 100 000 o 7 351 </a:t>
            </a:r>
            <a:r>
              <a:rPr lang="sk-SK" sz="3000" b="1" dirty="0" smtClean="0"/>
              <a:t>väčšie?</a:t>
            </a:r>
            <a:r>
              <a:rPr lang="sk-SK" sz="3000" dirty="0" smtClean="0"/>
              <a:t>    </a:t>
            </a:r>
            <a:r>
              <a:rPr lang="sk-SK" sz="2400" dirty="0" smtClean="0"/>
              <a:t>(zápis, výpočet, odpoveď)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3000" b="1" dirty="0" smtClean="0"/>
              <a:t>8)</a:t>
            </a:r>
            <a:r>
              <a:rPr lang="sk-SK" sz="3000" dirty="0" smtClean="0"/>
              <a:t> </a:t>
            </a:r>
            <a:r>
              <a:rPr lang="sk-SK" sz="3000" b="1" dirty="0" smtClean="0"/>
              <a:t>Ktoré</a:t>
            </a:r>
            <a:r>
              <a:rPr lang="sk-SK" sz="3000" dirty="0" smtClean="0"/>
              <a:t> </a:t>
            </a:r>
            <a:r>
              <a:rPr lang="sk-SK" sz="3000" b="1" dirty="0" smtClean="0"/>
              <a:t>číslo </a:t>
            </a:r>
            <a:r>
              <a:rPr lang="sk-SK" sz="3000" b="1" dirty="0"/>
              <a:t>je </a:t>
            </a:r>
            <a:r>
              <a:rPr lang="sk-SK" sz="3000" b="1" dirty="0" smtClean="0"/>
              <a:t>od čísla </a:t>
            </a:r>
            <a:r>
              <a:rPr lang="sk-SK" sz="3000" b="1" dirty="0"/>
              <a:t>860 o 37 väčšie?</a:t>
            </a:r>
          </a:p>
          <a:p>
            <a:pPr>
              <a:buNone/>
            </a:pPr>
            <a:r>
              <a:rPr lang="sk-SK" sz="2400" dirty="0" smtClean="0"/>
              <a:t>     (zápis, výpočet, odpoveď)</a:t>
            </a:r>
          </a:p>
          <a:p>
            <a:pPr>
              <a:buNone/>
            </a:pPr>
            <a:endParaRPr lang="sk-SK" sz="2400" b="1" dirty="0"/>
          </a:p>
          <a:p>
            <a:pPr>
              <a:buNone/>
            </a:pPr>
            <a:r>
              <a:rPr lang="sk-SK" sz="3000" b="1" dirty="0" smtClean="0"/>
              <a:t>9) Vypočítaj číslo </a:t>
            </a:r>
            <a:r>
              <a:rPr lang="sk-SK" sz="3000" b="1" dirty="0"/>
              <a:t>o </a:t>
            </a:r>
            <a:r>
              <a:rPr lang="sk-SK" sz="3000" b="1" dirty="0" smtClean="0"/>
              <a:t>55 </a:t>
            </a:r>
            <a:r>
              <a:rPr lang="sk-SK" sz="3000" b="1" dirty="0"/>
              <a:t>940 </a:t>
            </a:r>
            <a:r>
              <a:rPr lang="sk-SK" sz="3000" b="1" dirty="0" smtClean="0"/>
              <a:t>menšie </a:t>
            </a:r>
            <a:r>
              <a:rPr lang="sk-SK" sz="3000" b="1" dirty="0"/>
              <a:t>ako najmenšie šesťciferné číslo</a:t>
            </a:r>
            <a:r>
              <a:rPr lang="sk-SK" sz="3000" b="1" dirty="0" smtClean="0"/>
              <a:t>.     </a:t>
            </a:r>
            <a:r>
              <a:rPr lang="sk-SK" sz="2400" dirty="0" smtClean="0"/>
              <a:t>(zápis, výpočet, odpoveď)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r>
              <a:rPr lang="sk-SK" sz="3000" b="1" dirty="0" smtClean="0"/>
              <a:t>10) Vypočítaj číslo o 55 940 väčšie ako najväčšie šesťciferné číslo.     </a:t>
            </a:r>
            <a:r>
              <a:rPr lang="sk-SK" sz="1800" dirty="0" smtClean="0"/>
              <a:t>(zápis, výpočet, odpoveď)</a:t>
            </a:r>
            <a:endParaRPr lang="sk-SK" sz="1800" b="1" dirty="0" smtClean="0"/>
          </a:p>
          <a:p>
            <a:pPr>
              <a:buNone/>
            </a:pPr>
            <a:endParaRPr lang="sk-SK" sz="2400" b="1" dirty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b="1" dirty="0"/>
          </a:p>
          <a:p>
            <a:pPr>
              <a:buNone/>
            </a:pPr>
            <a:endParaRPr lang="sk-SK" sz="2400" b="1" dirty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57449" cy="785794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Rýchli počtári:  známka 1 za aktivitu</a:t>
            </a:r>
            <a:endParaRPr lang="sk-SK" dirty="0"/>
          </a:p>
        </p:txBody>
      </p:sp>
      <p:sp>
        <p:nvSpPr>
          <p:cNvPr id="11" name="Obdélník 10"/>
          <p:cNvSpPr/>
          <p:nvPr/>
        </p:nvSpPr>
        <p:spPr>
          <a:xfrm>
            <a:off x="-13449" y="6333565"/>
            <a:ext cx="9157449" cy="524435"/>
          </a:xfrm>
          <a:prstGeom prst="rect">
            <a:avLst/>
          </a:prstGeom>
          <a:gradFill>
            <a:gsLst>
              <a:gs pos="0">
                <a:srgbClr val="EAAAE5"/>
              </a:gs>
              <a:gs pos="50000">
                <a:srgbClr val="82369A"/>
              </a:gs>
              <a:gs pos="100000">
                <a:srgbClr val="8525A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xmlns="" id="{D3B0AD3C-4B55-460D-BFC3-0A9E551D601E}"/>
              </a:ext>
            </a:extLst>
          </p:cNvPr>
          <p:cNvSpPr txBox="1"/>
          <p:nvPr/>
        </p:nvSpPr>
        <p:spPr>
          <a:xfrm>
            <a:off x="857224" y="1000108"/>
            <a:ext cx="78104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6000" dirty="0">
                <a:latin typeface="Times New Roman" pitchFamily="18" charset="0"/>
                <a:cs typeface="Times New Roman" pitchFamily="18" charset="0"/>
              </a:rPr>
              <a:t>Tehla váži kilo a pol tehly. Koľko vážia tri tehly?</a:t>
            </a:r>
          </a:p>
        </p:txBody>
      </p:sp>
      <p:sp>
        <p:nvSpPr>
          <p:cNvPr id="8" name="Obdélník 10"/>
          <p:cNvSpPr/>
          <p:nvPr/>
        </p:nvSpPr>
        <p:spPr>
          <a:xfrm>
            <a:off x="1357290" y="4572008"/>
            <a:ext cx="76745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8000" dirty="0">
                <a:latin typeface="Ubuntu" panose="020B0504030602030204" pitchFamily="34" charset="0"/>
              </a:rPr>
              <a:t>6 kg</a:t>
            </a:r>
            <a:endParaRPr lang="sk-SK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16B9042D-9F7F-4406-BEF9-C774E924B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442913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47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293</Words>
  <Application>Microsoft Office PowerPoint</Application>
  <PresentationFormat>Prezentácia na obrazovke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Trénujeme čítanie s porozumením 2</vt:lpstr>
      <vt:lpstr>Snímka 2</vt:lpstr>
      <vt:lpstr>Hra: Rýchli počtári</vt:lpstr>
      <vt:lpstr>Snímka 4</vt:lpstr>
      <vt:lpstr>Snímka 5</vt:lpstr>
      <vt:lpstr>Snímka 6</vt:lpstr>
      <vt:lpstr>Snímka 7</vt:lpstr>
      <vt:lpstr>Snímka 8</vt:lpstr>
      <vt:lpstr>Snímka 9</vt:lpstr>
      <vt:lpstr>BONUS 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Trénujeme čítanie s porozumením 2</dc:title>
  <dc:creator>Remeta</dc:creator>
  <cp:lastModifiedBy>Remeta</cp:lastModifiedBy>
  <cp:revision>18</cp:revision>
  <dcterms:created xsi:type="dcterms:W3CDTF">2024-01-08T18:31:44Z</dcterms:created>
  <dcterms:modified xsi:type="dcterms:W3CDTF">2024-01-10T15:59:01Z</dcterms:modified>
</cp:coreProperties>
</file>