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57" r:id="rId5"/>
    <p:sldId id="267" r:id="rId6"/>
    <p:sldId id="258" r:id="rId7"/>
    <p:sldId id="259" r:id="rId8"/>
    <p:sldId id="260" r:id="rId9"/>
    <p:sldId id="261" r:id="rId10"/>
    <p:sldId id="268" r:id="rId11"/>
    <p:sldId id="269" r:id="rId12"/>
    <p:sldId id="270" r:id="rId13"/>
    <p:sldId id="291" r:id="rId14"/>
    <p:sldId id="292" r:id="rId15"/>
    <p:sldId id="283" r:id="rId16"/>
  </p:sldIdLst>
  <p:sldSz cx="9144000" cy="6858000" type="screen4x3"/>
  <p:notesSz cx="6858000" cy="9144000"/>
  <p:defaultTextStyle>
    <a:defPPr>
      <a:defRPr lang="sk-SK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Franklin Gothic Book" panose="020B050302010202020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5226" autoAdjust="0"/>
  </p:normalViewPr>
  <p:slideViewPr>
    <p:cSldViewPr showGuides="1">
      <p:cViewPr varScale="1">
        <p:scale>
          <a:sx n="82" d="100"/>
          <a:sy n="82" d="100"/>
        </p:scale>
        <p:origin x="946" y="72"/>
      </p:cViewPr>
      <p:guideLst>
        <p:guide orient="horz" pos="21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 rot="10800000">
            <a:off x="891821" y="5617774"/>
            <a:ext cx="7382935" cy="5372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-1" fmla="*/ 0 w 7955280"/>
              <a:gd name="connsiteY0-2" fmla="*/ 495300 h 495300"/>
              <a:gd name="connsiteX1-3" fmla="*/ 169546 w 7955280"/>
              <a:gd name="connsiteY1-4" fmla="*/ 0 h 495300"/>
              <a:gd name="connsiteX2-5" fmla="*/ 3966210 w 7955280"/>
              <a:gd name="connsiteY2-6" fmla="*/ 95250 h 495300"/>
              <a:gd name="connsiteX3-7" fmla="*/ 7785734 w 7955280"/>
              <a:gd name="connsiteY3-8" fmla="*/ 0 h 495300"/>
              <a:gd name="connsiteX4-9" fmla="*/ 7955280 w 7955280"/>
              <a:gd name="connsiteY4-10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1" name="Rectangle 10"/>
          <p:cNvSpPr/>
          <p:nvPr/>
        </p:nvSpPr>
        <p:spPr>
          <a:xfrm>
            <a:off x="990600" y="1017588"/>
            <a:ext cx="7178675" cy="483076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pic>
        <p:nvPicPr>
          <p:cNvPr id="2053" name="Picture 2" descr="C:\Users\Administrator\Desktop\Pushpin Dev\Assets\pushpin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2" descr="C:\Users\Administrator\Desktop\Pushpin Dev\Assets\pushpin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sk-SK" strike="noStrike" noProof="1"/>
              <a:t>Upravte štýl predlohy podnadpisov</a:t>
            </a:r>
            <a:endParaRPr lang="en-US" strike="noStrike" noProof="1"/>
          </a:p>
        </p:txBody>
      </p:sp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sk-SK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/>
            </a:lvl1pPr>
          </a:lstStyle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ctr"/>
          <a:lstStyle/>
          <a:p>
            <a:pPr lvl="0" fontAlgn="auto"/>
            <a:r>
              <a:rPr lang="sk-SK" strike="noStrike" noProof="1"/>
              <a:t>Upravte štýl predlohy textu.</a:t>
            </a:r>
          </a:p>
          <a:p>
            <a:pPr lvl="1" fontAlgn="auto"/>
            <a:r>
              <a:rPr lang="sk-SK" strike="noStrike" noProof="1"/>
              <a:t>Druhá úroveň</a:t>
            </a:r>
          </a:p>
          <a:p>
            <a:pPr lvl="2" fontAlgn="auto"/>
            <a:r>
              <a:rPr lang="sk-SK" strike="noStrike" noProof="1"/>
              <a:t>Tretia úroveň</a:t>
            </a:r>
          </a:p>
          <a:p>
            <a:pPr lvl="3" fontAlgn="auto"/>
            <a:r>
              <a:rPr lang="sk-SK" strike="noStrike" noProof="1"/>
              <a:t>Štvrtá úroveň</a:t>
            </a:r>
          </a:p>
          <a:p>
            <a:pPr lvl="4" fontAlgn="auto"/>
            <a:r>
              <a:rPr lang="sk-SK" strike="noStrike" noProof="1"/>
              <a:t>Piata úroveň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sk-SK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 fontAlgn="auto"/>
            <a:r>
              <a:rPr lang="sk-SK" strike="noStrike" noProof="1"/>
              <a:t>Upravte štýl predlohy textu.</a:t>
            </a:r>
          </a:p>
          <a:p>
            <a:pPr lvl="1" fontAlgn="auto"/>
            <a:r>
              <a:rPr lang="sk-SK" strike="noStrike" noProof="1"/>
              <a:t>Druhá úroveň</a:t>
            </a:r>
          </a:p>
          <a:p>
            <a:pPr lvl="2" fontAlgn="auto"/>
            <a:r>
              <a:rPr lang="sk-SK" strike="noStrike" noProof="1"/>
              <a:t>Tretia úroveň</a:t>
            </a:r>
          </a:p>
          <a:p>
            <a:pPr lvl="3" fontAlgn="auto"/>
            <a:r>
              <a:rPr lang="sk-SK" strike="noStrike" noProof="1"/>
              <a:t>Štvrtá úroveň</a:t>
            </a:r>
          </a:p>
          <a:p>
            <a:pPr lvl="4" fontAlgn="auto"/>
            <a:r>
              <a:rPr lang="sk-SK" strike="noStrike" noProof="1"/>
              <a:t>Piata úroveň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sk-SK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auto"/>
            <a:r>
              <a:rPr lang="sk-SK" strike="noStrike" noProof="1"/>
              <a:t>Upravte štýl predlohy textu.</a:t>
            </a:r>
          </a:p>
          <a:p>
            <a:pPr lvl="1" fontAlgn="auto"/>
            <a:r>
              <a:rPr lang="sk-SK" strike="noStrike" noProof="1"/>
              <a:t>Druhá úroveň</a:t>
            </a:r>
          </a:p>
          <a:p>
            <a:pPr lvl="2" fontAlgn="auto"/>
            <a:r>
              <a:rPr lang="sk-SK" strike="noStrike" noProof="1"/>
              <a:t>Tretia úroveň</a:t>
            </a:r>
          </a:p>
          <a:p>
            <a:pPr lvl="3" fontAlgn="auto"/>
            <a:r>
              <a:rPr lang="sk-SK" strike="noStrike" noProof="1"/>
              <a:t>Štvrtá úroveň</a:t>
            </a:r>
          </a:p>
          <a:p>
            <a:pPr lvl="4" fontAlgn="auto"/>
            <a:r>
              <a:rPr lang="sk-SK" strike="noStrike" noProof="1"/>
              <a:t>Piata úroveň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sk-SK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sk-SK" strike="noStrike" noProof="1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sk-SK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 fontAlgn="auto"/>
            <a:r>
              <a:rPr lang="sk-SK" strike="noStrike" noProof="1"/>
              <a:t>Upravte štýl predlohy textu.</a:t>
            </a:r>
          </a:p>
          <a:p>
            <a:pPr lvl="1" fontAlgn="auto"/>
            <a:r>
              <a:rPr lang="sk-SK" strike="noStrike" noProof="1"/>
              <a:t>Druhá úroveň</a:t>
            </a:r>
          </a:p>
          <a:p>
            <a:pPr lvl="2" fontAlgn="auto"/>
            <a:r>
              <a:rPr lang="sk-SK" strike="noStrike" noProof="1"/>
              <a:t>Tretia úroveň</a:t>
            </a:r>
          </a:p>
          <a:p>
            <a:pPr lvl="3" fontAlgn="auto"/>
            <a:r>
              <a:rPr lang="sk-SK" strike="noStrike" noProof="1"/>
              <a:t>Štvrtá úroveň</a:t>
            </a:r>
          </a:p>
          <a:p>
            <a:pPr lvl="4" fontAlgn="auto"/>
            <a:r>
              <a:rPr lang="sk-SK" strike="noStrike" noProof="1"/>
              <a:t>Piata úroveň</a:t>
            </a:r>
            <a:endParaRPr lang="en-US" strike="noStrike" noProof="1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 fontAlgn="auto"/>
            <a:r>
              <a:rPr lang="sk-SK" strike="noStrike" noProof="1"/>
              <a:t>Upravte štýl predlohy textu.</a:t>
            </a:r>
          </a:p>
          <a:p>
            <a:pPr lvl="1" fontAlgn="auto"/>
            <a:r>
              <a:rPr lang="sk-SK" strike="noStrike" noProof="1"/>
              <a:t>Druhá úroveň</a:t>
            </a:r>
          </a:p>
          <a:p>
            <a:pPr lvl="2" fontAlgn="auto"/>
            <a:r>
              <a:rPr lang="sk-SK" strike="noStrike" noProof="1"/>
              <a:t>Tretia úroveň</a:t>
            </a:r>
          </a:p>
          <a:p>
            <a:pPr lvl="3" fontAlgn="auto"/>
            <a:r>
              <a:rPr lang="sk-SK" strike="noStrike" noProof="1"/>
              <a:t>Štvrtá úroveň</a:t>
            </a:r>
          </a:p>
          <a:p>
            <a:pPr lvl="4" fontAlgn="auto"/>
            <a:r>
              <a:rPr lang="sk-SK" strike="noStrike" noProof="1"/>
              <a:t>Piata úroveň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auto"/>
            <a:endParaRPr lang="sk-SK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sk-SK" strike="noStrike" noProof="1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sk-SK" strike="noStrike" noProof="1"/>
              <a:t>Upravte štýl predlohy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 fontAlgn="auto"/>
            <a:r>
              <a:rPr lang="sk-SK" strike="noStrike" noProof="1"/>
              <a:t>Upravte štýl predlohy textu.</a:t>
            </a:r>
          </a:p>
          <a:p>
            <a:pPr lvl="1" fontAlgn="auto"/>
            <a:r>
              <a:rPr lang="sk-SK" strike="noStrike" noProof="1"/>
              <a:t>Druhá úroveň</a:t>
            </a:r>
          </a:p>
          <a:p>
            <a:pPr lvl="2" fontAlgn="auto"/>
            <a:r>
              <a:rPr lang="sk-SK" strike="noStrike" noProof="1"/>
              <a:t>Tretia úroveň</a:t>
            </a:r>
          </a:p>
          <a:p>
            <a:pPr lvl="3" fontAlgn="auto"/>
            <a:r>
              <a:rPr lang="sk-SK" strike="noStrike" noProof="1"/>
              <a:t>Štvrtá úroveň</a:t>
            </a:r>
          </a:p>
          <a:p>
            <a:pPr lvl="4" fontAlgn="auto"/>
            <a:r>
              <a:rPr lang="sk-SK" strike="noStrike" noProof="1"/>
              <a:t>Piata úroveň</a:t>
            </a:r>
            <a:endParaRPr lang="en-US" strike="noStrike" noProof="1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 fontAlgn="auto"/>
            <a:r>
              <a:rPr lang="sk-SK" strike="noStrike" noProof="1"/>
              <a:t>Upravte štýl predlohy textu.</a:t>
            </a:r>
          </a:p>
          <a:p>
            <a:pPr lvl="1" fontAlgn="auto"/>
            <a:r>
              <a:rPr lang="sk-SK" strike="noStrike" noProof="1"/>
              <a:t>Druhá úroveň</a:t>
            </a:r>
          </a:p>
          <a:p>
            <a:pPr lvl="2" fontAlgn="auto"/>
            <a:r>
              <a:rPr lang="sk-SK" strike="noStrike" noProof="1"/>
              <a:t>Tretia úroveň</a:t>
            </a:r>
          </a:p>
          <a:p>
            <a:pPr lvl="3" fontAlgn="auto"/>
            <a:r>
              <a:rPr lang="sk-SK" strike="noStrike" noProof="1"/>
              <a:t>Štvrtá úroveň</a:t>
            </a:r>
          </a:p>
          <a:p>
            <a:pPr lvl="4" fontAlgn="auto"/>
            <a:r>
              <a:rPr lang="sk-SK" strike="noStrike" noProof="1"/>
              <a:t>Piata úroveň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auto"/>
            <a:endParaRPr lang="sk-SK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sk-SK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sk-SK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-1" fmla="*/ 0 w 7955280"/>
              <a:gd name="connsiteY0-2" fmla="*/ 495300 h 495300"/>
              <a:gd name="connsiteX1-3" fmla="*/ 169546 w 7955280"/>
              <a:gd name="connsiteY1-4" fmla="*/ 0 h 495300"/>
              <a:gd name="connsiteX2-5" fmla="*/ 3966210 w 7955280"/>
              <a:gd name="connsiteY2-6" fmla="*/ 95250 h 495300"/>
              <a:gd name="connsiteX3-7" fmla="*/ 7785734 w 7955280"/>
              <a:gd name="connsiteY3-8" fmla="*/ 0 h 495300"/>
              <a:gd name="connsiteX4-9" fmla="*/ 7955280 w 7955280"/>
              <a:gd name="connsiteY4-10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6" name="Rectangle 15"/>
          <p:cNvSpPr/>
          <p:nvPr/>
        </p:nvSpPr>
        <p:spPr>
          <a:xfrm rot="60000">
            <a:off x="4468813" y="604838"/>
            <a:ext cx="3789363" cy="572293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7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3" name="Rectangle 12"/>
          <p:cNvSpPr/>
          <p:nvPr/>
        </p:nvSpPr>
        <p:spPr>
          <a:xfrm rot="21540000">
            <a:off x="749300" y="576263"/>
            <a:ext cx="3789363" cy="572293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4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pic>
        <p:nvPicPr>
          <p:cNvPr id="3079" name="Picture 2" descr="C:\Users\Administrator\Desktop\Pushpin Dev\Assets\pushpin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2" descr="C:\Users\Administrator\Desktop\Pushpin Dev\Assets\pushpin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sk-SK" strike="noStrike" noProof="1"/>
              <a:t>Upravte štýl predlohy textu.</a:t>
            </a:r>
          </a:p>
          <a:p>
            <a:pPr lvl="1" fontAlgn="auto"/>
            <a:r>
              <a:rPr lang="sk-SK" strike="noStrike" noProof="1"/>
              <a:t>Druhá úroveň</a:t>
            </a:r>
          </a:p>
          <a:p>
            <a:pPr lvl="2" fontAlgn="auto"/>
            <a:r>
              <a:rPr lang="sk-SK" strike="noStrike" noProof="1"/>
              <a:t>Tretia úroveň</a:t>
            </a:r>
          </a:p>
          <a:p>
            <a:pPr lvl="3" fontAlgn="auto"/>
            <a:r>
              <a:rPr lang="sk-SK" strike="noStrike" noProof="1"/>
              <a:t>Štvrtá úroveň</a:t>
            </a:r>
          </a:p>
          <a:p>
            <a:pPr lvl="4" fontAlgn="auto"/>
            <a:r>
              <a:rPr lang="sk-SK" strike="noStrike" noProof="1"/>
              <a:t>Piata úroveň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sk-SK" strike="noStrike" noProof="1"/>
              <a:t>Upravte štýl predlohy textu.</a:t>
            </a:r>
          </a:p>
        </p:txBody>
      </p:sp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400" y="5829300"/>
            <a:ext cx="3522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sk-SK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-1" fmla="*/ 0 w 7955280"/>
              <a:gd name="connsiteY0-2" fmla="*/ 495300 h 495300"/>
              <a:gd name="connsiteX1-3" fmla="*/ 169546 w 7955280"/>
              <a:gd name="connsiteY1-4" fmla="*/ 0 h 495300"/>
              <a:gd name="connsiteX2-5" fmla="*/ 3966210 w 7955280"/>
              <a:gd name="connsiteY2-6" fmla="*/ 95250 h 495300"/>
              <a:gd name="connsiteX3-7" fmla="*/ 7785734 w 7955280"/>
              <a:gd name="connsiteY3-8" fmla="*/ 0 h 495300"/>
              <a:gd name="connsiteX4-9" fmla="*/ 7955280 w 7955280"/>
              <a:gd name="connsiteY4-10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293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3" name="Rectangle 12"/>
          <p:cNvSpPr/>
          <p:nvPr/>
        </p:nvSpPr>
        <p:spPr>
          <a:xfrm rot="21540000">
            <a:off x="744538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29" name="Rectangle 28"/>
          <p:cNvSpPr/>
          <p:nvPr/>
        </p:nvSpPr>
        <p:spPr>
          <a:xfrm rot="60000">
            <a:off x="4468813" y="604838"/>
            <a:ext cx="3789363" cy="572293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30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pic>
        <p:nvPicPr>
          <p:cNvPr id="4103" name="Picture 2" descr="C:\Users\Administrator\Desktop\Pushpin Dev\Assets\pushpin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4" name="Picture 2" descr="C:\Users\Administrator\Desktop\Pushpin Dev\Assets\pushpin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pPr fontAlgn="auto"/>
            <a:r>
              <a:rPr lang="sk-SK" strike="noStrike" noProof="1"/>
              <a:t>Upravte štýly predlohy textu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r>
              <a:rPr lang="sk-SK" strike="noStrike" noProof="1"/>
              <a:t>Ak chcete pridať obrázok, kliknite na ikonu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sk-SK" strike="noStrike" noProof="1"/>
              <a:t>Upravte štýl predlohy textu.</a:t>
            </a:r>
          </a:p>
        </p:txBody>
      </p:sp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400" y="5830888"/>
            <a:ext cx="331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sk-SK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29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-1" fmla="*/ 0 w 7955280"/>
              <a:gd name="connsiteY0-2" fmla="*/ 495300 h 495300"/>
              <a:gd name="connsiteX1-3" fmla="*/ 169546 w 7955280"/>
              <a:gd name="connsiteY1-4" fmla="*/ 0 h 495300"/>
              <a:gd name="connsiteX2-5" fmla="*/ 3966210 w 7955280"/>
              <a:gd name="connsiteY2-6" fmla="*/ 95250 h 495300"/>
              <a:gd name="connsiteX3-7" fmla="*/ 7785734 w 7955280"/>
              <a:gd name="connsiteY3-8" fmla="*/ 0 h 495300"/>
              <a:gd name="connsiteX4-9" fmla="*/ 7955280 w 7955280"/>
              <a:gd name="connsiteY4-10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  <p:pic>
        <p:nvPicPr>
          <p:cNvPr id="1030" name="Picture 2" descr="C:\Users\Administrator\Desktop\Pushpin Dev\Assets\pushpinLeft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Picture 2" descr="C:\Users\Administrator\Desktop\Pushpin Dev\Assets\pushpinLeft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2" name="Title Placeholder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sk-SK" altLang="en-US"/>
              <a:t>Upravte štýly predlohy textu</a:t>
            </a:r>
            <a:endParaRPr lang="en-US" altLang="zh-CN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/>
          </p:nvPr>
        </p:nvSpPr>
        <p:spPr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 indent="-274320"/>
            <a:r>
              <a:rPr lang="sk-SK" altLang="en-US"/>
              <a:t>Upravte štýl predlohy textu.</a:t>
            </a:r>
          </a:p>
          <a:p>
            <a:pPr lvl="1" indent="-274955"/>
            <a:r>
              <a:rPr lang="sk-SK" altLang="en-US"/>
              <a:t>Druhá úroveň</a:t>
            </a:r>
          </a:p>
          <a:p>
            <a:pPr lvl="2" indent="-228600"/>
            <a:r>
              <a:rPr lang="sk-SK" altLang="en-US"/>
              <a:t>Tretia úroveň</a:t>
            </a:r>
          </a:p>
          <a:p>
            <a:pPr lvl="3" indent="-229235"/>
            <a:r>
              <a:rPr lang="sk-SK" altLang="en-US"/>
              <a:t>Štvrtá úroveň</a:t>
            </a:r>
          </a:p>
          <a:p>
            <a:pPr lvl="4" indent="-227965"/>
            <a:r>
              <a:rPr lang="sk-SK" altLang="en-US"/>
              <a:t>Piata úroveň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anose="03070502040507070304" pitchFamily="66" charset="0"/>
              </a:defRPr>
            </a:lvl1pPr>
          </a:lstStyle>
          <a:p>
            <a:pPr fontAlgn="auto"/>
            <a:fld id="{618FA128-7599-4BED-AA8E-772982F46B4C}" type="datetimeFigureOut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18. 12. 2023</a:t>
            </a:fld>
            <a:endParaRPr lang="sk-SK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anose="03070502040507070304" pitchFamily="66" charset="0"/>
              </a:defRPr>
            </a:lvl1pPr>
          </a:lstStyle>
          <a:p>
            <a:pPr fontAlgn="auto"/>
            <a:endParaRPr lang="sk-SK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anose="03070502040507070304" pitchFamily="66" charset="0"/>
              </a:defRPr>
            </a:lvl1pPr>
          </a:lstStyle>
          <a:p>
            <a:pPr fontAlgn="auto"/>
            <a:fld id="{2BF7C570-D069-4DBA-B88B-BEF8BA6D2B78}" type="slidenum">
              <a:rPr lang="sk-SK" strike="noStrike" noProof="1" smtClean="0">
                <a:latin typeface="Rage Italic" panose="03070502040507070304" pitchFamily="66" charset="0"/>
                <a:ea typeface="+mn-ea"/>
                <a:cs typeface="+mn-cs"/>
              </a:rPr>
              <a:t>‹#›</a:t>
            </a:fld>
            <a:endParaRPr lang="sk-SK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anose="03060802040406070304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scio.sk/?gad_source=1&amp;gclid=CjwKCAiA-P-rBhBEEiwAQEXhH0mn1KMg-7o5ojvdRGj_WQwA8PhY18YYe5TH6smX4z6kvTWRTbvCkRoCruYQAvD_Bw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vtisr.sk/cvti-sr-vedecka-kniznica/informacie-o-skolstve/statistiky/statistika-prijimacieho-konania-na-vysoke-skoly-sr.html?page_id=9723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sokeskoly.cz/sekce/pro-uchazece-na-vs" TargetMode="External"/><Relationship Id="rId2" Type="http://schemas.openxmlformats.org/officeDocument/2006/relationships/hyperlink" Target="https://www.portalvs.sk/sk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ndyprace.sk/sk" TargetMode="External"/><Relationship Id="rId2" Type="http://schemas.openxmlformats.org/officeDocument/2006/relationships/hyperlink" Target="https://uplatnenie.sk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-osobnosti.riasec.sk/" TargetMode="External"/><Relationship Id="rId2" Type="http://schemas.openxmlformats.org/officeDocument/2006/relationships/hyperlink" Target="http://www.jobs.cz/vysoke-skoly/pruvodce-vyberem-skol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futuregenerationeurope.eu/mini-erasmu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27200" y="1795463"/>
            <a:ext cx="5722938" cy="841375"/>
          </a:xfrm>
        </p:spPr>
        <p:txBody>
          <a:bodyPr anchor="b">
            <a:normAutofit fontScale="90000"/>
          </a:bodyPr>
          <a:lstStyle/>
          <a:p>
            <a:pPr fontAlgn="auto"/>
            <a:r>
              <a:rPr lang="sk-SK" sz="60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VÝBER VŠ</a:t>
            </a:r>
          </a:p>
        </p:txBody>
      </p:sp>
      <p:pic>
        <p:nvPicPr>
          <p:cNvPr id="5122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3054350"/>
            <a:ext cx="2705100" cy="1695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800" y="2987675"/>
            <a:ext cx="2371725" cy="176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sk-SK" altLang="en-US" sz="2800" b="1"/>
              <a:t>Kde získať informácie?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8575" y="2120900"/>
            <a:ext cx="6761163" cy="3603625"/>
          </a:xfrm>
        </p:spPr>
        <p:txBody>
          <a:bodyPr/>
          <a:lstStyle/>
          <a:p>
            <a:pPr marL="0" indent="0" fontAlgn="auto">
              <a:buNone/>
            </a:pPr>
            <a:endParaRPr lang="sk-SK" altLang="en-US" strike="noStrike" noProof="1"/>
          </a:p>
          <a:p>
            <a:pPr fontAlgn="auto"/>
            <a:r>
              <a:rPr lang="sk-SK" altLang="en-US" strike="noStrike" noProof="1">
                <a:latin typeface="+mj-lt"/>
              </a:rPr>
              <a:t>informačná nástenka a kútik KGŠM !!! :) (prístavba, pri kabinete SJL a ANJ)</a:t>
            </a:r>
          </a:p>
          <a:p>
            <a:pPr fontAlgn="auto"/>
            <a:r>
              <a:rPr lang="sk-SK" altLang="en-US" noProof="1">
                <a:latin typeface="+mj-lt"/>
              </a:rPr>
              <a:t>v</a:t>
            </a:r>
            <a:r>
              <a:rPr lang="sk-SK" altLang="en-US" strike="noStrike" noProof="1">
                <a:latin typeface="+mj-lt"/>
              </a:rPr>
              <a:t>eľtrhy VŠ (NR, BA)</a:t>
            </a:r>
          </a:p>
          <a:p>
            <a:pPr fontAlgn="auto"/>
            <a:r>
              <a:rPr lang="sk-SK" altLang="en-US" strike="noStrike" noProof="1">
                <a:latin typeface="+mj-lt"/>
              </a:rPr>
              <a:t>internet (konkrétne fakulty)</a:t>
            </a:r>
          </a:p>
          <a:p>
            <a:pPr fontAlgn="auto"/>
            <a:r>
              <a:rPr lang="sk-SK" altLang="en-US" strike="noStrike" noProof="1">
                <a:latin typeface="+mj-lt"/>
              </a:rPr>
              <a:t>sociálne siete </a:t>
            </a:r>
          </a:p>
          <a:p>
            <a:pPr fontAlgn="auto"/>
            <a:r>
              <a:rPr lang="sk-SK" altLang="en-US" strike="noStrike" noProof="1">
                <a:latin typeface="+mj-lt"/>
              </a:rPr>
              <a:t>DOD jednotlivých fakúlt</a:t>
            </a:r>
          </a:p>
          <a:p>
            <a:pPr marL="0" indent="0" fontAlgn="auto">
              <a:buNone/>
            </a:pPr>
            <a:endParaRPr lang="sk-SK" altLang="en-US" strike="noStrike" noProof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sk-SK" altLang="en-US" sz="2800" b="1"/>
              <a:t>Vyplnenie prihlášky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741" y="2120900"/>
            <a:ext cx="7344510" cy="3471863"/>
          </a:xfrm>
        </p:spPr>
        <p:txBody>
          <a:bodyPr/>
          <a:lstStyle/>
          <a:p>
            <a:pPr fontAlgn="auto"/>
            <a:r>
              <a:rPr lang="sk-SK" altLang="en-US" strike="noStrike" noProof="1"/>
              <a:t>výlučne online forma ?</a:t>
            </a:r>
          </a:p>
          <a:p>
            <a:pPr fontAlgn="auto"/>
            <a:r>
              <a:rPr lang="sk-SK" altLang="en-US" strike="noStrike" noProof="1"/>
              <a:t>pozor na deadline</a:t>
            </a:r>
          </a:p>
          <a:p>
            <a:pPr fontAlgn="auto"/>
            <a:r>
              <a:rPr lang="sk-SK" altLang="en-US" strike="noStrike" noProof="1"/>
              <a:t>pozor na umelecké smery s talentovanými skúškami - veľmi skorý deadline</a:t>
            </a:r>
          </a:p>
          <a:p>
            <a:pPr fontAlgn="auto"/>
            <a:r>
              <a:rPr lang="sk-SK" altLang="en-US" strike="noStrike" noProof="1"/>
              <a:t>poriadne skontrolovať požadovanú dokumentáciu</a:t>
            </a:r>
          </a:p>
          <a:p>
            <a:pPr fontAlgn="auto"/>
            <a:r>
              <a:rPr lang="sk-SK" altLang="en-US" strike="noStrike" noProof="1"/>
              <a:t>priemer známok - triedni učitelia (papierová forma)</a:t>
            </a:r>
          </a:p>
          <a:p>
            <a:pPr fontAlgn="auto"/>
            <a:r>
              <a:rPr lang="sk-SK" altLang="en-US" strike="noStrike" noProof="1"/>
              <a:t>prísť sa poradiť, ak treba :)  (I.Ivaničová)</a:t>
            </a:r>
          </a:p>
          <a:p>
            <a:pPr marL="0" indent="0" fontAlgn="auto">
              <a:buNone/>
            </a:pPr>
            <a:endParaRPr lang="sk-SK" altLang="en-US" strike="noStrike" noProof="1"/>
          </a:p>
          <a:p>
            <a:pPr fontAlgn="auto"/>
            <a:endParaRPr lang="sk-SK" altLang="en-US" strike="noStrike" noProof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27725-155C-CC6A-94B6-4D893B38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SCIO test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325726B-00D8-DC69-8511-2DEAE8AD0C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6585782" cy="3602736"/>
          </a:xfrm>
        </p:spPr>
        <p:txBody>
          <a:bodyPr/>
          <a:lstStyle/>
          <a:p>
            <a:r>
              <a:rPr lang="sk-SK" dirty="0"/>
              <a:t> nahrádza/dopĺňa prijímaciu skúšku</a:t>
            </a:r>
          </a:p>
          <a:p>
            <a:r>
              <a:rPr lang="sk-SK" dirty="0"/>
              <a:t>rôzne predmety (!!! Pozor na formu SK/CZ test študijných predpokladov)</a:t>
            </a:r>
          </a:p>
          <a:p>
            <a:r>
              <a:rPr lang="sk-SK" dirty="0"/>
              <a:t>Možnosť opakovania –platí najlepší výsledok</a:t>
            </a:r>
          </a:p>
          <a:p>
            <a:r>
              <a:rPr lang="sk-SK" dirty="0"/>
              <a:t>ceny, termíny, príprava:</a:t>
            </a:r>
          </a:p>
          <a:p>
            <a:r>
              <a:rPr lang="sk-SK" dirty="0">
                <a:hlinkClick r:id="rId2"/>
              </a:rPr>
              <a:t>https://www.scio.sk/?gad_source=1&amp;gclid=CjwKCAiA-P-rBhBEEiwAQEXhH0mn1KMg-7o5ojvdRGj_WQwA8PhY18YYe5TH6smX4z6kvTWRTbvCkRoCruYQAvD_BwE</a:t>
            </a:r>
            <a:endParaRPr lang="sk-SK" dirty="0"/>
          </a:p>
        </p:txBody>
      </p:sp>
      <p:pic>
        <p:nvPicPr>
          <p:cNvPr id="1026" name="Picture 2" descr="SCIO Národné porovnávacie skúšky – Gymnázium Pavla Horova">
            <a:extLst>
              <a:ext uri="{FF2B5EF4-FFF2-40B4-BE49-F238E27FC236}">
                <a16:creationId xmlns:a16="http://schemas.microsoft.com/office/drawing/2014/main" id="{519653D9-7B5F-F648-B3B8-5F523A7B7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150" y="715456"/>
            <a:ext cx="1573599" cy="4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11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1222375" y="1627188"/>
            <a:ext cx="6699250" cy="3603625"/>
          </a:xfrm>
        </p:spPr>
        <p:txBody>
          <a:bodyPr lIns="91440" tIns="45720" rIns="91440" bIns="45720" anchor="t"/>
          <a:lstStyle/>
          <a:p>
            <a:pPr marL="0" indent="0" algn="ctr">
              <a:buNone/>
            </a:pPr>
            <a:r>
              <a:rPr lang="sk-SK" altLang="en-US" sz="8000" b="1">
                <a:latin typeface="Comic Sans MS" panose="030F0702030302020204" charset="0"/>
              </a:rPr>
              <a:t>VEĽA ŠŤASTIA !!!!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75" y="692150"/>
            <a:ext cx="6964363" cy="720725"/>
          </a:xfrm>
        </p:spPr>
        <p:txBody>
          <a:bodyPr>
            <a:normAutofit fontScale="90000"/>
          </a:bodyPr>
          <a:lstStyle/>
          <a:p>
            <a:pPr fontAlgn="auto"/>
            <a:r>
              <a:rPr lang="sk-SK" sz="3200" b="1" strike="noStrike" noProof="1"/>
              <a:t>Pri výbere VŠ je potrebné zohľadniť</a:t>
            </a:r>
            <a:r>
              <a:rPr lang="sk-SK" sz="3200" strike="noStrike" noProof="1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63675" y="1557338"/>
            <a:ext cx="6196013" cy="4464050"/>
          </a:xfrm>
        </p:spPr>
        <p:txBody>
          <a:bodyPr>
            <a:normAutofit fontScale="87500" lnSpcReduction="20000"/>
          </a:bodyPr>
          <a:lstStyle/>
          <a:p>
            <a:pPr fontAlgn="auto"/>
            <a:r>
              <a:rPr lang="sk-SK" b="1" strike="noStrike" noProof="1"/>
              <a:t>záujem o vybraný odbor</a:t>
            </a:r>
          </a:p>
          <a:p>
            <a:pPr marL="0" indent="0" fontAlgn="auto">
              <a:buNone/>
            </a:pPr>
            <a:endParaRPr lang="sk-SK" b="1" strike="noStrike" noProof="1"/>
          </a:p>
          <a:p>
            <a:pPr fontAlgn="auto"/>
            <a:r>
              <a:rPr lang="sk-SK" b="1" strike="noStrike" noProof="1"/>
              <a:t>študijné a osobnostné </a:t>
            </a:r>
          </a:p>
          <a:p>
            <a:pPr marL="0" indent="0" fontAlgn="auto">
              <a:buNone/>
            </a:pPr>
            <a:r>
              <a:rPr lang="sk-SK" b="1" strike="noStrike" noProof="1"/>
              <a:t>predpoklady</a:t>
            </a:r>
          </a:p>
          <a:p>
            <a:pPr marL="0" indent="0" fontAlgn="auto">
              <a:buNone/>
            </a:pPr>
            <a:endParaRPr lang="sk-SK" b="1" strike="noStrike" noProof="1"/>
          </a:p>
          <a:p>
            <a:pPr fontAlgn="auto"/>
            <a:r>
              <a:rPr lang="sk-SK" b="1" strike="noStrike" noProof="1"/>
              <a:t>sídlo VŠ, ubytovanie</a:t>
            </a:r>
          </a:p>
          <a:p>
            <a:pPr marL="0" indent="0" fontAlgn="auto">
              <a:buNone/>
            </a:pPr>
            <a:endParaRPr lang="sk-SK" b="1" strike="noStrike" noProof="1"/>
          </a:p>
          <a:p>
            <a:pPr fontAlgn="auto"/>
            <a:r>
              <a:rPr lang="sk-SK" b="1" strike="noStrike" noProof="1">
                <a:sym typeface="+mn-ea"/>
              </a:rPr>
              <a:t>finančnú náročnosť štúdia</a:t>
            </a:r>
            <a:endParaRPr lang="sk-SK" b="1" strike="noStrike" noProof="1"/>
          </a:p>
          <a:p>
            <a:pPr fontAlgn="auto"/>
            <a:r>
              <a:rPr lang="sk-SK" sz="2800" b="1" strike="noStrike" noProof="1">
                <a:solidFill>
                  <a:schemeClr val="accent1">
                    <a:lumMod val="75000"/>
                  </a:schemeClr>
                </a:solidFill>
              </a:rPr>
              <a:t>možnosť zamestnať sa po skončení VŠ!!!</a:t>
            </a:r>
          </a:p>
          <a:p>
            <a:pPr marL="0" indent="0" fontAlgn="auto">
              <a:buNone/>
            </a:pPr>
            <a:endParaRPr lang="sk-SK" b="1" strike="noStrike" noProof="1">
              <a:solidFill>
                <a:schemeClr val="accent1">
                  <a:lumMod val="50000"/>
                </a:schemeClr>
              </a:solidFill>
            </a:endParaRPr>
          </a:p>
          <a:p>
            <a:pPr fontAlgn="auto"/>
            <a:r>
              <a:rPr lang="sk-SK" b="1" strike="noStrike" noProof="1"/>
              <a:t>kvalitu študijného programu</a:t>
            </a:r>
            <a:r>
              <a:rPr lang="sk-SK" b="1" strike="noStrike" noProof="1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b="1" strike="noStrike" noProof="1"/>
              <a:t>na vybranej VŠ a zázemie, ktoré VŠ študentom ponúka</a:t>
            </a:r>
          </a:p>
          <a:p>
            <a:pPr fontAlgn="auto"/>
            <a:r>
              <a:rPr lang="sk-SK" b="1" strike="noStrike" noProof="1"/>
              <a:t>iné benefity (študijné pobyty, štipendiá, aktivity)</a:t>
            </a:r>
          </a:p>
          <a:p>
            <a:pPr marL="0" indent="0" fontAlgn="auto">
              <a:buNone/>
            </a:pPr>
            <a:endParaRPr lang="sk-SK" b="1" strike="noStrike" noProof="1"/>
          </a:p>
          <a:p>
            <a:pPr fontAlgn="auto"/>
            <a:endParaRPr lang="sk-SK" b="1" strike="noStrike" noProof="1"/>
          </a:p>
          <a:p>
            <a:pPr fontAlgn="auto"/>
            <a:endParaRPr lang="sk-SK" strike="noStrike" noProof="1"/>
          </a:p>
          <a:p>
            <a:pPr fontAlgn="auto"/>
            <a:endParaRPr lang="sk-SK" strike="noStrike" noProof="1">
              <a:solidFill>
                <a:schemeClr val="accent1">
                  <a:lumMod val="50000"/>
                </a:schemeClr>
              </a:solidFill>
            </a:endParaRPr>
          </a:p>
          <a:p>
            <a:pPr fontAlgn="auto"/>
            <a:endParaRPr lang="sk-SK" strike="noStrike" noProof="1"/>
          </a:p>
        </p:txBody>
      </p:sp>
      <p:pic>
        <p:nvPicPr>
          <p:cNvPr id="6147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7650" y="1557338"/>
            <a:ext cx="2921000" cy="1943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1090613" y="658813"/>
            <a:ext cx="6964362" cy="1201737"/>
          </a:xfrm>
        </p:spPr>
        <p:txBody>
          <a:bodyPr lIns="91440" tIns="45720" rIns="91440" bIns="45720" anchor="ctr"/>
          <a:lstStyle/>
          <a:p>
            <a:r>
              <a:rPr lang="sk-SK" altLang="en-US" sz="2800" b="1"/>
              <a:t>Pomocné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263" y="1695450"/>
            <a:ext cx="6448425" cy="4027488"/>
          </a:xfrm>
        </p:spPr>
        <p:txBody>
          <a:bodyPr>
            <a:normAutofit fontScale="87500" lnSpcReduction="10000"/>
          </a:bodyPr>
          <a:lstStyle/>
          <a:p>
            <a:pPr marL="0" indent="0" fontAlgn="auto">
              <a:spcBef>
                <a:spcPts val="600"/>
              </a:spcBef>
              <a:buNone/>
            </a:pPr>
            <a:r>
              <a:rPr lang="sk-SK" altLang="cs-CZ" b="1" strike="noStrike" noProof="0" dirty="0">
                <a:sym typeface="+mn-ea"/>
              </a:rPr>
              <a:t>1. </a:t>
            </a:r>
            <a:r>
              <a:rPr lang="cs-CZ" b="1" strike="noStrike" noProof="0" dirty="0">
                <a:sym typeface="+mn-ea"/>
              </a:rPr>
              <a:t>U </a:t>
            </a:r>
            <a:r>
              <a:rPr lang="cs-CZ" b="1" strike="noStrike" noProof="0" dirty="0" err="1">
                <a:sym typeface="+mn-ea"/>
              </a:rPr>
              <a:t>ktorých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vecí</a:t>
            </a:r>
            <a:r>
              <a:rPr lang="cs-CZ" b="1" strike="noStrike" noProof="0" dirty="0">
                <a:sym typeface="+mn-ea"/>
              </a:rPr>
              <a:t> mám pocit, že </a:t>
            </a:r>
            <a:r>
              <a:rPr lang="cs-CZ" b="1" strike="noStrike" noProof="0" dirty="0" err="1">
                <a:sym typeface="+mn-ea"/>
              </a:rPr>
              <a:t>som</a:t>
            </a:r>
            <a:r>
              <a:rPr lang="cs-CZ" b="1" strike="noStrike" noProof="0" dirty="0">
                <a:sym typeface="+mn-ea"/>
              </a:rPr>
              <a:t> v nich dobrý/á?</a:t>
            </a:r>
            <a:endParaRPr lang="cs-CZ" b="1" strike="noStrike" noProof="0" dirty="0"/>
          </a:p>
          <a:p>
            <a:pPr marL="0" indent="0" fontAlgn="auto">
              <a:spcBef>
                <a:spcPts val="600"/>
              </a:spcBef>
              <a:buFont typeface="+mj-lt"/>
              <a:buNone/>
              <a:tabLst>
                <a:tab pos="271145" algn="l"/>
              </a:tabLst>
            </a:pPr>
            <a:r>
              <a:rPr lang="sk-SK" altLang="cs-CZ" b="1" strike="noStrike" noProof="0" dirty="0" err="1">
                <a:sym typeface="+mn-ea"/>
              </a:rPr>
              <a:t>2. </a:t>
            </a:r>
            <a:r>
              <a:rPr lang="cs-CZ" b="1" strike="noStrike" noProof="0" dirty="0" err="1">
                <a:sym typeface="+mn-ea"/>
              </a:rPr>
              <a:t>Čo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ma</a:t>
            </a:r>
            <a:r>
              <a:rPr lang="cs-CZ" b="1" strike="noStrike" noProof="0" dirty="0">
                <a:sym typeface="+mn-ea"/>
              </a:rPr>
              <a:t> motivuje?</a:t>
            </a:r>
            <a:endParaRPr lang="cs-CZ" b="1" strike="noStrike" noProof="0" dirty="0"/>
          </a:p>
          <a:p>
            <a:pPr marL="0" indent="0" fontAlgn="auto">
              <a:spcBef>
                <a:spcPts val="600"/>
              </a:spcBef>
              <a:buFont typeface="+mj-lt"/>
              <a:buNone/>
            </a:pPr>
            <a:r>
              <a:rPr lang="sk-SK" altLang="cs-CZ" b="1" strike="noStrike" noProof="0" dirty="0" err="1">
                <a:sym typeface="+mn-ea"/>
              </a:rPr>
              <a:t>3. </a:t>
            </a:r>
            <a:r>
              <a:rPr lang="cs-CZ" b="1" strike="noStrike" noProof="0" dirty="0" err="1">
                <a:sym typeface="+mn-ea"/>
              </a:rPr>
              <a:t>Pri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čom</a:t>
            </a:r>
            <a:r>
              <a:rPr lang="cs-CZ" b="1" strike="noStrike" noProof="0" dirty="0">
                <a:sym typeface="+mn-ea"/>
              </a:rPr>
              <a:t> si </a:t>
            </a:r>
            <a:r>
              <a:rPr lang="cs-CZ" b="1" strike="noStrike" noProof="0" dirty="0" err="1">
                <a:sym typeface="+mn-ea"/>
              </a:rPr>
              <a:t>užijem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najviac</a:t>
            </a:r>
            <a:r>
              <a:rPr lang="cs-CZ" b="1" strike="noStrike" noProof="0" dirty="0">
                <a:sym typeface="+mn-ea"/>
              </a:rPr>
              <a:t> zábavy?</a:t>
            </a:r>
            <a:endParaRPr lang="cs-CZ" b="1" strike="noStrike" noProof="0" dirty="0"/>
          </a:p>
          <a:p>
            <a:pPr marL="361950" indent="-361950" fontAlgn="auto">
              <a:spcBef>
                <a:spcPts val="600"/>
              </a:spcBef>
              <a:buNone/>
            </a:pPr>
            <a:r>
              <a:rPr lang="cs-CZ" b="1" strike="noStrike" noProof="0" dirty="0">
                <a:sym typeface="+mn-ea"/>
              </a:rPr>
              <a:t>4. Ku</a:t>
            </a:r>
            <a:r>
              <a:rPr lang="cs-CZ" b="1" strike="noStrike" noProof="1">
                <a:sym typeface="+mn-ea"/>
              </a:rPr>
              <a:t> </a:t>
            </a:r>
            <a:r>
              <a:rPr lang="cs-CZ" b="1" strike="noStrike" noProof="0" dirty="0">
                <a:sym typeface="+mn-ea"/>
              </a:rPr>
              <a:t>komu </a:t>
            </a:r>
            <a:r>
              <a:rPr lang="cs-CZ" b="1" strike="noStrike" noProof="0" dirty="0" err="1">
                <a:sym typeface="+mn-ea"/>
              </a:rPr>
              <a:t>alebo</a:t>
            </a:r>
            <a:r>
              <a:rPr lang="cs-CZ" b="1" strike="noStrike" noProof="0" dirty="0">
                <a:sym typeface="+mn-ea"/>
              </a:rPr>
              <a:t> k </a:t>
            </a:r>
            <a:r>
              <a:rPr lang="cs-CZ" b="1" strike="noStrike" noProof="0" dirty="0" err="1">
                <a:sym typeface="+mn-ea"/>
              </a:rPr>
              <a:t>čomu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vzhliadam</a:t>
            </a:r>
            <a:r>
              <a:rPr lang="cs-CZ" b="1" strike="noStrike" noProof="0" dirty="0">
                <a:sym typeface="+mn-ea"/>
              </a:rPr>
              <a:t>?</a:t>
            </a:r>
            <a:endParaRPr lang="cs-CZ" b="1" strike="noStrike" noProof="0" dirty="0"/>
          </a:p>
          <a:p>
            <a:pPr marL="361950" indent="-361950" fontAlgn="auto">
              <a:spcBef>
                <a:spcPts val="600"/>
              </a:spcBef>
              <a:buNone/>
            </a:pPr>
            <a:r>
              <a:rPr lang="sk-SK" altLang="cs-CZ" b="1" strike="noStrike" noProof="0" dirty="0">
                <a:sym typeface="+mn-ea"/>
              </a:rPr>
              <a:t>5. </a:t>
            </a:r>
            <a:r>
              <a:rPr lang="cs-CZ" b="1" strike="noStrike" noProof="0" dirty="0">
                <a:sym typeface="+mn-ea"/>
              </a:rPr>
              <a:t>Je </a:t>
            </a:r>
            <a:r>
              <a:rPr lang="cs-CZ" b="1" strike="noStrike" noProof="0" dirty="0" err="1">
                <a:sym typeface="+mn-ea"/>
              </a:rPr>
              <a:t>niečo</a:t>
            </a:r>
            <a:r>
              <a:rPr lang="cs-CZ" b="1" strike="noStrike" noProof="0" dirty="0">
                <a:sym typeface="+mn-ea"/>
              </a:rPr>
              <a:t>, </a:t>
            </a:r>
            <a:r>
              <a:rPr lang="cs-CZ" b="1" strike="noStrike" noProof="1">
                <a:sym typeface="+mn-ea"/>
              </a:rPr>
              <a:t>č</a:t>
            </a:r>
            <a:r>
              <a:rPr lang="cs-CZ" b="1" strike="noStrike" noProof="0" dirty="0">
                <a:sym typeface="+mn-ea"/>
              </a:rPr>
              <a:t>o </a:t>
            </a:r>
            <a:r>
              <a:rPr lang="cs-CZ" b="1" strike="noStrike" noProof="0" dirty="0" err="1">
                <a:sym typeface="+mn-ea"/>
              </a:rPr>
              <a:t>som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chcel</a:t>
            </a:r>
            <a:r>
              <a:rPr lang="cs-CZ" b="1" strike="noStrike" noProof="0" dirty="0">
                <a:sym typeface="+mn-ea"/>
              </a:rPr>
              <a:t>/a vždy </a:t>
            </a:r>
            <a:r>
              <a:rPr lang="cs-CZ" b="1" strike="noStrike" noProof="0" dirty="0" err="1">
                <a:sym typeface="+mn-ea"/>
              </a:rPr>
              <a:t>skúsiť</a:t>
            </a:r>
            <a:r>
              <a:rPr lang="cs-CZ" b="1" strike="noStrike" noProof="0" dirty="0">
                <a:sym typeface="+mn-ea"/>
              </a:rPr>
              <a:t>?</a:t>
            </a:r>
            <a:endParaRPr lang="cs-CZ" b="1" strike="noStrike" noProof="0" dirty="0"/>
          </a:p>
          <a:p>
            <a:pPr marL="0" indent="0" fontAlgn="auto">
              <a:spcBef>
                <a:spcPts val="600"/>
              </a:spcBef>
              <a:buFont typeface="+mj-lt"/>
              <a:buNone/>
            </a:pPr>
            <a:r>
              <a:rPr lang="sk-SK" altLang="cs-CZ" b="1" strike="noStrike" noProof="0" dirty="0">
                <a:sym typeface="+mn-ea"/>
              </a:rPr>
              <a:t>6. </a:t>
            </a:r>
            <a:r>
              <a:rPr lang="cs-CZ" b="1" strike="noStrike" noProof="0" dirty="0">
                <a:sym typeface="+mn-ea"/>
              </a:rPr>
              <a:t>Na </a:t>
            </a:r>
            <a:r>
              <a:rPr lang="cs-CZ" b="1" strike="noStrike" noProof="0" dirty="0" err="1">
                <a:sym typeface="+mn-ea"/>
              </a:rPr>
              <a:t>ktoré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úspechy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som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najviac</a:t>
            </a:r>
            <a:r>
              <a:rPr lang="cs-CZ" b="1" strike="noStrike" noProof="0" dirty="0">
                <a:sym typeface="+mn-ea"/>
              </a:rPr>
              <a:t> hrdý/á?</a:t>
            </a:r>
            <a:endParaRPr lang="cs-CZ" b="1" strike="noStrike" noProof="0" dirty="0"/>
          </a:p>
          <a:p>
            <a:pPr marL="361950" indent="-361950" fontAlgn="auto">
              <a:spcBef>
                <a:spcPts val="600"/>
              </a:spcBef>
              <a:buNone/>
            </a:pPr>
            <a:r>
              <a:rPr lang="sk-SK" altLang="cs-CZ" b="1" strike="noStrike" noProof="0" dirty="0" err="1">
                <a:sym typeface="+mn-ea"/>
              </a:rPr>
              <a:t>7. </a:t>
            </a:r>
            <a:r>
              <a:rPr lang="cs-CZ" b="1" strike="noStrike" noProof="0" dirty="0" err="1">
                <a:sym typeface="+mn-ea"/>
              </a:rPr>
              <a:t>Moja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obľúbená</a:t>
            </a:r>
            <a:r>
              <a:rPr lang="cs-CZ" b="1" strike="noStrike" noProof="0" dirty="0">
                <a:sym typeface="+mn-ea"/>
              </a:rPr>
              <a:t> hodina v škole?</a:t>
            </a:r>
            <a:endParaRPr lang="cs-CZ" b="1" strike="noStrike" noProof="0" dirty="0"/>
          </a:p>
          <a:p>
            <a:pPr marL="0" indent="0" fontAlgn="auto">
              <a:spcBef>
                <a:spcPts val="600"/>
              </a:spcBef>
              <a:buFont typeface="+mj-lt"/>
              <a:buNone/>
            </a:pPr>
            <a:r>
              <a:rPr lang="sk-SK" altLang="cs-CZ" b="1" strike="noStrike" noProof="0" dirty="0">
                <a:sym typeface="+mn-ea"/>
              </a:rPr>
              <a:t>8. </a:t>
            </a:r>
            <a:r>
              <a:rPr lang="cs-CZ" b="1" strike="noStrike" noProof="0" dirty="0">
                <a:sym typeface="+mn-ea"/>
              </a:rPr>
              <a:t>O </a:t>
            </a:r>
            <a:r>
              <a:rPr lang="cs-CZ" b="1" strike="noStrike" noProof="0" dirty="0" err="1">
                <a:sym typeface="+mn-ea"/>
              </a:rPr>
              <a:t>čom</a:t>
            </a:r>
            <a:r>
              <a:rPr lang="cs-CZ" b="1" strike="noStrike" noProof="0" dirty="0">
                <a:sym typeface="+mn-ea"/>
              </a:rPr>
              <a:t> si rád/a ve </a:t>
            </a:r>
            <a:r>
              <a:rPr lang="cs-CZ" b="1" strike="noStrike" noProof="0" dirty="0" err="1">
                <a:sym typeface="+mn-ea"/>
              </a:rPr>
              <a:t>voľnom</a:t>
            </a:r>
            <a:r>
              <a:rPr lang="cs-CZ" b="1" strike="noStrike" noProof="0" dirty="0">
                <a:sym typeface="+mn-ea"/>
              </a:rPr>
              <a:t> čase </a:t>
            </a:r>
            <a:r>
              <a:rPr lang="cs-CZ" b="1" strike="noStrike" noProof="0" dirty="0" err="1">
                <a:sym typeface="+mn-ea"/>
              </a:rPr>
              <a:t>čítam</a:t>
            </a:r>
            <a:r>
              <a:rPr lang="cs-CZ" b="1" strike="noStrike" noProof="0" dirty="0">
                <a:sym typeface="+mn-ea"/>
              </a:rPr>
              <a:t>, </a:t>
            </a:r>
            <a:r>
              <a:rPr lang="cs-CZ" b="1" strike="noStrike" noProof="0" dirty="0" err="1">
                <a:sym typeface="+mn-ea"/>
              </a:rPr>
              <a:t>čo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sledujem</a:t>
            </a:r>
            <a:r>
              <a:rPr lang="cs-CZ" b="1" strike="noStrike" noProof="0" dirty="0">
                <a:sym typeface="+mn-ea"/>
              </a:rPr>
              <a:t>?</a:t>
            </a:r>
            <a:endParaRPr lang="cs-CZ" b="1" strike="noStrike" noProof="0" dirty="0"/>
          </a:p>
          <a:p>
            <a:pPr marL="0" indent="0" fontAlgn="auto">
              <a:spcBef>
                <a:spcPts val="600"/>
              </a:spcBef>
              <a:buFont typeface="+mj-lt"/>
              <a:buNone/>
            </a:pPr>
            <a:r>
              <a:rPr lang="sk-SK" altLang="cs-CZ" b="1" strike="noStrike" noProof="0" dirty="0" err="1">
                <a:sym typeface="+mn-ea"/>
              </a:rPr>
              <a:t>9. </a:t>
            </a:r>
            <a:r>
              <a:rPr lang="cs-CZ" b="1" strike="noStrike" noProof="0" dirty="0" err="1">
                <a:sym typeface="+mn-ea"/>
              </a:rPr>
              <a:t>Ak</a:t>
            </a:r>
            <a:r>
              <a:rPr lang="cs-CZ" b="1" strike="noStrike" noProof="0" dirty="0">
                <a:sym typeface="+mn-ea"/>
              </a:rPr>
              <a:t> by </a:t>
            </a:r>
            <a:r>
              <a:rPr lang="cs-CZ" b="1" strike="noStrike" noProof="0" dirty="0" err="1">
                <a:sym typeface="+mn-ea"/>
              </a:rPr>
              <a:t>som</a:t>
            </a:r>
            <a:r>
              <a:rPr lang="cs-CZ" b="1" strike="noStrike" noProof="0" dirty="0">
                <a:sym typeface="+mn-ea"/>
              </a:rPr>
              <a:t> si </a:t>
            </a:r>
            <a:r>
              <a:rPr lang="cs-CZ" b="1" strike="noStrike" noProof="0" dirty="0" err="1">
                <a:sym typeface="+mn-ea"/>
              </a:rPr>
              <a:t>mohol</a:t>
            </a:r>
            <a:r>
              <a:rPr lang="cs-CZ" b="1" strike="noStrike" noProof="0" dirty="0">
                <a:sym typeface="+mn-ea"/>
              </a:rPr>
              <a:t>/a na jeden </a:t>
            </a:r>
            <a:r>
              <a:rPr lang="cs-CZ" b="1" strike="noStrike" noProof="0" dirty="0" err="1">
                <a:sym typeface="+mn-ea"/>
              </a:rPr>
              <a:t>zvoliť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akékoľvek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zamestnanie</a:t>
            </a:r>
            <a:r>
              <a:rPr lang="cs-CZ" b="1" strike="noStrike" noProof="0" dirty="0">
                <a:sym typeface="+mn-ea"/>
              </a:rPr>
              <a:t>, </a:t>
            </a:r>
            <a:r>
              <a:rPr lang="cs-CZ" b="1" strike="noStrike" noProof="0" dirty="0" err="1">
                <a:sym typeface="+mn-ea"/>
              </a:rPr>
              <a:t>ktoré</a:t>
            </a:r>
            <a:r>
              <a:rPr lang="cs-CZ" b="1" strike="noStrike" noProof="0" dirty="0">
                <a:sym typeface="+mn-ea"/>
              </a:rPr>
              <a:t> by to bylo?</a:t>
            </a:r>
            <a:endParaRPr lang="cs-CZ" b="1" strike="noStrike" noProof="0" dirty="0"/>
          </a:p>
          <a:p>
            <a:pPr marL="0" indent="0" fontAlgn="auto">
              <a:spcBef>
                <a:spcPts val="600"/>
              </a:spcBef>
              <a:buFont typeface="+mj-lt"/>
              <a:buNone/>
            </a:pPr>
            <a:r>
              <a:rPr lang="sk-SK" altLang="cs-CZ" b="1" strike="noStrike" noProof="0" dirty="0">
                <a:sym typeface="+mn-ea"/>
              </a:rPr>
              <a:t>10. </a:t>
            </a:r>
            <a:r>
              <a:rPr lang="cs-CZ" b="1" strike="noStrike" noProof="0" dirty="0">
                <a:sym typeface="+mn-ea"/>
              </a:rPr>
              <a:t> Čím </a:t>
            </a:r>
            <a:r>
              <a:rPr lang="cs-CZ" b="1" strike="noStrike" noProof="0" dirty="0" err="1">
                <a:sym typeface="+mn-ea"/>
              </a:rPr>
              <a:t>som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chcel</a:t>
            </a:r>
            <a:r>
              <a:rPr lang="cs-CZ" b="1" strike="noStrike" noProof="0" dirty="0">
                <a:sym typeface="+mn-ea"/>
              </a:rPr>
              <a:t> byť </a:t>
            </a:r>
            <a:r>
              <a:rPr lang="cs-CZ" b="1" strike="noStrike" noProof="0" dirty="0" err="1">
                <a:sym typeface="+mn-ea"/>
              </a:rPr>
              <a:t>ako</a:t>
            </a:r>
            <a:r>
              <a:rPr lang="cs-CZ" b="1" strike="noStrike" noProof="0" dirty="0">
                <a:sym typeface="+mn-ea"/>
              </a:rPr>
              <a:t> </a:t>
            </a:r>
            <a:r>
              <a:rPr lang="cs-CZ" b="1" strike="noStrike" noProof="0" dirty="0" err="1">
                <a:sym typeface="+mn-ea"/>
              </a:rPr>
              <a:t>dieťa</a:t>
            </a:r>
            <a:r>
              <a:rPr lang="cs-CZ" b="1" strike="noStrike" noProof="0" dirty="0">
                <a:sym typeface="+mn-ea"/>
              </a:rPr>
              <a:t>?</a:t>
            </a:r>
            <a:endParaRPr lang="en-US" b="1" strike="noStrike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75" y="1628775"/>
            <a:ext cx="6964363" cy="2232025"/>
          </a:xfrm>
        </p:spPr>
        <p:txBody>
          <a:bodyPr>
            <a:normAutofit/>
          </a:bodyPr>
          <a:lstStyle/>
          <a:p>
            <a:pPr fontAlgn="auto"/>
            <a:r>
              <a:rPr lang="sk-S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Štatistické údaje a iné informácie</a:t>
            </a:r>
            <a:b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b="1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575" y="3500438"/>
            <a:ext cx="2771775" cy="21320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Nadpis 1"/>
          <p:cNvSpPr>
            <a:spLocks noGrp="1"/>
          </p:cNvSpPr>
          <p:nvPr>
            <p:ph type="title"/>
          </p:nvPr>
        </p:nvSpPr>
        <p:spPr>
          <a:xfrm>
            <a:off x="900113" y="817563"/>
            <a:ext cx="7416800" cy="3763962"/>
          </a:xfrm>
        </p:spPr>
        <p:txBody>
          <a:bodyPr lIns="91440" tIns="45720" rIns="91440" bIns="45720" anchor="ctr"/>
          <a:lstStyle/>
          <a:p>
            <a:pPr algn="l">
              <a:lnSpc>
                <a:spcPct val="150000"/>
              </a:lnSpc>
            </a:pPr>
            <a:r>
              <a:rPr lang="sk-SK" altLang="en-US" sz="2800" dirty="0"/>
              <a:t>Údaje o počte prihlásených a plánovanom počte prijatých uchádzačov na jednotlivé fakulty nájdete v prílohe 1 alebo na adrese:</a:t>
            </a:r>
            <a:br>
              <a:rPr lang="sk-SK" altLang="en-US" sz="2800" dirty="0"/>
            </a:br>
            <a:br>
              <a:rPr lang="sk-SK" altLang="en-US" sz="2800" dirty="0"/>
            </a:br>
            <a:r>
              <a:rPr lang="sk-SK" altLang="en-US" sz="1800" dirty="0">
                <a:hlinkClick r:id="rId2"/>
              </a:rPr>
              <a:t>http://www.cvtisr.sk/cvti-sr-vedecka-kniznica/informacie-o-skolstve/statistiky/statistika-prijimacieho-konania-na-vysoke-skoly-sr.html?page_id=9723</a:t>
            </a:r>
            <a:br>
              <a:rPr lang="sk-SK" altLang="en-US" sz="1800" dirty="0"/>
            </a:br>
            <a:endParaRPr lang="sk-SK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Nadpis 1"/>
          <p:cNvSpPr>
            <a:spLocks noGrp="1"/>
          </p:cNvSpPr>
          <p:nvPr>
            <p:ph type="title"/>
          </p:nvPr>
        </p:nvSpPr>
        <p:spPr>
          <a:xfrm>
            <a:off x="1095375" y="692150"/>
            <a:ext cx="6964363" cy="5473700"/>
          </a:xfrm>
        </p:spPr>
        <p:txBody>
          <a:bodyPr lIns="91440" tIns="45720" rIns="91440" bIns="45720" anchor="ctr"/>
          <a:lstStyle/>
          <a:p>
            <a:pPr algn="l">
              <a:lnSpc>
                <a:spcPct val="150000"/>
              </a:lnSpc>
            </a:pPr>
            <a:r>
              <a:rPr lang="sk-SK" altLang="en-US" sz="2800" dirty="0"/>
              <a:t>Informácie potrebné k podaniu prihlášky nájdete na adresách jednotlivých VŠ. Súhrnné informácie sú dostupné napr. na adresách:</a:t>
            </a:r>
            <a:br>
              <a:rPr lang="sk-SK" altLang="en-US" sz="2800" dirty="0"/>
            </a:br>
            <a:br>
              <a:rPr lang="sk-SK" altLang="en-US" sz="1800" dirty="0"/>
            </a:br>
            <a:r>
              <a:rPr lang="sk-SK" altLang="en-US" sz="1800" dirty="0">
                <a:hlinkClick r:id="rId2"/>
              </a:rPr>
              <a:t>https://www.portalvs.sk/sk/</a:t>
            </a:r>
            <a:br>
              <a:rPr lang="sk-SK" altLang="en-US" sz="1800" dirty="0"/>
            </a:br>
            <a:br>
              <a:rPr lang="sk-SK" altLang="en-US" sz="1800" dirty="0"/>
            </a:br>
            <a:r>
              <a:rPr lang="sk-SK" altLang="en-US" sz="1800" dirty="0">
                <a:hlinkClick r:id="rId3"/>
              </a:rPr>
              <a:t>http://www.vysokeskoly.cz/sekce/pro-uchazece-na-vs</a:t>
            </a:r>
            <a:br>
              <a:rPr lang="sk-SK" altLang="en-US" sz="1800" dirty="0"/>
            </a:br>
            <a:endParaRPr lang="sk-SK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2251412"/>
          </a:xfrm>
        </p:spPr>
        <p:txBody>
          <a:bodyPr>
            <a:normAutofit fontScale="90000"/>
          </a:bodyPr>
          <a:lstStyle/>
          <a:p>
            <a:pPr algn="l" fontAlgn="auto"/>
            <a:br>
              <a:rPr lang="sk-SK" sz="3100" dirty="0"/>
            </a:br>
            <a:br>
              <a:rPr lang="sk-SK" sz="3100" dirty="0"/>
            </a:br>
            <a:r>
              <a:rPr lang="sk-SK" sz="3100" strike="noStrike" noProof="1"/>
              <a:t>Informácie o zamestnanosti absolventov VŠ sú dostupné na:</a:t>
            </a:r>
            <a:br>
              <a:rPr lang="sk-SK" sz="3100" strike="noStrike" noProof="1"/>
            </a:br>
            <a:br>
              <a:rPr lang="sk-SK" sz="2800" strike="noStrike" noProof="1"/>
            </a:br>
            <a:r>
              <a:rPr lang="sk-SK" sz="2800" strike="noStrike" noProof="1">
                <a:hlinkClick r:id="rId2"/>
              </a:rPr>
              <a:t>https://uplatnenie.sk</a:t>
            </a:r>
            <a:br>
              <a:rPr lang="sk-SK" sz="2800" strike="noStrike" noProof="1"/>
            </a:br>
            <a:br>
              <a:rPr lang="sk-SK" sz="2800" strike="noStrike" noProof="1"/>
            </a:br>
            <a:r>
              <a:rPr lang="sk-SK" sz="2800" strike="noStrike" noProof="1">
                <a:hlinkClick r:id="rId3"/>
              </a:rPr>
              <a:t>https://www.trendyprace.sk/sk</a:t>
            </a:r>
            <a:br>
              <a:rPr lang="sk-SK" sz="2800" dirty="0"/>
            </a:br>
            <a:endParaRPr lang="sk-SK" sz="2800" strike="noStrike" noProof="1"/>
          </a:p>
        </p:txBody>
      </p:sp>
      <p:pic>
        <p:nvPicPr>
          <p:cNvPr id="11266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94100"/>
            <a:ext cx="3076575" cy="2046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Obrázok 3"/>
          <p:cNvPicPr>
            <a:picLocks noChangeAspect="1"/>
          </p:cNvPicPr>
          <p:nvPr/>
        </p:nvPicPr>
        <p:blipFill>
          <a:blip r:embed="rId5"/>
          <a:srcRect l="16533" r="12424"/>
          <a:stretch>
            <a:fillRect/>
          </a:stretch>
        </p:blipFill>
        <p:spPr>
          <a:xfrm>
            <a:off x="1763713" y="3594100"/>
            <a:ext cx="2132012" cy="1997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1201738"/>
          </a:xfrm>
        </p:spPr>
        <p:txBody>
          <a:bodyPr>
            <a:normAutofit fontScale="90000"/>
          </a:bodyPr>
          <a:lstStyle/>
          <a:p>
            <a:pPr marL="0" indent="0" fontAlgn="auto">
              <a:buFont typeface="Arial" panose="020B0604020202020204" pitchFamily="34" charset="0"/>
            </a:pPr>
            <a:br>
              <a:rPr lang="en-US" sz="2800"/>
            </a:br>
            <a:br>
              <a:rPr lang="en-US" sz="2800"/>
            </a:br>
            <a:br>
              <a:rPr lang="en-US" sz="2800"/>
            </a:br>
            <a:r>
              <a:rPr lang="sk-SK" altLang="en-US" sz="2800" b="1" strike="noStrike" noProof="1"/>
              <a:t>Online dotazník k výberu VŠ zadarmo</a:t>
            </a:r>
            <a:br>
              <a:rPr lang="sk-SK" altLang="en-US" sz="2800"/>
            </a:br>
            <a:br>
              <a:rPr lang="sk-SK" altLang="en-US" sz="2800"/>
            </a:br>
            <a:br>
              <a:rPr lang="sk-SK" altLang="en-US" sz="2800"/>
            </a:br>
            <a:br>
              <a:rPr lang="en-US" sz="2800"/>
            </a:br>
            <a:endParaRPr lang="cs-CZ" sz="2800" strike="noStrike" noProof="1">
              <a:solidFill>
                <a:srgbClr val="00598E"/>
              </a:solidFill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401763" y="1651000"/>
            <a:ext cx="63515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600"/>
              </a:spcBef>
            </a:pPr>
            <a:endParaRPr lang="cs-CZ" noProof="1">
              <a:latin typeface="+mj-ea"/>
              <a:sym typeface="+mn-ea"/>
            </a:endParaRPr>
          </a:p>
          <a:p>
            <a:pPr fontAlgn="auto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sz="2400" noProof="1">
                <a:solidFill>
                  <a:schemeClr val="accent3"/>
                </a:solidFill>
                <a:latin typeface="+mj-lt"/>
                <a:ea typeface="+mn-ea"/>
                <a:cs typeface="+mn-cs"/>
                <a:sym typeface="+mn-e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http://www.vysokeskoly.cz/pruvodce-vyberem-skoly/ </a:t>
            </a:r>
            <a:r>
              <a:rPr lang="cs-CZ" sz="2400" noProof="0" dirty="0">
                <a:solidFill>
                  <a:schemeClr val="accent3"/>
                </a:solidFill>
                <a:latin typeface="+mj-lt"/>
                <a:ea typeface="+mn-ea"/>
                <a:cs typeface="+mn-cs"/>
                <a:sym typeface="+mn-ea"/>
              </a:rPr>
              <a:t> </a:t>
            </a:r>
            <a:endParaRPr lang="cs-CZ" sz="2400" noProof="0" dirty="0">
              <a:solidFill>
                <a:schemeClr val="accent3"/>
              </a:solidFill>
              <a:latin typeface="+mj-lt"/>
              <a:sym typeface="+mn-ea"/>
            </a:endParaRPr>
          </a:p>
          <a:p>
            <a:pPr fontAlgn="auto">
              <a:spcBef>
                <a:spcPts val="600"/>
              </a:spcBef>
              <a:buFont typeface="Arial" panose="020B0604020202020204" pitchFamily="34" charset="0"/>
              <a:buNone/>
            </a:pPr>
            <a:endParaRPr lang="cs-CZ" noProof="1">
              <a:latin typeface="+mj-lt"/>
              <a:sym typeface="+mn-ea"/>
            </a:endParaRPr>
          </a:p>
          <a:p>
            <a:pPr marL="285750" indent="-285750" fontAlgn="auto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noProof="1">
                <a:latin typeface="+mj-lt"/>
                <a:ea typeface="+mn-ea"/>
                <a:cs typeface="+mn-cs"/>
                <a:sym typeface="+mn-ea"/>
              </a:rPr>
              <a:t>asi </a:t>
            </a:r>
            <a:r>
              <a:rPr lang="cs-CZ" sz="2400" noProof="0" dirty="0">
                <a:latin typeface="+mj-lt"/>
                <a:ea typeface="+mn-ea"/>
                <a:cs typeface="+mn-cs"/>
                <a:sym typeface="+mn-ea"/>
              </a:rPr>
              <a:t>10 </a:t>
            </a:r>
            <a:r>
              <a:rPr lang="cs-CZ" sz="2400" noProof="0" dirty="0" err="1">
                <a:latin typeface="+mj-lt"/>
                <a:ea typeface="+mn-ea"/>
                <a:cs typeface="+mn-cs"/>
                <a:sym typeface="+mn-ea"/>
              </a:rPr>
              <a:t>minút</a:t>
            </a:r>
            <a:endParaRPr lang="cs-CZ" sz="2400" noProof="0" dirty="0" err="1">
              <a:latin typeface="+mj-lt"/>
              <a:sym typeface="+mn-ea"/>
            </a:endParaRPr>
          </a:p>
          <a:p>
            <a:pPr marL="271780" indent="-271780" fontAlgn="auto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  <a:sym typeface="+mn-ea"/>
              </a:rPr>
              <a:t>p</a:t>
            </a:r>
            <a:r>
              <a:rPr lang="cs-CZ" sz="2400" noProof="0" dirty="0" err="1">
                <a:latin typeface="+mj-lt"/>
                <a:ea typeface="+mn-ea"/>
                <a:cs typeface="+mn-cs"/>
                <a:sym typeface="+mn-ea"/>
              </a:rPr>
              <a:t>omôže</a:t>
            </a:r>
            <a:r>
              <a:rPr lang="cs-CZ" sz="2400" noProof="0" dirty="0">
                <a:latin typeface="+mj-lt"/>
                <a:ea typeface="+mn-ea"/>
                <a:cs typeface="+mn-cs"/>
                <a:sym typeface="+mn-ea"/>
              </a:rPr>
              <a:t> </a:t>
            </a:r>
            <a:r>
              <a:rPr lang="cs-CZ" sz="2400" noProof="0" dirty="0" err="1">
                <a:latin typeface="+mj-lt"/>
                <a:ea typeface="+mn-ea"/>
                <a:cs typeface="+mn-cs"/>
                <a:sym typeface="+mn-ea"/>
              </a:rPr>
              <a:t>urovnať</a:t>
            </a:r>
            <a:r>
              <a:rPr lang="cs-CZ" sz="2400" noProof="0" dirty="0">
                <a:latin typeface="+mj-lt"/>
                <a:ea typeface="+mn-ea"/>
                <a:cs typeface="+mn-cs"/>
                <a:sym typeface="+mn-ea"/>
              </a:rPr>
              <a:t> si v </a:t>
            </a:r>
            <a:r>
              <a:rPr lang="cs-CZ" sz="2400" noProof="0" dirty="0" err="1">
                <a:latin typeface="+mj-lt"/>
                <a:ea typeface="+mn-ea"/>
                <a:cs typeface="+mn-cs"/>
                <a:sym typeface="+mn-ea"/>
              </a:rPr>
              <a:t>hlave</a:t>
            </a:r>
            <a:r>
              <a:rPr lang="cs-CZ" sz="2400" noProof="0" dirty="0">
                <a:latin typeface="+mj-lt"/>
                <a:ea typeface="+mn-ea"/>
                <a:cs typeface="+mn-cs"/>
                <a:sym typeface="+mn-ea"/>
              </a:rPr>
              <a:t> </a:t>
            </a:r>
            <a:r>
              <a:rPr lang="cs-CZ" sz="2400" noProof="0" dirty="0" err="1">
                <a:latin typeface="+mj-lt"/>
                <a:ea typeface="+mn-ea"/>
                <a:cs typeface="+mn-cs"/>
                <a:sym typeface="+mn-ea"/>
              </a:rPr>
              <a:t>myšlienky</a:t>
            </a:r>
            <a:endParaRPr lang="cs-CZ" sz="2400" noProof="0" dirty="0">
              <a:latin typeface="+mj-lt"/>
              <a:sym typeface="+mn-ea"/>
            </a:endParaRPr>
          </a:p>
          <a:p>
            <a:pPr marL="271780" indent="-271780" fontAlgn="auto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noProof="1">
                <a:latin typeface="+mj-lt"/>
                <a:ea typeface="+mn-ea"/>
                <a:cs typeface="+mn-cs"/>
                <a:sym typeface="+mn-ea"/>
              </a:rPr>
              <a:t>(Zatiaľ iba verzia v češtine </a:t>
            </a:r>
            <a:r>
              <a:rPr lang="cs-CZ" sz="2400" noProof="1">
                <a:latin typeface="+mj-lt"/>
                <a:ea typeface="+mn-ea"/>
                <a:cs typeface="+mn-cs"/>
                <a:sym typeface="Wingdings" panose="05000000000000000000" pitchFamily="2" charset="2"/>
              </a:rPr>
              <a:t> )</a:t>
            </a:r>
          </a:p>
          <a:p>
            <a:pPr marL="271780" indent="-271780" fontAlgn="auto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400" noProof="1">
              <a:latin typeface="+mj-lt"/>
              <a:sym typeface="Wingdings" panose="05000000000000000000" pitchFamily="2" charset="2"/>
            </a:endParaRPr>
          </a:p>
          <a:p>
            <a:pPr fontAlgn="auto">
              <a:spcBef>
                <a:spcPts val="600"/>
              </a:spcBef>
            </a:pPr>
            <a:r>
              <a:rPr lang="cs-CZ" sz="2400" noProof="1">
                <a:solidFill>
                  <a:schemeClr val="accent3"/>
                </a:solidFill>
                <a:latin typeface="+mj-lt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https://test-osobnosti.riasec.sk/</a:t>
            </a:r>
            <a:endParaRPr lang="cs-CZ" sz="2400" noProof="1">
              <a:solidFill>
                <a:schemeClr val="accent3"/>
              </a:solidFill>
              <a:latin typeface="+mj-lt"/>
              <a:sym typeface="Wingdings" panose="05000000000000000000" pitchFamily="2" charset="2"/>
            </a:endParaRPr>
          </a:p>
          <a:p>
            <a:pPr marL="271780" indent="-271780" fontAlgn="auto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noProof="1">
                <a:latin typeface="+mj-lt"/>
                <a:sym typeface="Wingdings" panose="05000000000000000000" pitchFamily="2" charset="2"/>
              </a:rPr>
              <a:t>(test osobnosti –na čo sa hodím?)</a:t>
            </a:r>
          </a:p>
        </p:txBody>
      </p:sp>
      <p:pic>
        <p:nvPicPr>
          <p:cNvPr id="16387" name="Obrázek 2" descr="direction-1015716_1280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334125" y="4338638"/>
            <a:ext cx="1725613" cy="17256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/>
          <a:lstStyle/>
          <a:p>
            <a:r>
              <a:rPr lang="sk-SK" altLang="en-US" sz="3200" b="1"/>
              <a:t>MINI-ERASMUS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8575" y="2120900"/>
            <a:ext cx="6583363" cy="3603625"/>
          </a:xfrm>
        </p:spPr>
        <p:txBody>
          <a:bodyPr>
            <a:normAutofit fontScale="92500" lnSpcReduction="20000"/>
          </a:bodyPr>
          <a:lstStyle/>
          <a:p>
            <a:pPr eaLnBrk="1" fontAlgn="auto" hangingPunct="1"/>
            <a:r>
              <a:rPr lang="sk-SK" altLang="cs-CZ" sz="2400" b="1" strike="noStrike" noProof="1">
                <a:latin typeface="+mj-lt"/>
                <a:sym typeface="+mn-ea"/>
              </a:rPr>
              <a:t>umožní ti vyskúšať si štúdium na VŠ (BA, BB, KE)</a:t>
            </a:r>
          </a:p>
          <a:p>
            <a:pPr eaLnBrk="1" fontAlgn="auto" hangingPunct="1"/>
            <a:r>
              <a:rPr lang="sk-SK" altLang="cs-CZ" sz="2400" b="1" strike="noStrike" noProof="1">
                <a:latin typeface="+mj-lt"/>
                <a:sym typeface="+mn-ea"/>
              </a:rPr>
              <a:t>4 dni </a:t>
            </a:r>
            <a:endParaRPr lang="sk-SK" altLang="cs-CZ" sz="2400" strike="noStrike" noProof="1">
              <a:latin typeface="+mj-lt"/>
              <a:sym typeface="+mn-ea"/>
            </a:endParaRPr>
          </a:p>
          <a:p>
            <a:pPr eaLnBrk="1" fontAlgn="auto" hangingPunct="1"/>
            <a:r>
              <a:rPr lang="sk-SK" altLang="cs-CZ" sz="2400" b="1" strike="noStrike" noProof="1">
                <a:latin typeface="+mj-lt"/>
                <a:sym typeface="+mn-ea"/>
              </a:rPr>
              <a:t>poplatok </a:t>
            </a:r>
            <a:r>
              <a:rPr lang="sk-SK" altLang="cs-CZ" b="1" noProof="1">
                <a:latin typeface="+mj-lt"/>
                <a:sym typeface="+mn-ea"/>
              </a:rPr>
              <a:t>40 eur</a:t>
            </a:r>
            <a:r>
              <a:rPr lang="sk-SK" altLang="cs-CZ" sz="2400" b="1" strike="noStrike" noProof="1">
                <a:latin typeface="+mj-lt"/>
                <a:sym typeface="+mn-ea"/>
              </a:rPr>
              <a:t> (podmienka úspešného výberu- mení sa každý rok)</a:t>
            </a:r>
          </a:p>
          <a:p>
            <a:pPr eaLnBrk="1" fontAlgn="auto" hangingPunct="1">
              <a:buFontTx/>
              <a:buChar char="-"/>
            </a:pPr>
            <a:endParaRPr lang="sk-SK" altLang="cs-CZ" sz="2400" strike="noStrike" noProof="1">
              <a:solidFill>
                <a:srgbClr val="0066A4"/>
              </a:solidFill>
              <a:latin typeface="+mj-lt"/>
              <a:sym typeface="+mn-ea"/>
            </a:endParaRPr>
          </a:p>
          <a:p>
            <a:pPr lvl="1" eaLnBrk="1" fontAlgn="auto" hangingPunct="1">
              <a:buFontTx/>
              <a:buChar char="-"/>
            </a:pPr>
            <a:r>
              <a:rPr lang="cs-CZ" sz="2400" strike="noStrike" noProof="1">
                <a:solidFill>
                  <a:schemeClr val="tx1"/>
                </a:solidFill>
                <a:latin typeface="+mj-lt"/>
                <a:sym typeface="+mn-ea"/>
              </a:rPr>
              <a:t>UK Bratislava</a:t>
            </a:r>
          </a:p>
          <a:p>
            <a:pPr lvl="1" eaLnBrk="1" fontAlgn="auto" hangingPunct="1">
              <a:buFontTx/>
              <a:buChar char="-"/>
            </a:pPr>
            <a:r>
              <a:rPr lang="cs-CZ" sz="2400" strike="noStrike" noProof="1">
                <a:solidFill>
                  <a:schemeClr val="tx1"/>
                </a:solidFill>
                <a:latin typeface="+mj-lt"/>
                <a:sym typeface="+mn-ea"/>
              </a:rPr>
              <a:t>STU Bratislava</a:t>
            </a:r>
          </a:p>
          <a:p>
            <a:pPr lvl="1" eaLnBrk="1" fontAlgn="auto" hangingPunct="1">
              <a:buFontTx/>
              <a:buChar char="-"/>
            </a:pPr>
            <a:r>
              <a:rPr lang="cs-CZ" sz="2400" strike="noStrike" noProof="1">
                <a:solidFill>
                  <a:schemeClr val="tx1"/>
                </a:solidFill>
                <a:latin typeface="+mj-lt"/>
                <a:sym typeface="+mn-ea"/>
              </a:rPr>
              <a:t>EU Bratislava</a:t>
            </a:r>
          </a:p>
          <a:p>
            <a:pPr lvl="1" eaLnBrk="1" fontAlgn="auto" hangingPunct="1">
              <a:buFontTx/>
              <a:buChar char="-"/>
            </a:pPr>
            <a:r>
              <a:rPr lang="cs-CZ" sz="2400" strike="noStrike" noProof="1">
                <a:solidFill>
                  <a:schemeClr val="tx1"/>
                </a:solidFill>
                <a:latin typeface="+mj-lt"/>
                <a:sym typeface="+mn-ea"/>
              </a:rPr>
              <a:t>UMB Banská Bystrica</a:t>
            </a:r>
          </a:p>
          <a:p>
            <a:pPr lvl="1" eaLnBrk="1" fontAlgn="auto" hangingPunct="1">
              <a:buFontTx/>
              <a:buChar char="-"/>
            </a:pPr>
            <a:r>
              <a:rPr lang="cs-CZ" sz="2400" strike="noStrike" noProof="1">
                <a:solidFill>
                  <a:schemeClr val="tx1"/>
                </a:solidFill>
                <a:latin typeface="+mj-lt"/>
                <a:sym typeface="+mn-ea"/>
              </a:rPr>
              <a:t>TU Košice</a:t>
            </a:r>
          </a:p>
        </p:txBody>
      </p:sp>
      <p:pic>
        <p:nvPicPr>
          <p:cNvPr id="17411" name="Obrázek 1">
            <a:hlinkClick r:id="rId2"/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 l="24599" t="29314" r="27013" b="28777"/>
          <a:stretch>
            <a:fillRect/>
          </a:stretch>
        </p:blipFill>
        <p:spPr>
          <a:xfrm>
            <a:off x="4645025" y="3717020"/>
            <a:ext cx="3200400" cy="17049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>
            <a:fillRect/>
          </a:stretch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747AB77DFBC4BB2BAD27CCF19483E" ma:contentTypeVersion="10" ma:contentTypeDescription="Umožňuje vytvoriť nový dokument." ma:contentTypeScope="" ma:versionID="5ba4d23f427dd643f564ee152f024d92">
  <xsd:schema xmlns:xsd="http://www.w3.org/2001/XMLSchema" xmlns:xs="http://www.w3.org/2001/XMLSchema" xmlns:p="http://schemas.microsoft.com/office/2006/metadata/properties" xmlns:ns2="9f40d125-0ce4-4c9b-979d-146df2ad8976" xmlns:ns3="1dfb864d-1c8e-4dba-b997-cccc021a6177" targetNamespace="http://schemas.microsoft.com/office/2006/metadata/properties" ma:root="true" ma:fieldsID="859e622117094d01406d6fa56cf87216" ns2:_="" ns3:_="">
    <xsd:import namespace="9f40d125-0ce4-4c9b-979d-146df2ad8976"/>
    <xsd:import namespace="1dfb864d-1c8e-4dba-b997-cccc021a617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0d125-0ce4-4c9b-979d-146df2ad897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a" ma:readOnly="false" ma:fieldId="{5cf76f15-5ced-4ddc-b409-7134ff3c332f}" ma:taxonomyMulti="true" ma:sspId="f562ec24-cb30-421f-9662-a7c1b01ca3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b864d-1c8e-4dba-b997-cccc021a61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0a8b45f-a64f-4912-9ea6-09164fa6d8df}" ma:internalName="TaxCatchAll" ma:showField="CatchAllData" ma:web="1dfb864d-1c8e-4dba-b997-cccc021a61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E3B134-124E-4C1E-BE24-1671326086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40d125-0ce4-4c9b-979d-146df2ad8976"/>
    <ds:schemaRef ds:uri="1dfb864d-1c8e-4dba-b997-cccc021a61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03423E-4045-4D57-86EA-7DC566BEA6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537</Words>
  <Application>Microsoft Office PowerPoint</Application>
  <PresentationFormat>Prezentácia na obrazovke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0" baseType="lpstr">
      <vt:lpstr>Arial</vt:lpstr>
      <vt:lpstr>Brush Script MT</vt:lpstr>
      <vt:lpstr>Comic Sans MS</vt:lpstr>
      <vt:lpstr>Constantia</vt:lpstr>
      <vt:lpstr>Franklin Gothic Book</vt:lpstr>
      <vt:lpstr>Rage Italic</vt:lpstr>
      <vt:lpstr>Špendlík</vt:lpstr>
      <vt:lpstr>VÝBER VŠ</vt:lpstr>
      <vt:lpstr>Pri výbere VŠ je potrebné zohľadniť:</vt:lpstr>
      <vt:lpstr>Pomocné otázky</vt:lpstr>
      <vt:lpstr>Štatistické údaje a iné informácie </vt:lpstr>
      <vt:lpstr>Údaje o počte prihlásených a plánovanom počte prijatých uchádzačov na jednotlivé fakulty nájdete v prílohe 1 alebo na adrese:  http://www.cvtisr.sk/cvti-sr-vedecka-kniznica/informacie-o-skolstve/statistiky/statistika-prijimacieho-konania-na-vysoke-skoly-sr.html?page_id=9723 </vt:lpstr>
      <vt:lpstr>Informácie potrebné k podaniu prihlášky nájdete na adresách jednotlivých VŠ. Súhrnné informácie sú dostupné napr. na adresách:  https://www.portalvs.sk/sk/  http://www.vysokeskoly.cz/sekce/pro-uchazece-na-vs </vt:lpstr>
      <vt:lpstr>  Informácie o zamestnanosti absolventov VŠ sú dostupné na:  https://uplatnenie.sk  https://www.trendyprace.sk/sk </vt:lpstr>
      <vt:lpstr>   Online dotazník k výberu VŠ zadarmo    </vt:lpstr>
      <vt:lpstr>MINI-ERASMUS</vt:lpstr>
      <vt:lpstr>Kde získať informácie?</vt:lpstr>
      <vt:lpstr>Vyplnenie prihlášky</vt:lpstr>
      <vt:lpstr>SCIO test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VÝBER VŠ</dc:title>
  <dc:creator>Zuzana</dc:creator>
  <cp:lastModifiedBy>Ivaničová Iva</cp:lastModifiedBy>
  <cp:revision>47</cp:revision>
  <dcterms:created xsi:type="dcterms:W3CDTF">2015-08-04T08:54:00Z</dcterms:created>
  <dcterms:modified xsi:type="dcterms:W3CDTF">2023-12-18T10:38:10Z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1033-10.2.0.5908</vt:lpwstr>
  </property>
</Properties>
</file>