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2A038-F74B-4B08-A3EF-1AED76CEAFD1}" v="606" dt="2023-11-28T14:16:01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8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5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0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8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9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47726" y="579694"/>
            <a:ext cx="3910046" cy="2930269"/>
          </a:xfrm>
        </p:spPr>
        <p:txBody>
          <a:bodyPr>
            <a:normAutofit/>
          </a:bodyPr>
          <a:lstStyle/>
          <a:p>
            <a:r>
              <a:rPr lang="sk-SK" dirty="0">
                <a:cs typeface="Calibri Light"/>
              </a:rPr>
              <a:t>Pandy</a:t>
            </a:r>
            <a:br>
              <a:rPr lang="sk-SK" dirty="0">
                <a:cs typeface="Calibri Light"/>
              </a:rPr>
            </a:br>
            <a:endParaRPr lang="sk-SK"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47726" y="3602038"/>
            <a:ext cx="3910046" cy="2666800"/>
          </a:xfrm>
        </p:spPr>
        <p:txBody>
          <a:bodyPr>
            <a:normAutofit/>
          </a:bodyPr>
          <a:lstStyle/>
          <a:p>
            <a:r>
              <a:rPr lang="sk-SK"/>
              <a:t>Vanesa Lukáčková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685C64-D442-42B1-ABC5-D54F0E427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81337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76734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B125AC6-B711-4F7C-B0D2-8369A8D6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5171535" y="0"/>
              <a:ext cx="0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543B8FC-DC9A-4AC0-BF25-85AF5B49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6061C7A-8970-4408-BFCD-D49BCB151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71935" y="579694"/>
              <a:ext cx="0" cy="570421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2A38DAD-2FDF-403A-A3B1-A8545AA35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3429000"/>
              <a:ext cx="32004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ok 4" descr="Zaujímavá panda červená | Labet.sk">
            <a:extLst>
              <a:ext uri="{FF2B5EF4-FFF2-40B4-BE49-F238E27FC236}">
                <a16:creationId xmlns:a16="http://schemas.microsoft.com/office/drawing/2014/main" id="{B55483EF-9021-5D73-CAE3-3583256B0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6" t="2678" r="14836"/>
          <a:stretch/>
        </p:blipFill>
        <p:spPr>
          <a:xfrm>
            <a:off x="5379091" y="869150"/>
            <a:ext cx="2800359" cy="2336545"/>
          </a:xfrm>
          <a:prstGeom prst="rect">
            <a:avLst/>
          </a:prstGeom>
        </p:spPr>
      </p:pic>
      <p:pic>
        <p:nvPicPr>
          <p:cNvPr id="6" name="Obrázok 5" descr="Z jednej sú dve - Časopis Quark">
            <a:extLst>
              <a:ext uri="{FF2B5EF4-FFF2-40B4-BE49-F238E27FC236}">
                <a16:creationId xmlns:a16="http://schemas.microsoft.com/office/drawing/2014/main" id="{3F6EB9CD-CF15-EB79-E9EF-30524FF8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884" y="3922571"/>
            <a:ext cx="2808441" cy="1860592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7D894AAE-ED06-3450-BAE3-74D0B5BFB3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008" t="-72485" r="29389" b="106509"/>
          <a:stretch/>
        </p:blipFill>
        <p:spPr>
          <a:xfrm>
            <a:off x="8122214" y="1606137"/>
            <a:ext cx="2797724" cy="2390853"/>
          </a:xfrm>
          <a:prstGeom prst="rect">
            <a:avLst/>
          </a:prstGeom>
        </p:spPr>
      </p:pic>
      <p:pic>
        <p:nvPicPr>
          <p:cNvPr id="8" name="Obrázok 7" descr="Za pandami velkými do evropských zoo – ZOO Magazín">
            <a:extLst>
              <a:ext uri="{FF2B5EF4-FFF2-40B4-BE49-F238E27FC236}">
                <a16:creationId xmlns:a16="http://schemas.microsoft.com/office/drawing/2014/main" id="{8423212F-602E-CD1C-327B-80537C63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738" y="862587"/>
            <a:ext cx="2957847" cy="2342403"/>
          </a:xfrm>
          <a:prstGeom prst="rect">
            <a:avLst/>
          </a:prstGeom>
        </p:spPr>
      </p:pic>
      <p:pic>
        <p:nvPicPr>
          <p:cNvPr id="10" name="Obrázok 9" descr="VIDEO: Panda veľká už nie je ohrozený druh, jej populácia rastie">
            <a:extLst>
              <a:ext uri="{FF2B5EF4-FFF2-40B4-BE49-F238E27FC236}">
                <a16:creationId xmlns:a16="http://schemas.microsoft.com/office/drawing/2014/main" id="{C463F970-9410-2850-3CBD-0A2CB52A3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0992" y="3871745"/>
            <a:ext cx="2743199" cy="19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A321F5-4D41-7D6B-FA22-FB645AFE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97" y="1446393"/>
            <a:ext cx="3761949" cy="2585347"/>
          </a:xfrm>
        </p:spPr>
        <p:txBody>
          <a:bodyPr anchor="t">
            <a:normAutofit/>
          </a:bodyPr>
          <a:lstStyle/>
          <a:p>
            <a:r>
              <a:rPr lang="sk-SK" sz="7000" dirty="0"/>
              <a:t>Pandy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D7A31E-157D-4F0D-B8AF-C633D29C6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470" y="727323"/>
            <a:ext cx="5884831" cy="2810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Máme 2 druhy </a:t>
            </a:r>
            <a:r>
              <a:rPr lang="sk-SK" dirty="0" err="1"/>
              <a:t>pand</a:t>
            </a:r>
            <a:r>
              <a:rPr lang="sk-SK" dirty="0"/>
              <a:t>: </a:t>
            </a:r>
            <a:r>
              <a:rPr lang="sk-SK" b="1" dirty="0"/>
              <a:t>Panda Veľká</a:t>
            </a:r>
            <a:r>
              <a:rPr lang="sk-SK" dirty="0"/>
              <a:t> a </a:t>
            </a:r>
            <a:r>
              <a:rPr lang="sk-SK" b="1" dirty="0"/>
              <a:t>Panda červená </a:t>
            </a:r>
            <a:r>
              <a:rPr lang="sk-SK" dirty="0"/>
              <a:t>a </a:t>
            </a:r>
            <a:r>
              <a:rPr lang="sk-SK" b="1" dirty="0" err="1"/>
              <a:t>Quinling</a:t>
            </a:r>
            <a:r>
              <a:rPr lang="sk-SK" b="1" dirty="0"/>
              <a:t> panda</a:t>
            </a:r>
          </a:p>
          <a:p>
            <a:r>
              <a:rPr lang="sk-SK" dirty="0"/>
              <a:t>Živia sa bambusom</a:t>
            </a:r>
            <a:endParaRPr lang="sk-SK" b="1" dirty="0"/>
          </a:p>
          <a:p>
            <a:r>
              <a:rPr lang="sk" dirty="0">
                <a:ea typeface="+mn-lt"/>
                <a:cs typeface="+mn-lt"/>
              </a:rPr>
              <a:t>Pandy patria do radu mäsožravcov (</a:t>
            </a:r>
            <a:r>
              <a:rPr lang="sk" dirty="0" err="1">
                <a:ea typeface="+mn-lt"/>
                <a:cs typeface="+mn-lt"/>
              </a:rPr>
              <a:t>Carnivora</a:t>
            </a:r>
            <a:r>
              <a:rPr lang="sk" dirty="0">
                <a:ea typeface="+mn-lt"/>
                <a:cs typeface="+mn-lt"/>
              </a:rPr>
              <a:t>), je bylinožravec, keďže viac ako 99 % jeho potravy tvoria bambusové listy, stonky alebo výhonky. Príležitostne sa však živí aj inými rastlinami, drobnými živočíchmi alebo dokonca zdochlinami.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 descr="Ailurus – Wikipédia">
            <a:extLst>
              <a:ext uri="{FF2B5EF4-FFF2-40B4-BE49-F238E27FC236}">
                <a16:creationId xmlns:a16="http://schemas.microsoft.com/office/drawing/2014/main" id="{76BCD7EF-E172-7206-111C-53B5C42C0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3524"/>
          <a:stretch/>
        </p:blipFill>
        <p:spPr>
          <a:xfrm>
            <a:off x="633845" y="3720695"/>
            <a:ext cx="2665618" cy="3137305"/>
          </a:xfrm>
          <a:custGeom>
            <a:avLst/>
            <a:gdLst/>
            <a:ahLst/>
            <a:cxnLst/>
            <a:rect l="l" t="t" r="r" b="b"/>
            <a:pathLst>
              <a:path w="1076038" h="1252836">
                <a:moveTo>
                  <a:pt x="0" y="0"/>
                </a:moveTo>
                <a:lnTo>
                  <a:pt x="449620" y="0"/>
                </a:lnTo>
                <a:cubicBezTo>
                  <a:pt x="795581" y="0"/>
                  <a:pt x="1076038" y="280457"/>
                  <a:pt x="1076038" y="626418"/>
                </a:cubicBezTo>
                <a:cubicBezTo>
                  <a:pt x="1076038" y="972379"/>
                  <a:pt x="795581" y="1252836"/>
                  <a:pt x="449620" y="1252836"/>
                </a:cubicBezTo>
                <a:lnTo>
                  <a:pt x="226777" y="1252836"/>
                </a:lnTo>
                <a:lnTo>
                  <a:pt x="0" y="1252836"/>
                </a:lnTo>
                <a:close/>
              </a:path>
            </a:pathLst>
          </a:custGeom>
          <a:ln w="12700">
            <a:noFill/>
          </a:ln>
        </p:spPr>
      </p:pic>
      <p:pic>
        <p:nvPicPr>
          <p:cNvPr id="6" name="Obrázok 5" descr="Qinling panda - Wikipedia">
            <a:extLst>
              <a:ext uri="{FF2B5EF4-FFF2-40B4-BE49-F238E27FC236}">
                <a16:creationId xmlns:a16="http://schemas.microsoft.com/office/drawing/2014/main" id="{960F2D53-BD0F-C996-F751-8E51EBC30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68" r="6145" b="1"/>
          <a:stretch/>
        </p:blipFill>
        <p:spPr>
          <a:xfrm>
            <a:off x="4281632" y="3720722"/>
            <a:ext cx="3636683" cy="3137167"/>
          </a:xfrm>
          <a:custGeom>
            <a:avLst/>
            <a:gdLst/>
            <a:ahLst/>
            <a:cxnLst/>
            <a:rect l="l" t="t" r="r" b="b"/>
            <a:pathLst>
              <a:path w="4148838" h="3563363">
                <a:moveTo>
                  <a:pt x="2074419" y="0"/>
                </a:moveTo>
                <a:cubicBezTo>
                  <a:pt x="3220090" y="0"/>
                  <a:pt x="4148838" y="928749"/>
                  <a:pt x="4148838" y="2074419"/>
                </a:cubicBezTo>
                <a:lnTo>
                  <a:pt x="4148838" y="2812377"/>
                </a:lnTo>
                <a:lnTo>
                  <a:pt x="4148838" y="3563363"/>
                </a:lnTo>
                <a:lnTo>
                  <a:pt x="0" y="3563363"/>
                </a:lnTo>
                <a:lnTo>
                  <a:pt x="0" y="2074419"/>
                </a:lnTo>
                <a:cubicBezTo>
                  <a:pt x="0" y="928749"/>
                  <a:pt x="928749" y="0"/>
                  <a:pt x="2074419" y="0"/>
                </a:cubicBezTo>
                <a:close/>
              </a:path>
            </a:pathLst>
          </a:custGeom>
          <a:ln w="12700">
            <a:noFill/>
          </a:ln>
        </p:spPr>
      </p:pic>
      <p:pic>
        <p:nvPicPr>
          <p:cNvPr id="4" name="Obrázok 3" descr="Nesprávate sa k nám pekne, tak si berieme späť naše pandy. Čína karhá Západ  zvieracou diplomaciou">
            <a:extLst>
              <a:ext uri="{FF2B5EF4-FFF2-40B4-BE49-F238E27FC236}">
                <a16:creationId xmlns:a16="http://schemas.microsoft.com/office/drawing/2014/main" id="{5E07B546-3030-3F1F-16B3-347626122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36" r="22189"/>
          <a:stretch/>
        </p:blipFill>
        <p:spPr>
          <a:xfrm>
            <a:off x="8868176" y="3720722"/>
            <a:ext cx="2692373" cy="3137278"/>
          </a:xfrm>
          <a:custGeom>
            <a:avLst/>
            <a:gdLst/>
            <a:ahLst/>
            <a:cxnLst/>
            <a:rect l="l" t="t" r="r" b="b"/>
            <a:pathLst>
              <a:path w="1076038" h="1252836">
                <a:moveTo>
                  <a:pt x="626418" y="0"/>
                </a:moveTo>
                <a:lnTo>
                  <a:pt x="849261" y="0"/>
                </a:lnTo>
                <a:lnTo>
                  <a:pt x="1076038" y="0"/>
                </a:lnTo>
                <a:lnTo>
                  <a:pt x="1076038" y="1252836"/>
                </a:lnTo>
                <a:lnTo>
                  <a:pt x="626418" y="1252836"/>
                </a:lnTo>
                <a:cubicBezTo>
                  <a:pt x="280457" y="1252836"/>
                  <a:pt x="0" y="972379"/>
                  <a:pt x="0" y="626418"/>
                </a:cubicBezTo>
                <a:cubicBezTo>
                  <a:pt x="0" y="280457"/>
                  <a:pt x="280457" y="0"/>
                  <a:pt x="626418" y="0"/>
                </a:cubicBezTo>
                <a:close/>
              </a:path>
            </a:pathLst>
          </a:custGeom>
          <a:ln w="12700"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3BA5B12-468C-4CC8-8F52-7E2C8C5BF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22507"/>
            <a:ext cx="12192000" cy="3135490"/>
            <a:chOff x="4377" y="3722607"/>
            <a:chExt cx="12192000" cy="313549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EB67BA5-7590-4C85-9775-B6113103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310675" y="5270375"/>
              <a:ext cx="98256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155201-13CF-498A-B99C-F401C6F11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377" y="3723254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13">
              <a:extLst>
                <a:ext uri="{FF2B5EF4-FFF2-40B4-BE49-F238E27FC236}">
                  <a16:creationId xmlns:a16="http://schemas.microsoft.com/office/drawing/2014/main" id="{7497D0E2-64FA-4391-A8D2-6DD280B55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881325" y="3722607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Graphic 18">
              <a:extLst>
                <a:ext uri="{FF2B5EF4-FFF2-40B4-BE49-F238E27FC236}">
                  <a16:creationId xmlns:a16="http://schemas.microsoft.com/office/drawing/2014/main" id="{BF6C3718-981D-4713-BAA1-BFEE7519B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9400" y="3728504"/>
              <a:ext cx="3643725" cy="3129496"/>
            </a:xfrm>
            <a:custGeom>
              <a:avLst/>
              <a:gdLst>
                <a:gd name="connsiteX0" fmla="*/ 0 w 2737484"/>
                <a:gd name="connsiteY0" fmla="*/ 2351151 h 2351150"/>
                <a:gd name="connsiteX1" fmla="*/ 0 w 2737484"/>
                <a:gd name="connsiteY1" fmla="*/ 1368743 h 2351150"/>
                <a:gd name="connsiteX2" fmla="*/ 1368743 w 2737484"/>
                <a:gd name="connsiteY2" fmla="*/ 0 h 2351150"/>
                <a:gd name="connsiteX3" fmla="*/ 1368743 w 2737484"/>
                <a:gd name="connsiteY3" fmla="*/ 0 h 2351150"/>
                <a:gd name="connsiteX4" fmla="*/ 2737485 w 2737484"/>
                <a:gd name="connsiteY4" fmla="*/ 1368743 h 2351150"/>
                <a:gd name="connsiteX5" fmla="*/ 2737485 w 2737484"/>
                <a:gd name="connsiteY5" fmla="*/ 1855661 h 2351150"/>
                <a:gd name="connsiteX6" fmla="*/ 2737485 w 2737484"/>
                <a:gd name="connsiteY6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7484" h="2351150">
                  <a:moveTo>
                    <a:pt x="0" y="2351151"/>
                  </a:moveTo>
                  <a:lnTo>
                    <a:pt x="0" y="1368743"/>
                  </a:lnTo>
                  <a:cubicBezTo>
                    <a:pt x="0" y="612838"/>
                    <a:pt x="612838" y="0"/>
                    <a:pt x="1368743" y="0"/>
                  </a:cubicBezTo>
                  <a:lnTo>
                    <a:pt x="1368743" y="0"/>
                  </a:lnTo>
                  <a:cubicBezTo>
                    <a:pt x="2124647" y="0"/>
                    <a:pt x="2737485" y="612838"/>
                    <a:pt x="2737485" y="1368743"/>
                  </a:cubicBezTo>
                  <a:lnTo>
                    <a:pt x="2737485" y="1855661"/>
                  </a:lnTo>
                  <a:lnTo>
                    <a:pt x="2737485" y="2351151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13">
              <a:extLst>
                <a:ext uri="{FF2B5EF4-FFF2-40B4-BE49-F238E27FC236}">
                  <a16:creationId xmlns:a16="http://schemas.microsoft.com/office/drawing/2014/main" id="{4F236AC9-537D-483A-850D-6EF3C604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468" y="3722656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63BB2-60BB-41E2-A78E-DB1AA15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894461" y="5270375"/>
              <a:ext cx="98686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45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53BC5E-26E0-C3D3-9CBE-00608B00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4674202" cy="2810727"/>
          </a:xfrm>
        </p:spPr>
        <p:txBody>
          <a:bodyPr anchor="t">
            <a:normAutofit/>
          </a:bodyPr>
          <a:lstStyle/>
          <a:p>
            <a:r>
              <a:rPr lang="sk-SK" dirty="0"/>
              <a:t>Panda červená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5C94BC-9AA3-A2BE-C063-5F51085E1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470" y="727323"/>
            <a:ext cx="5884831" cy="2810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ea typeface="+mn-lt"/>
                <a:cs typeface="+mn-lt"/>
              </a:rPr>
              <a:t>Medzi jedny z najkrajších, divo žijúcich </a:t>
            </a:r>
            <a:r>
              <a:rPr lang="sk-SK" dirty="0" err="1">
                <a:ea typeface="+mn-lt"/>
                <a:cs typeface="+mn-lt"/>
              </a:rPr>
              <a:t>zvieratok</a:t>
            </a:r>
            <a:r>
              <a:rPr lang="sk-SK" dirty="0">
                <a:ea typeface="+mn-lt"/>
                <a:cs typeface="+mn-lt"/>
              </a:rPr>
              <a:t>, patrí aj panda červená, ktorá sa veľmi často označuje aj ako panda malá.</a:t>
            </a:r>
          </a:p>
          <a:p>
            <a:r>
              <a:rPr lang="sk-SK" dirty="0"/>
              <a:t>Vyskytuje sa v </a:t>
            </a:r>
            <a:r>
              <a:rPr lang="sk-SK" err="1"/>
              <a:t>Him</a:t>
            </a:r>
            <a:r>
              <a:rPr lang="sk-SK" err="1">
                <a:ea typeface="+mn-lt"/>
                <a:cs typeface="+mn-lt"/>
              </a:rPr>
              <a:t>lájach</a:t>
            </a:r>
            <a:endParaRPr lang="sk-SK">
              <a:ea typeface="+mn-lt"/>
              <a:cs typeface="+mn-lt"/>
            </a:endParaRPr>
          </a:p>
          <a:p>
            <a:r>
              <a:rPr lang="sk-SK" dirty="0"/>
              <a:t>Má 50-60 cm </a:t>
            </a:r>
            <a:r>
              <a:rPr lang="sk-SK" dirty="0">
                <a:ea typeface="+mn-lt"/>
                <a:cs typeface="+mn-lt"/>
              </a:rPr>
              <a:t>vysoká a dosahuje hmotnosť maximálne iba 5 kilogramov.</a:t>
            </a:r>
          </a:p>
          <a:p>
            <a:endParaRPr lang="sk-SK" dirty="0">
              <a:ea typeface="+mn-lt"/>
              <a:cs typeface="+mn-lt"/>
            </a:endParaRPr>
          </a:p>
        </p:txBody>
      </p:sp>
      <p:pic>
        <p:nvPicPr>
          <p:cNvPr id="8" name="Obrázok 7" descr="Z jednej sú dve - Časopis Quark">
            <a:extLst>
              <a:ext uri="{FF2B5EF4-FFF2-40B4-BE49-F238E27FC236}">
                <a16:creationId xmlns:a16="http://schemas.microsoft.com/office/drawing/2014/main" id="{396AC3C4-A4E6-67C4-E439-3608BABBC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0" r="27911" b="1"/>
          <a:stretch/>
        </p:blipFill>
        <p:spPr>
          <a:xfrm>
            <a:off x="633845" y="3720695"/>
            <a:ext cx="2665618" cy="3137305"/>
          </a:xfrm>
          <a:custGeom>
            <a:avLst/>
            <a:gdLst/>
            <a:ahLst/>
            <a:cxnLst/>
            <a:rect l="l" t="t" r="r" b="b"/>
            <a:pathLst>
              <a:path w="1076038" h="1252836">
                <a:moveTo>
                  <a:pt x="0" y="0"/>
                </a:moveTo>
                <a:lnTo>
                  <a:pt x="449620" y="0"/>
                </a:lnTo>
                <a:cubicBezTo>
                  <a:pt x="795581" y="0"/>
                  <a:pt x="1076038" y="280457"/>
                  <a:pt x="1076038" y="626418"/>
                </a:cubicBezTo>
                <a:cubicBezTo>
                  <a:pt x="1076038" y="972379"/>
                  <a:pt x="795581" y="1252836"/>
                  <a:pt x="449620" y="1252836"/>
                </a:cubicBezTo>
                <a:lnTo>
                  <a:pt x="226777" y="1252836"/>
                </a:lnTo>
                <a:lnTo>
                  <a:pt x="0" y="1252836"/>
                </a:lnTo>
                <a:close/>
              </a:path>
            </a:pathLst>
          </a:custGeom>
          <a:ln w="12700">
            <a:noFill/>
          </a:ln>
        </p:spPr>
      </p:pic>
      <p:pic>
        <p:nvPicPr>
          <p:cNvPr id="4" name="Obrázok 3" descr="Panda červená - lexikon zvířat">
            <a:extLst>
              <a:ext uri="{FF2B5EF4-FFF2-40B4-BE49-F238E27FC236}">
                <a16:creationId xmlns:a16="http://schemas.microsoft.com/office/drawing/2014/main" id="{0F42245D-A266-5E9F-6265-A12E9AE96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75" r="14010" b="2"/>
          <a:stretch/>
        </p:blipFill>
        <p:spPr>
          <a:xfrm>
            <a:off x="4281632" y="3720722"/>
            <a:ext cx="3636683" cy="3137167"/>
          </a:xfrm>
          <a:custGeom>
            <a:avLst/>
            <a:gdLst/>
            <a:ahLst/>
            <a:cxnLst/>
            <a:rect l="l" t="t" r="r" b="b"/>
            <a:pathLst>
              <a:path w="4148838" h="3563363">
                <a:moveTo>
                  <a:pt x="2074419" y="0"/>
                </a:moveTo>
                <a:cubicBezTo>
                  <a:pt x="3220090" y="0"/>
                  <a:pt x="4148838" y="928749"/>
                  <a:pt x="4148838" y="2074419"/>
                </a:cubicBezTo>
                <a:lnTo>
                  <a:pt x="4148838" y="2812377"/>
                </a:lnTo>
                <a:lnTo>
                  <a:pt x="4148838" y="3563363"/>
                </a:lnTo>
                <a:lnTo>
                  <a:pt x="0" y="3563363"/>
                </a:lnTo>
                <a:lnTo>
                  <a:pt x="0" y="2074419"/>
                </a:lnTo>
                <a:cubicBezTo>
                  <a:pt x="0" y="928749"/>
                  <a:pt x="928749" y="0"/>
                  <a:pt x="2074419" y="0"/>
                </a:cubicBezTo>
                <a:close/>
              </a:path>
            </a:pathLst>
          </a:custGeom>
          <a:ln w="12700">
            <a:noFill/>
          </a:ln>
        </p:spPr>
      </p:pic>
      <p:pic>
        <p:nvPicPr>
          <p:cNvPr id="6" name="Obrázok 5" descr="Zaujímavá panda červená | Labet.sk">
            <a:extLst>
              <a:ext uri="{FF2B5EF4-FFF2-40B4-BE49-F238E27FC236}">
                <a16:creationId xmlns:a16="http://schemas.microsoft.com/office/drawing/2014/main" id="{B82F8654-2EDA-2AC6-EBAD-7A6EBDD77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67" r="25249" b="-1"/>
          <a:stretch/>
        </p:blipFill>
        <p:spPr>
          <a:xfrm>
            <a:off x="8868176" y="3720722"/>
            <a:ext cx="2692373" cy="3137278"/>
          </a:xfrm>
          <a:custGeom>
            <a:avLst/>
            <a:gdLst/>
            <a:ahLst/>
            <a:cxnLst/>
            <a:rect l="l" t="t" r="r" b="b"/>
            <a:pathLst>
              <a:path w="1076038" h="1252836">
                <a:moveTo>
                  <a:pt x="626418" y="0"/>
                </a:moveTo>
                <a:lnTo>
                  <a:pt x="849261" y="0"/>
                </a:lnTo>
                <a:lnTo>
                  <a:pt x="1076038" y="0"/>
                </a:lnTo>
                <a:lnTo>
                  <a:pt x="1076038" y="1252836"/>
                </a:lnTo>
                <a:lnTo>
                  <a:pt x="626418" y="1252836"/>
                </a:lnTo>
                <a:cubicBezTo>
                  <a:pt x="280457" y="1252836"/>
                  <a:pt x="0" y="972379"/>
                  <a:pt x="0" y="626418"/>
                </a:cubicBezTo>
                <a:cubicBezTo>
                  <a:pt x="0" y="280457"/>
                  <a:pt x="280457" y="0"/>
                  <a:pt x="626418" y="0"/>
                </a:cubicBezTo>
                <a:close/>
              </a:path>
            </a:pathLst>
          </a:custGeom>
          <a:ln w="12700">
            <a:noFill/>
          </a:ln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D3BA5B12-468C-4CC8-8F52-7E2C8C5BF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22507"/>
            <a:ext cx="12192000" cy="3135490"/>
            <a:chOff x="4377" y="3722607"/>
            <a:chExt cx="12192000" cy="313549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EB67BA5-7590-4C85-9775-B6113103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310675" y="5270375"/>
              <a:ext cx="98256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6155201-13CF-498A-B99C-F401C6F11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377" y="3723254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Graphic 13">
              <a:extLst>
                <a:ext uri="{FF2B5EF4-FFF2-40B4-BE49-F238E27FC236}">
                  <a16:creationId xmlns:a16="http://schemas.microsoft.com/office/drawing/2014/main" id="{7497D0E2-64FA-4391-A8D2-6DD280B55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881325" y="3722607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Graphic 18">
              <a:extLst>
                <a:ext uri="{FF2B5EF4-FFF2-40B4-BE49-F238E27FC236}">
                  <a16:creationId xmlns:a16="http://schemas.microsoft.com/office/drawing/2014/main" id="{BF6C3718-981D-4713-BAA1-BFEE7519B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9400" y="3728504"/>
              <a:ext cx="3643725" cy="3129496"/>
            </a:xfrm>
            <a:custGeom>
              <a:avLst/>
              <a:gdLst>
                <a:gd name="connsiteX0" fmla="*/ 0 w 2737484"/>
                <a:gd name="connsiteY0" fmla="*/ 2351151 h 2351150"/>
                <a:gd name="connsiteX1" fmla="*/ 0 w 2737484"/>
                <a:gd name="connsiteY1" fmla="*/ 1368743 h 2351150"/>
                <a:gd name="connsiteX2" fmla="*/ 1368743 w 2737484"/>
                <a:gd name="connsiteY2" fmla="*/ 0 h 2351150"/>
                <a:gd name="connsiteX3" fmla="*/ 1368743 w 2737484"/>
                <a:gd name="connsiteY3" fmla="*/ 0 h 2351150"/>
                <a:gd name="connsiteX4" fmla="*/ 2737485 w 2737484"/>
                <a:gd name="connsiteY4" fmla="*/ 1368743 h 2351150"/>
                <a:gd name="connsiteX5" fmla="*/ 2737485 w 2737484"/>
                <a:gd name="connsiteY5" fmla="*/ 1855661 h 2351150"/>
                <a:gd name="connsiteX6" fmla="*/ 2737485 w 2737484"/>
                <a:gd name="connsiteY6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7484" h="2351150">
                  <a:moveTo>
                    <a:pt x="0" y="2351151"/>
                  </a:moveTo>
                  <a:lnTo>
                    <a:pt x="0" y="1368743"/>
                  </a:lnTo>
                  <a:cubicBezTo>
                    <a:pt x="0" y="612838"/>
                    <a:pt x="612838" y="0"/>
                    <a:pt x="1368743" y="0"/>
                  </a:cubicBezTo>
                  <a:lnTo>
                    <a:pt x="1368743" y="0"/>
                  </a:lnTo>
                  <a:cubicBezTo>
                    <a:pt x="2124647" y="0"/>
                    <a:pt x="2737485" y="612838"/>
                    <a:pt x="2737485" y="1368743"/>
                  </a:cubicBezTo>
                  <a:lnTo>
                    <a:pt x="2737485" y="1855661"/>
                  </a:lnTo>
                  <a:lnTo>
                    <a:pt x="2737485" y="2351151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Graphic 13">
              <a:extLst>
                <a:ext uri="{FF2B5EF4-FFF2-40B4-BE49-F238E27FC236}">
                  <a16:creationId xmlns:a16="http://schemas.microsoft.com/office/drawing/2014/main" id="{4F236AC9-537D-483A-850D-6EF3C604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468" y="3722656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E963BB2-60BB-41E2-A78E-DB1AA15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894461" y="5270375"/>
              <a:ext cx="98686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987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3EAEF6-C3E0-3AA4-D2D6-33B491D6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695"/>
            <a:ext cx="3877308" cy="2061906"/>
          </a:xfrm>
        </p:spPr>
        <p:txBody>
          <a:bodyPr anchor="b">
            <a:normAutofit/>
          </a:bodyPr>
          <a:lstStyle/>
          <a:p>
            <a:r>
              <a:rPr lang="sk-SK" dirty="0"/>
              <a:t>Panda Veľká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BF2C23-D902-7AF9-F5F4-C79584B7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8920"/>
            <a:ext cx="3877308" cy="338804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sk" dirty="0">
                <a:ea typeface="+mn-lt"/>
                <a:cs typeface="+mn-lt"/>
              </a:rPr>
              <a:t>žije v hornatých oblastiach v centrálnej časti Čínskej ľudovej republiky, v provinciách S'-</a:t>
            </a:r>
            <a:r>
              <a:rPr lang="sk" dirty="0" err="1">
                <a:ea typeface="+mn-lt"/>
                <a:cs typeface="+mn-lt"/>
              </a:rPr>
              <a:t>čchuan</a:t>
            </a:r>
            <a:r>
              <a:rPr lang="sk" dirty="0">
                <a:ea typeface="+mn-lt"/>
                <a:cs typeface="+mn-lt"/>
              </a:rPr>
              <a:t> (viac ako 80 % divokej </a:t>
            </a:r>
            <a:r>
              <a:rPr lang="sk" dirty="0" err="1">
                <a:ea typeface="+mn-lt"/>
                <a:cs typeface="+mn-lt"/>
              </a:rPr>
              <a:t>pupulácie</a:t>
            </a:r>
            <a:r>
              <a:rPr lang="sk" dirty="0">
                <a:ea typeface="+mn-lt"/>
                <a:cs typeface="+mn-lt"/>
              </a:rPr>
              <a:t>), </a:t>
            </a:r>
            <a:r>
              <a:rPr lang="sk" dirty="0" err="1">
                <a:ea typeface="+mn-lt"/>
                <a:cs typeface="+mn-lt"/>
              </a:rPr>
              <a:t>Kan-su</a:t>
            </a:r>
            <a:r>
              <a:rPr lang="sk" dirty="0">
                <a:ea typeface="+mn-lt"/>
                <a:cs typeface="+mn-lt"/>
              </a:rPr>
              <a:t> a </a:t>
            </a:r>
            <a:r>
              <a:rPr lang="sk" dirty="0" err="1">
                <a:ea typeface="+mn-lt"/>
                <a:cs typeface="+mn-lt"/>
              </a:rPr>
              <a:t>Šen</a:t>
            </a:r>
            <a:r>
              <a:rPr lang="sk" dirty="0">
                <a:ea typeface="+mn-lt"/>
                <a:cs typeface="+mn-lt"/>
              </a:rPr>
              <a:t>-si. V týchto oblastiach bolo pre </a:t>
            </a:r>
            <a:r>
              <a:rPr lang="sk" b="1" dirty="0">
                <a:ea typeface="+mn-lt"/>
                <a:cs typeface="+mn-lt"/>
              </a:rPr>
              <a:t>pandy</a:t>
            </a:r>
            <a:r>
              <a:rPr lang="sk" dirty="0">
                <a:ea typeface="+mn-lt"/>
                <a:cs typeface="+mn-lt"/>
              </a:rPr>
              <a:t> vytvorených mnoho rezervácií a v meste </a:t>
            </a:r>
            <a:r>
              <a:rPr lang="sk" dirty="0" err="1">
                <a:ea typeface="+mn-lt"/>
                <a:cs typeface="+mn-lt"/>
              </a:rPr>
              <a:t>Čcheng</a:t>
            </a:r>
            <a:r>
              <a:rPr lang="sk" dirty="0">
                <a:ea typeface="+mn-lt"/>
                <a:cs typeface="+mn-lt"/>
              </a:rPr>
              <a:t>-tu vybudované chovné centrum</a:t>
            </a:r>
            <a:endParaRPr lang="sk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sk" dirty="0">
                <a:ea typeface="+mn-lt"/>
                <a:cs typeface="+mn-lt"/>
              </a:rPr>
              <a:t>Meria 120 – 190 cm a váži 70 – 160 kg.</a:t>
            </a:r>
            <a:endParaRPr lang="sk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3B2DB2-2EAD-419E-9360-61437E95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87"/>
            <a:ext cx="6400800" cy="6857912"/>
            <a:chOff x="5171535" y="87"/>
            <a:chExt cx="6400800" cy="6857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ECA409-D8DC-4ED0-BF75-FA5B3CFBB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62244" y="579694"/>
              <a:ext cx="0" cy="56970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8EF047-F819-42DC-A166-C7CFC59D9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81337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029256-848F-4071-B940-F4B93C3AC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76734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83640A-AB8A-4A4C-862B-4C124B3C7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1742579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EC4A94-218E-42A5-93CF-D109DC721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43379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ok 4" descr="Untitled">
            <a:extLst>
              <a:ext uri="{FF2B5EF4-FFF2-40B4-BE49-F238E27FC236}">
                <a16:creationId xmlns:a16="http://schemas.microsoft.com/office/drawing/2014/main" id="{1635CF07-D7D5-1EFC-3A04-8EDD60598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1" r="1" b="25054"/>
          <a:stretch/>
        </p:blipFill>
        <p:spPr>
          <a:xfrm>
            <a:off x="5605497" y="1026870"/>
            <a:ext cx="5509217" cy="2362831"/>
          </a:xfrm>
          <a:custGeom>
            <a:avLst/>
            <a:gdLst/>
            <a:ahLst/>
            <a:cxnLst/>
            <a:rect l="l" t="t" r="r" b="b"/>
            <a:pathLst>
              <a:path w="5509217" h="2362831">
                <a:moveTo>
                  <a:pt x="2754609" y="0"/>
                </a:moveTo>
                <a:cubicBezTo>
                  <a:pt x="4100515" y="0"/>
                  <a:pt x="5223439" y="941990"/>
                  <a:pt x="5483141" y="2194243"/>
                </a:cubicBezTo>
                <a:lnTo>
                  <a:pt x="5509217" y="2362831"/>
                </a:lnTo>
                <a:lnTo>
                  <a:pt x="0" y="2362831"/>
                </a:lnTo>
                <a:lnTo>
                  <a:pt x="26077" y="2194243"/>
                </a:lnTo>
                <a:cubicBezTo>
                  <a:pt x="285778" y="941990"/>
                  <a:pt x="1408703" y="0"/>
                  <a:pt x="2754609" y="0"/>
                </a:cubicBezTo>
                <a:close/>
              </a:path>
            </a:pathLst>
          </a:custGeom>
          <a:ln>
            <a:solidFill>
              <a:schemeClr val="accent4"/>
            </a:solidFill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24AAC8-6F20-437C-8345-4F27D5D2C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66137" y="3389697"/>
            <a:ext cx="6400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 descr="Panda velká - Atlaso.cz - portál plný informací">
            <a:extLst>
              <a:ext uri="{FF2B5EF4-FFF2-40B4-BE49-F238E27FC236}">
                <a16:creationId xmlns:a16="http://schemas.microsoft.com/office/drawing/2014/main" id="{0F8233EF-5793-0C99-7C3F-9404E4F2B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07" b="26941"/>
          <a:stretch/>
        </p:blipFill>
        <p:spPr>
          <a:xfrm>
            <a:off x="5605496" y="3402153"/>
            <a:ext cx="5509217" cy="2428973"/>
          </a:xfrm>
          <a:custGeom>
            <a:avLst/>
            <a:gdLst/>
            <a:ahLst/>
            <a:cxnLst/>
            <a:rect l="l" t="t" r="r" b="b"/>
            <a:pathLst>
              <a:path w="5509217" h="2362831">
                <a:moveTo>
                  <a:pt x="0" y="0"/>
                </a:moveTo>
                <a:lnTo>
                  <a:pt x="5509217" y="0"/>
                </a:lnTo>
                <a:lnTo>
                  <a:pt x="5509217" y="457650"/>
                </a:lnTo>
                <a:lnTo>
                  <a:pt x="5509217" y="2362831"/>
                </a:lnTo>
                <a:lnTo>
                  <a:pt x="0" y="2362831"/>
                </a:lnTo>
                <a:lnTo>
                  <a:pt x="0" y="2000247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8882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7C37EC-F4E9-4435-9649-14DA7079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3954816" cy="1914277"/>
          </a:xfrm>
        </p:spPr>
        <p:txBody>
          <a:bodyPr anchor="b">
            <a:normAutofit/>
          </a:bodyPr>
          <a:lstStyle/>
          <a:p>
            <a:r>
              <a:rPr lang="sk-SK" dirty="0" err="1"/>
              <a:t>Quinling</a:t>
            </a:r>
            <a:r>
              <a:rPr lang="sk-SK" dirty="0"/>
              <a:t> Panda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8C382D-E393-F481-B207-5B4A32396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8920"/>
            <a:ext cx="3954816" cy="33880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/>
              <a:t>Nachádza sa v </a:t>
            </a:r>
            <a:r>
              <a:rPr lang="sk-SK" dirty="0" err="1"/>
              <a:t>Čchin-ling</a:t>
            </a:r>
            <a:endParaRPr lang="sk-SK" dirty="0" err="1">
              <a:ea typeface="+mn-lt"/>
              <a:cs typeface="+mn-lt"/>
            </a:endParaRPr>
          </a:p>
          <a:p>
            <a:r>
              <a:rPr lang="sk-SK" dirty="0"/>
              <a:t>Živí sa bambusmi</a:t>
            </a:r>
          </a:p>
          <a:p>
            <a:r>
              <a:rPr lang="sk" dirty="0">
                <a:latin typeface="Arial"/>
                <a:cs typeface="Arial"/>
              </a:rPr>
              <a:t>Meria 120 – 190 cm a váži 70 – 160 kg.</a:t>
            </a:r>
            <a:endParaRPr lang="sk">
              <a:latin typeface="Arial"/>
              <a:cs typeface="Arial"/>
            </a:endParaRPr>
          </a:p>
          <a:p>
            <a:endParaRPr lang="sk-SK" dirty="0"/>
          </a:p>
          <a:p>
            <a:endParaRPr lang="sk-SK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477042-719E-4F31-8F4A-BD5D74DC1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A8E81AD-41B4-49F9-992F-D362542C9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3389697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BCDB3A-4D63-4D6E-99FB-E7677E566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62244" y="579694"/>
              <a:ext cx="0" cy="56970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7F89F4-566B-420C-AF15-4DD9E36FD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81337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0B3D134-BCBA-4F93-BC43-806101B19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76734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DBE987-22FC-4938-9D25-ED71047F8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5171535" y="0"/>
              <a:ext cx="0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AB8F9E-06E2-46AF-861D-8C19CB785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ok 4" descr="World's only brown panda gets ready for mating - Environment - The Jakarta  Post">
            <a:extLst>
              <a:ext uri="{FF2B5EF4-FFF2-40B4-BE49-F238E27FC236}">
                <a16:creationId xmlns:a16="http://schemas.microsoft.com/office/drawing/2014/main" id="{30129111-D837-C750-87F2-6622DF56B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13" b="16860"/>
          <a:stretch/>
        </p:blipFill>
        <p:spPr>
          <a:xfrm>
            <a:off x="5631240" y="1017111"/>
            <a:ext cx="5480411" cy="2375109"/>
          </a:xfrm>
          <a:custGeom>
            <a:avLst/>
            <a:gdLst/>
            <a:ahLst/>
            <a:cxnLst/>
            <a:rect l="l" t="t" r="r" b="b"/>
            <a:pathLst>
              <a:path w="5480411" h="2375109">
                <a:moveTo>
                  <a:pt x="2740205" y="0"/>
                </a:moveTo>
                <a:cubicBezTo>
                  <a:pt x="4079680" y="0"/>
                  <a:pt x="5197239" y="950125"/>
                  <a:pt x="5455701" y="2213192"/>
                </a:cubicBezTo>
                <a:lnTo>
                  <a:pt x="5480411" y="2375109"/>
                </a:lnTo>
                <a:lnTo>
                  <a:pt x="0" y="2375109"/>
                </a:lnTo>
                <a:lnTo>
                  <a:pt x="24712" y="2213192"/>
                </a:lnTo>
                <a:cubicBezTo>
                  <a:pt x="283171" y="950125"/>
                  <a:pt x="1400730" y="0"/>
                  <a:pt x="2740205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  <p:pic>
        <p:nvPicPr>
          <p:cNvPr id="4" name="Obrázok 3" descr="World's only captive brown panda meets public in China's Shaanxi - Xinhua |  English.news.cn">
            <a:extLst>
              <a:ext uri="{FF2B5EF4-FFF2-40B4-BE49-F238E27FC236}">
                <a16:creationId xmlns:a16="http://schemas.microsoft.com/office/drawing/2014/main" id="{3DF181A5-6469-B902-297D-1E39EDFF6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51" b="-1"/>
          <a:stretch/>
        </p:blipFill>
        <p:spPr>
          <a:xfrm>
            <a:off x="5629996" y="3384661"/>
            <a:ext cx="2737877" cy="2383236"/>
          </a:xfrm>
          <a:custGeom>
            <a:avLst/>
            <a:gdLst/>
            <a:ahLst/>
            <a:cxnLst/>
            <a:rect l="l" t="t" r="r" b="b"/>
            <a:pathLst>
              <a:path w="2737877" h="2383236">
                <a:moveTo>
                  <a:pt x="0" y="0"/>
                </a:moveTo>
                <a:lnTo>
                  <a:pt x="2737877" y="0"/>
                </a:lnTo>
                <a:lnTo>
                  <a:pt x="2737877" y="461602"/>
                </a:lnTo>
                <a:lnTo>
                  <a:pt x="2737877" y="2383236"/>
                </a:lnTo>
                <a:lnTo>
                  <a:pt x="0" y="2383236"/>
                </a:lnTo>
                <a:lnTo>
                  <a:pt x="0" y="2017521"/>
                </a:ln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  <p:pic>
        <p:nvPicPr>
          <p:cNvPr id="6" name="Obrázok 5" descr="Cute brown panda is bullied by other bears for his light fur in China |  Metro News">
            <a:extLst>
              <a:ext uri="{FF2B5EF4-FFF2-40B4-BE49-F238E27FC236}">
                <a16:creationId xmlns:a16="http://schemas.microsoft.com/office/drawing/2014/main" id="{C7BC04B5-A8E1-0DC7-413E-351B129A9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5" r="15346"/>
          <a:stretch/>
        </p:blipFill>
        <p:spPr>
          <a:xfrm>
            <a:off x="8374264" y="3384655"/>
            <a:ext cx="2737387" cy="2383236"/>
          </a:xfrm>
          <a:custGeom>
            <a:avLst/>
            <a:gdLst/>
            <a:ahLst/>
            <a:cxnLst/>
            <a:rect l="l" t="t" r="r" b="b"/>
            <a:pathLst>
              <a:path w="2720227" h="2383236">
                <a:moveTo>
                  <a:pt x="0" y="0"/>
                </a:moveTo>
                <a:lnTo>
                  <a:pt x="2720227" y="0"/>
                </a:lnTo>
                <a:lnTo>
                  <a:pt x="2720227" y="461602"/>
                </a:lnTo>
                <a:lnTo>
                  <a:pt x="2720227" y="2383236"/>
                </a:lnTo>
                <a:lnTo>
                  <a:pt x="0" y="2383236"/>
                </a:ln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35455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6127CE-6F15-49AE-9751-398F3AC6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16173B-5DB9-91A2-8C9D-43C35C8D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38" y="1810561"/>
            <a:ext cx="3918652" cy="2463347"/>
          </a:xfrm>
        </p:spPr>
        <p:txBody>
          <a:bodyPr anchor="b">
            <a:normAutofit/>
          </a:bodyPr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BD49E2-5E77-FF57-D271-67BFD3F5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3725"/>
            <a:ext cx="3918652" cy="312891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sk-SK" b="1" dirty="0"/>
          </a:p>
          <a:p>
            <a:pPr marL="0" indent="0">
              <a:buNone/>
            </a:pPr>
            <a:r>
              <a:rPr lang="sk-SK" dirty="0"/>
              <a:t>                     </a:t>
            </a:r>
            <a:endParaRPr lang="sk-SK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AB7548-8099-4066-AA4A-66890467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8579" y="-6437"/>
            <a:ext cx="6403756" cy="6864437"/>
            <a:chOff x="5168579" y="-6437"/>
            <a:chExt cx="6403756" cy="686443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D6D54C-5C05-40DE-8EAF-FA50D609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337560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B0CFF5B-7CFC-4A1B-811A-262201C04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D7D63C-11FE-48D4-8433-A188CDAB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EB69FA-9640-4C07-9993-F74D211FB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62244" y="565603"/>
              <a:ext cx="0" cy="56970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87ECAA-6BDB-4356-A66A-D28C7026B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857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C3365E-17A9-4CC8-BE01-3969BF4C8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brázok 3" descr="GIANT PANDAS: THEIR HISTORY, HABITAT AND CHARACTERISTICS | Facts and Details">
            <a:extLst>
              <a:ext uri="{FF2B5EF4-FFF2-40B4-BE49-F238E27FC236}">
                <a16:creationId xmlns:a16="http://schemas.microsoft.com/office/drawing/2014/main" id="{D790E944-B0DD-9BC1-9CAF-71BA26F34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665"/>
          <a:stretch/>
        </p:blipFill>
        <p:spPr>
          <a:xfrm>
            <a:off x="5352373" y="1150838"/>
            <a:ext cx="6071687" cy="4449535"/>
          </a:xfrm>
          <a:custGeom>
            <a:avLst/>
            <a:gdLst/>
            <a:ahLst/>
            <a:cxnLst/>
            <a:rect l="l" t="t" r="r" b="b"/>
            <a:pathLst>
              <a:path w="6391928" h="4660591">
                <a:moveTo>
                  <a:pt x="2329728" y="0"/>
                </a:moveTo>
                <a:lnTo>
                  <a:pt x="2398607" y="0"/>
                </a:lnTo>
                <a:lnTo>
                  <a:pt x="3158515" y="0"/>
                </a:lnTo>
                <a:lnTo>
                  <a:pt x="3993320" y="0"/>
                </a:lnTo>
                <a:lnTo>
                  <a:pt x="4062199" y="0"/>
                </a:lnTo>
                <a:cubicBezTo>
                  <a:pt x="5348874" y="0"/>
                  <a:pt x="6391928" y="1043309"/>
                  <a:pt x="6391928" y="2330293"/>
                </a:cubicBezTo>
                <a:cubicBezTo>
                  <a:pt x="6391928" y="3617285"/>
                  <a:pt x="5348874" y="4660591"/>
                  <a:pt x="4062199" y="4660591"/>
                </a:cubicBezTo>
                <a:lnTo>
                  <a:pt x="3993320" y="4660591"/>
                </a:lnTo>
                <a:lnTo>
                  <a:pt x="3233415" y="4660591"/>
                </a:lnTo>
                <a:lnTo>
                  <a:pt x="2398607" y="4660591"/>
                </a:lnTo>
                <a:lnTo>
                  <a:pt x="2329728" y="4660591"/>
                </a:lnTo>
                <a:cubicBezTo>
                  <a:pt x="1043053" y="4660591"/>
                  <a:pt x="0" y="3617281"/>
                  <a:pt x="0" y="2330297"/>
                </a:cubicBezTo>
                <a:cubicBezTo>
                  <a:pt x="0" y="1043306"/>
                  <a:pt x="1043053" y="0"/>
                  <a:pt x="2329728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507356251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LightSeedRightStep">
      <a:dk1>
        <a:srgbClr val="000000"/>
      </a:dk1>
      <a:lt1>
        <a:srgbClr val="FFFFFF"/>
      </a:lt1>
      <a:dk2>
        <a:srgbClr val="3D3522"/>
      </a:dk2>
      <a:lt2>
        <a:srgbClr val="E2E6E8"/>
      </a:lt2>
      <a:accent1>
        <a:srgbClr val="ED8960"/>
      </a:accent1>
      <a:accent2>
        <a:srgbClr val="C99C30"/>
      </a:accent2>
      <a:accent3>
        <a:srgbClr val="9EA94E"/>
      </a:accent3>
      <a:accent4>
        <a:srgbClr val="73B43C"/>
      </a:accent4>
      <a:accent5>
        <a:srgbClr val="34BA2E"/>
      </a:accent5>
      <a:accent6>
        <a:srgbClr val="31B963"/>
      </a:accent6>
      <a:hlink>
        <a:srgbClr val="5E8A9B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Širokouhlá</PresentationFormat>
  <Paragraphs>0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ArchVTI</vt:lpstr>
      <vt:lpstr>Pandy </vt:lpstr>
      <vt:lpstr>Pandy</vt:lpstr>
      <vt:lpstr>Panda červená</vt:lpstr>
      <vt:lpstr>Panda Veľká</vt:lpstr>
      <vt:lpstr>Quinling Panda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189</cp:revision>
  <dcterms:created xsi:type="dcterms:W3CDTF">2023-11-28T13:03:51Z</dcterms:created>
  <dcterms:modified xsi:type="dcterms:W3CDTF">2023-11-28T17:28:36Z</dcterms:modified>
</cp:coreProperties>
</file>