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74" r:id="rId5"/>
    <p:sldId id="261" r:id="rId6"/>
    <p:sldId id="260" r:id="rId7"/>
    <p:sldId id="262" r:id="rId8"/>
    <p:sldId id="269" r:id="rId9"/>
    <p:sldId id="265" r:id="rId10"/>
    <p:sldId id="266" r:id="rId11"/>
    <p:sldId id="267" r:id="rId12"/>
    <p:sldId id="268" r:id="rId13"/>
    <p:sldId id="273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8" autoAdjust="0"/>
    <p:restoredTop sz="94660"/>
  </p:normalViewPr>
  <p:slideViewPr>
    <p:cSldViewPr snapToGrid="0">
      <p:cViewPr varScale="1">
        <p:scale>
          <a:sx n="78" d="100"/>
          <a:sy n="78" d="100"/>
        </p:scale>
        <p:origin x="78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6DB6-98C0-4396-BF11-81D13379AA1A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ABD0-22A3-4764-B491-8C83AAE79F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4596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6DB6-98C0-4396-BF11-81D13379AA1A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ABD0-22A3-4764-B491-8C83AAE79F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3896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6DB6-98C0-4396-BF11-81D13379AA1A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ABD0-22A3-4764-B491-8C83AAE79F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977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6DB6-98C0-4396-BF11-81D13379AA1A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ABD0-22A3-4764-B491-8C83AAE79F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9821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6DB6-98C0-4396-BF11-81D13379AA1A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ABD0-22A3-4764-B491-8C83AAE79F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6139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6DB6-98C0-4396-BF11-81D13379AA1A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ABD0-22A3-4764-B491-8C83AAE79F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405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6DB6-98C0-4396-BF11-81D13379AA1A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ABD0-22A3-4764-B491-8C83AAE79F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291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6DB6-98C0-4396-BF11-81D13379AA1A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ABD0-22A3-4764-B491-8C83AAE79F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527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6DB6-98C0-4396-BF11-81D13379AA1A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ABD0-22A3-4764-B491-8C83AAE79F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997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6DB6-98C0-4396-BF11-81D13379AA1A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ABD0-22A3-4764-B491-8C83AAE79F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200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6DB6-98C0-4396-BF11-81D13379AA1A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ABD0-22A3-4764-B491-8C83AAE79F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6785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76DB6-98C0-4396-BF11-81D13379AA1A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1ABD0-22A3-4764-B491-8C83AAE79F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754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zpe.gov.pl/" TargetMode="External"/><Relationship Id="rId2" Type="http://schemas.openxmlformats.org/officeDocument/2006/relationships/hyperlink" Target="https://waterspolska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zemyslisrodowisko.pl/" TargetMode="External"/><Relationship Id="rId5" Type="http://schemas.openxmlformats.org/officeDocument/2006/relationships/hyperlink" Target="https://www.eea.europa.eu/pl" TargetMode="External"/><Relationship Id="rId4" Type="http://schemas.openxmlformats.org/officeDocument/2006/relationships/hyperlink" Target="https://pl.wikipedia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pl/photo/1200940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Płyn, ciecz, kropla, Bańka&#10;&#10;Opis wygenerowany automatycznie">
            <a:extLst>
              <a:ext uri="{FF2B5EF4-FFF2-40B4-BE49-F238E27FC236}">
                <a16:creationId xmlns:a16="http://schemas.microsoft.com/office/drawing/2014/main" id="{E92008F8-8E35-9F40-1344-AA044F160C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"/>
          <a:stretch/>
        </p:blipFill>
        <p:spPr>
          <a:xfrm>
            <a:off x="0" y="10"/>
            <a:ext cx="12188931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E3F471C-3DBA-A20B-4B97-4BF2032B2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r>
              <a:rPr lang="pl-PL" sz="6600" dirty="0">
                <a:solidFill>
                  <a:srgbClr val="FFFFFF"/>
                </a:solidFill>
                <a:latin typeface="Congenial Black" panose="020B0604020202020204" pitchFamily="2" charset="0"/>
              </a:rPr>
              <a:t>Woda Źródłem Życia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311F5F5-57D1-3C6B-6AEC-AA2DAAF79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Kamil Smokowski kl. </a:t>
            </a:r>
            <a:r>
              <a:rPr lang="pl-PL" dirty="0" err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VIa</a:t>
            </a:r>
            <a:endParaRPr lang="pl-PL" dirty="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51947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DAA52B1-2930-8845-4A21-C1EA717CF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097E28-F760-B98A-EAD6-8B46E4C2E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r>
              <a:rPr lang="pl-PL" sz="4400" dirty="0">
                <a:latin typeface="Congenial Black" panose="02000503040000020004" pitchFamily="2" charset="0"/>
              </a:rPr>
              <a:t>Zakręcać wodę podczas mycia zębów.</a:t>
            </a:r>
          </a:p>
        </p:txBody>
      </p:sp>
      <p:pic>
        <p:nvPicPr>
          <p:cNvPr id="5" name="Obraz 4" descr="Obraz zawierający Urządzenie sanitarne, kran, osoba, w pomieszczeniu&#10;&#10;Opis wygenerowany automatycznie">
            <a:extLst>
              <a:ext uri="{FF2B5EF4-FFF2-40B4-BE49-F238E27FC236}">
                <a16:creationId xmlns:a16="http://schemas.microsoft.com/office/drawing/2014/main" id="{46040171-68C7-BCEA-DBE8-3D5BE01D1E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3" r="11450"/>
          <a:stretch/>
        </p:blipFill>
        <p:spPr>
          <a:xfrm>
            <a:off x="7063902" y="1766889"/>
            <a:ext cx="5137930" cy="5130439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21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794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839C63A-EA92-C0F9-4F7A-E99AC5853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A645DA-78BF-88E9-FBE3-E62AE9152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r>
              <a:rPr lang="pl-PL" sz="4400" dirty="0">
                <a:latin typeface="Congenial Black" panose="02000503040000020004" pitchFamily="2" charset="0"/>
              </a:rPr>
              <a:t>Brać prysznic zamiast kąpieli w wannie.</a:t>
            </a:r>
          </a:p>
        </p:txBody>
      </p:sp>
      <p:pic>
        <p:nvPicPr>
          <p:cNvPr id="7" name="Obraz 6" descr="Obraz zawierający niebo, na wolnym powietrzu, woda, niebieskie&#10;&#10;Opis wygenerowany automatycznie">
            <a:extLst>
              <a:ext uri="{FF2B5EF4-FFF2-40B4-BE49-F238E27FC236}">
                <a16:creationId xmlns:a16="http://schemas.microsoft.com/office/drawing/2014/main" id="{2FDCD36C-7C27-315B-952B-B4ABB68F53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1" r="3792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4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0973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9D517A6-3653-74FC-C326-72057101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893B63-493F-30E8-8055-E2BFD79A0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400" dirty="0">
                <a:latin typeface="Congenial Black" panose="02000503040000020004" pitchFamily="2" charset="0"/>
              </a:rPr>
              <a:t>Używać zmywarki.</a:t>
            </a:r>
          </a:p>
        </p:txBody>
      </p:sp>
      <p:pic>
        <p:nvPicPr>
          <p:cNvPr id="5" name="Obraz 4" descr="Obraz zawierający Urządzenie domowe, w pomieszczeniu, urządzenia kuchenne, urządzenie&#10;&#10;Opis wygenerowany automatycznie">
            <a:extLst>
              <a:ext uri="{FF2B5EF4-FFF2-40B4-BE49-F238E27FC236}">
                <a16:creationId xmlns:a16="http://schemas.microsoft.com/office/drawing/2014/main" id="{6181E862-44A4-A78C-DF95-F61E8B98F1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1" r="4608" b="2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2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544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81DD0D1-00D6-AF18-6EE5-6D45C084C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endParaRPr lang="pl-PL" sz="3600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25FA09-81ED-F353-CD65-A8D3368DF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841326"/>
            <a:ext cx="4765949" cy="3933833"/>
          </a:xfrm>
        </p:spPr>
        <p:txBody>
          <a:bodyPr anchor="t">
            <a:normAutofit/>
          </a:bodyPr>
          <a:lstStyle/>
          <a:p>
            <a:r>
              <a:rPr lang="pl-PL" sz="4400" dirty="0">
                <a:solidFill>
                  <a:schemeClr val="tx2"/>
                </a:solidFill>
                <a:latin typeface="Congenial Black" panose="02000503040000020004" pitchFamily="2" charset="0"/>
              </a:rPr>
              <a:t>Zamontować </a:t>
            </a:r>
            <a:r>
              <a:rPr lang="pl-PL" sz="4400" dirty="0" err="1">
                <a:solidFill>
                  <a:schemeClr val="tx2"/>
                </a:solidFill>
                <a:latin typeface="Congenial Black" panose="02000503040000020004" pitchFamily="2" charset="0"/>
              </a:rPr>
              <a:t>perlator</a:t>
            </a:r>
            <a:r>
              <a:rPr lang="pl-PL" sz="4400" dirty="0">
                <a:solidFill>
                  <a:schemeClr val="tx2"/>
                </a:solidFill>
                <a:latin typeface="Congenial Black" panose="02000503040000020004" pitchFamily="2" charset="0"/>
              </a:rPr>
              <a:t> na baterię.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Obraz 6" descr="Obraz zawierający cylinder, metal, Sprzęt domowy, światło&#10;&#10;Opis wygenerowany automatycznie">
            <a:extLst>
              <a:ext uri="{FF2B5EF4-FFF2-40B4-BE49-F238E27FC236}">
                <a16:creationId xmlns:a16="http://schemas.microsoft.com/office/drawing/2014/main" id="{C20CDE69-0946-F2FC-CF6B-44F7B00C2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2331438"/>
            <a:ext cx="4142232" cy="311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5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0B91913-2BB9-3169-98FA-C76CCDDAA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pl-PL" b="1" dirty="0">
                <a:latin typeface="Congenial Black" panose="02000503040000020004" pitchFamily="2" charset="0"/>
              </a:rPr>
              <a:t>Zacieniać pola.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402015-6088-E94D-7758-E5EF8A37F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r>
              <a:rPr lang="pl-PL" dirty="0"/>
              <a:t>Ograniczanie strat wody poprzez uprawę rzędową: duże rośliny chronią mniejsze przed intensywnym promieniowaniem słonecznym i transpiracją (zacienianie), </a:t>
            </a:r>
            <a:r>
              <a:rPr lang="pl-PL" dirty="0" err="1"/>
              <a:t>mulcz</a:t>
            </a:r>
            <a:r>
              <a:rPr lang="pl-PL" dirty="0"/>
              <a:t> chroni glebę przed nagrzaniem i parowaniem wody</a:t>
            </a:r>
          </a:p>
          <a:p>
            <a:endParaRPr lang="pl-PL" dirty="0"/>
          </a:p>
        </p:txBody>
      </p:sp>
      <p:pic>
        <p:nvPicPr>
          <p:cNvPr id="5" name="Obraz 4" descr="Obraz zawierający niebo, na wolnym powietrzu, obraz, drzewo&#10;&#10;Opis wygenerowany automatycznie">
            <a:extLst>
              <a:ext uri="{FF2B5EF4-FFF2-40B4-BE49-F238E27FC236}">
                <a16:creationId xmlns:a16="http://schemas.microsoft.com/office/drawing/2014/main" id="{7683E9F3-9B57-493C-FABE-9FBAA2ACE8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3" r="9834" b="1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2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1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3C300A-1B03-9FF4-C419-3C2C82872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Źródła:</a:t>
            </a:r>
            <a:br>
              <a:rPr lang="pl-PL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40033D-A34E-AAD9-75D2-57BF5B7B6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https://waterspolska.pl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https://zpe.gov.pl/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https://pl.wikipedia.org/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https://www.eea.europa.eu/pl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https://przemyslisrodowisko.pl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https://www.geografia24.eu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https://pixabay.com/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7016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na wolnym powietrzu, woda, natura, falowanie&#10;&#10;Opis wygenerowany automatycznie">
            <a:extLst>
              <a:ext uri="{FF2B5EF4-FFF2-40B4-BE49-F238E27FC236}">
                <a16:creationId xmlns:a16="http://schemas.microsoft.com/office/drawing/2014/main" id="{86426F6F-A109-F6D4-616D-22E801A2F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717755" y="-157316"/>
            <a:ext cx="13198153" cy="748995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ABD2AB7-3A3F-3A71-5C0A-F1F2327C5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>
                    <a:lumMod val="95000"/>
                  </a:schemeClr>
                </a:solidFill>
                <a:latin typeface="Congenial Black" panose="02000503040000020004" pitchFamily="2" charset="0"/>
              </a:rPr>
              <a:t>Dziękuję  za uwagę.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2E0DB4-684B-A9D2-0C3C-7BDC02C58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Kamil Smokowski</a:t>
            </a:r>
          </a:p>
        </p:txBody>
      </p:sp>
    </p:spTree>
    <p:extLst>
      <p:ext uri="{BB962C8B-B14F-4D97-AF65-F5344CB8AC3E}">
        <p14:creationId xmlns:p14="http://schemas.microsoft.com/office/powerpoint/2010/main" val="278008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az 4" descr="Obraz zawierający logo, Grafika, Czcionka, symbol&#10;&#10;Opis wygenerowany automatycznie">
            <a:extLst>
              <a:ext uri="{FF2B5EF4-FFF2-40B4-BE49-F238E27FC236}">
                <a16:creationId xmlns:a16="http://schemas.microsoft.com/office/drawing/2014/main" id="{D1D64C5E-E4D4-0AC8-11E6-D7E24D4DF4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" r="1696" b="-3"/>
          <a:stretch/>
        </p:blipFill>
        <p:spPr>
          <a:xfrm>
            <a:off x="6541053" y="859732"/>
            <a:ext cx="4777381" cy="496582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2623718-EA02-043C-9A84-73B993352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pl-PL">
                <a:latin typeface="Congenial Black" panose="02000503040000020004" pitchFamily="2" charset="0"/>
              </a:rPr>
              <a:t>Co to jest Woda?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E7A456-BA88-2877-DA82-790787875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>
            <a:normAutofit/>
          </a:bodyPr>
          <a:lstStyle/>
          <a:p>
            <a:r>
              <a:rPr lang="pl-PL" sz="2600" b="1" dirty="0"/>
              <a:t>Woda</a:t>
            </a:r>
            <a:r>
              <a:rPr lang="pl-PL" sz="2600" dirty="0"/>
              <a:t> (tlenek wodoru; nazwa systematyczna IUPAC: </a:t>
            </a:r>
            <a:r>
              <a:rPr lang="pl-PL" sz="2600" dirty="0" err="1"/>
              <a:t>oksydan</a:t>
            </a:r>
            <a:r>
              <a:rPr lang="pl-PL" sz="2600" dirty="0"/>
              <a:t>) – związek chemiczny o wzorze H</a:t>
            </a:r>
            <a:r>
              <a:rPr lang="pl-PL" sz="2600" baseline="-25000" dirty="0"/>
              <a:t>2</a:t>
            </a:r>
            <a:r>
              <a:rPr lang="pl-PL" sz="2600" dirty="0"/>
              <a:t>O, występujący w warunkach standardowych w stanie ciekłym.  W stanie gazowym wodę określa się mianem pary wodnej, a w stałym stanie skupienia – lodem. Słowo „woda” jako nazwa związku chemicznego może odnosić się do każdego stanu skupienia. </a:t>
            </a:r>
          </a:p>
        </p:txBody>
      </p:sp>
    </p:spTree>
    <p:extLst>
      <p:ext uri="{BB962C8B-B14F-4D97-AF65-F5344CB8AC3E}">
        <p14:creationId xmlns:p14="http://schemas.microsoft.com/office/powerpoint/2010/main" val="3390541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BFF439-581D-A77F-04CB-D03FD031D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ongenial Black" panose="02000503040000020004" pitchFamily="2" charset="0"/>
              </a:rPr>
              <a:t>Miejsca, w których brakuje wody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0A15E3-C506-67EC-0A58-490BF1084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92329" cy="4351338"/>
          </a:xfrm>
        </p:spPr>
        <p:txBody>
          <a:bodyPr/>
          <a:lstStyle/>
          <a:p>
            <a:r>
              <a:rPr lang="pl-PL" dirty="0"/>
              <a:t>Tereny z niedoborem wody leżą w strefach podzwrotnikowych, zwrotnikowych, a także w obrębie klimatu podzwrotnikowego suchego oraz wewnątrz kontynentów. Wynika to z niskich opadów lub sezonowych, przy parowaniu.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A58E77D-0C2A-5991-88D0-6738C744B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602" y="1610492"/>
            <a:ext cx="6194398" cy="363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56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45E82F-E2F2-6464-7F09-68C79060C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ongenial Black" panose="02000503040000020004" pitchFamily="2" charset="0"/>
              </a:rPr>
              <a:t>Woda i ludzie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F372BE-F780-954F-2E09-7BD4AB8FF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78829" cy="4743126"/>
          </a:xfrm>
        </p:spPr>
        <p:txBody>
          <a:bodyPr>
            <a:normAutofit fontScale="85000" lnSpcReduction="20000"/>
          </a:bodyPr>
          <a:lstStyle/>
          <a:p>
            <a:r>
              <a:rPr lang="pl-PL" b="1" dirty="0"/>
              <a:t>Rosnąca liczba ludzi</a:t>
            </a:r>
            <a:r>
              <a:rPr lang="pl-PL" dirty="0"/>
              <a:t> na świecie powoduje coraz większe zapotrzebowanie na wodę do celów higienicznych, rolnictwa i przygotowania żywności. Do tego dochodzi woda potrzebna do produkcji przemysłowej i usług. Potrzeby te nie zawsze są zaspokajane, szacunki mówią o 1,2 mld ludzi (prawie 20% ludności świata!), którym wody brakuje z przyczyn naturalnych. Kolejne 0,5 mld mieszkańców Ziemi jest bliskie znalezienia się w takiej sytuacji. Około 1,6 mld nie ma dostępu do wystarczającej ilości wody, ponieważ brakuje im środków, by ją pozyskać.</a:t>
            </a:r>
          </a:p>
        </p:txBody>
      </p:sp>
      <p:pic>
        <p:nvPicPr>
          <p:cNvPr id="5" name="Obraz 4" descr="Obraz zawierający tekst, zrzut ekranu, Wykres, linia&#10;&#10;Opis wygenerowany automatycznie">
            <a:extLst>
              <a:ext uri="{FF2B5EF4-FFF2-40B4-BE49-F238E27FC236}">
                <a16:creationId xmlns:a16="http://schemas.microsoft.com/office/drawing/2014/main" id="{DB59ECD1-00B1-F816-F5CD-E60EACDFD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29" y="1027906"/>
            <a:ext cx="6335842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2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Obraz zawierający na wolnym powietrzu, ziemia, agrokultura, plantacja">
            <a:extLst>
              <a:ext uri="{FF2B5EF4-FFF2-40B4-BE49-F238E27FC236}">
                <a16:creationId xmlns:a16="http://schemas.microsoft.com/office/drawing/2014/main" id="{27252758-3B6D-261A-8260-CA15DB9239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4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2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E939097-0298-436C-6F81-4FBB87D1B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pl-PL" sz="4000" dirty="0">
                <a:latin typeface="Congenial Black" panose="02000503040000020004" pitchFamily="2" charset="0"/>
              </a:rPr>
              <a:t>Co to jest susza?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65E7E4-0F4E-04EB-6D31-AF2BB05BB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pl-PL" sz="2200" dirty="0"/>
              <a:t>Susza to długotrwały okres bez opadów atmosferycznych lub nieznacznym opadem w stosunku do średnich wieloletnich wartości                i wysoką temperaturą. Prowadzi do znacznego wyczerpania zasobów wodnych w dorzeczu.</a:t>
            </a:r>
          </a:p>
        </p:txBody>
      </p:sp>
    </p:spTree>
    <p:extLst>
      <p:ext uri="{BB962C8B-B14F-4D97-AF65-F5344CB8AC3E}">
        <p14:creationId xmlns:p14="http://schemas.microsoft.com/office/powerpoint/2010/main" val="16457525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7E761B-4EFD-2249-22C9-E3EC2E1A7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182" y="412720"/>
            <a:ext cx="4394200" cy="2527125"/>
          </a:xfrm>
        </p:spPr>
        <p:txBody>
          <a:bodyPr anchor="t">
            <a:normAutofit/>
          </a:bodyPr>
          <a:lstStyle/>
          <a:p>
            <a:r>
              <a:rPr lang="pl-PL" sz="4000" dirty="0">
                <a:solidFill>
                  <a:schemeClr val="tx2">
                    <a:lumMod val="50000"/>
                  </a:schemeClr>
                </a:solidFill>
                <a:latin typeface="Congenial Black" panose="02000503040000020004" pitchFamily="2" charset="0"/>
              </a:rPr>
              <a:t>Skutki susz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519259-9C45-287C-0EFB-8C78D508C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027" y="1434359"/>
            <a:ext cx="4394200" cy="2454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 dirty="0">
                <a:solidFill>
                  <a:schemeClr val="tx2">
                    <a:lumMod val="50000"/>
                  </a:schemeClr>
                </a:solidFill>
              </a:rPr>
              <a:t>Głównymi skutkami susz są </a:t>
            </a:r>
            <a:r>
              <a:rPr lang="pl-PL" sz="2200" b="1" dirty="0">
                <a:solidFill>
                  <a:schemeClr val="tx2">
                    <a:lumMod val="50000"/>
                  </a:schemeClr>
                </a:solidFill>
              </a:rPr>
              <a:t>przesuszenie gleby, zmniejszenie lub całkowite zniszczenie upraw roślinnych, a także zwiększone prawdopodobieństwo pożarów</a:t>
            </a:r>
            <a:r>
              <a:rPr lang="pl-PL" sz="22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5" name="Picture 4" descr="Roślina uprawna">
            <a:extLst>
              <a:ext uri="{FF2B5EF4-FFF2-40B4-BE49-F238E27FC236}">
                <a16:creationId xmlns:a16="http://schemas.microsoft.com/office/drawing/2014/main" id="{A6D4A8F7-7EEC-DF1B-5521-126012213B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69" r="17751" b="-1"/>
          <a:stretch/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55632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5F255613-AAE8-4321-9EBA-89253DD45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0D166C3-C273-739F-7D21-199085CC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pl-PL" sz="3700" dirty="0">
                <a:latin typeface="Congenial Black" panose="02000503040000020004" pitchFamily="2" charset="0"/>
              </a:rPr>
              <a:t>Wykorzystywanie wody przez człowieka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5A3987B4-5CBA-4CB7-862B-56A9917A2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6774" y="0"/>
            <a:ext cx="1290924" cy="700685"/>
          </a:xfrm>
          <a:custGeom>
            <a:avLst/>
            <a:gdLst>
              <a:gd name="connsiteX0" fmla="*/ 0 w 1290924"/>
              <a:gd name="connsiteY0" fmla="*/ 0 h 700685"/>
              <a:gd name="connsiteX1" fmla="*/ 125445 w 1290924"/>
              <a:gd name="connsiteY1" fmla="*/ 0 h 700685"/>
              <a:gd name="connsiteX2" fmla="*/ 125445 w 1290924"/>
              <a:gd name="connsiteY2" fmla="*/ 529211 h 700685"/>
              <a:gd name="connsiteX3" fmla="*/ 1040371 w 1290924"/>
              <a:gd name="connsiteY3" fmla="*/ 0 h 700685"/>
              <a:gd name="connsiteX4" fmla="*/ 1290924 w 1290924"/>
              <a:gd name="connsiteY4" fmla="*/ 0 h 700685"/>
              <a:gd name="connsiteX5" fmla="*/ 94085 w 1290924"/>
              <a:gd name="connsiteY5" fmla="*/ 692290 h 700685"/>
              <a:gd name="connsiteX6" fmla="*/ 62724 w 1290924"/>
              <a:gd name="connsiteY6" fmla="*/ 700685 h 700685"/>
              <a:gd name="connsiteX7" fmla="*/ 0 w 1290924"/>
              <a:gd name="connsiteY7" fmla="*/ 637963 h 70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0924" h="700685">
                <a:moveTo>
                  <a:pt x="0" y="0"/>
                </a:moveTo>
                <a:lnTo>
                  <a:pt x="125445" y="0"/>
                </a:lnTo>
                <a:lnTo>
                  <a:pt x="125445" y="529211"/>
                </a:lnTo>
                <a:lnTo>
                  <a:pt x="1040371" y="0"/>
                </a:lnTo>
                <a:lnTo>
                  <a:pt x="1290924" y="0"/>
                </a:lnTo>
                <a:lnTo>
                  <a:pt x="94085" y="692290"/>
                </a:lnTo>
                <a:cubicBezTo>
                  <a:pt x="84551" y="697800"/>
                  <a:pt x="73733" y="700695"/>
                  <a:pt x="62724" y="700685"/>
                </a:cubicBezTo>
                <a:cubicBezTo>
                  <a:pt x="28082" y="700685"/>
                  <a:pt x="0" y="672604"/>
                  <a:pt x="0" y="63796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0770" y="-702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75682A-242E-408C-7010-ECA1FEAB9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pl-PL" sz="2200" b="1" dirty="0"/>
              <a:t>Woda</a:t>
            </a:r>
            <a:r>
              <a:rPr lang="pl-PL" sz="2200" dirty="0"/>
              <a:t> jest wykorzystywana do produkcji naszej żywności, odzieży, telefonów komórkowych, samochodów czy książek. Wykorzystujemy wodę do budowy naszych domów, szkół i dróg, a także do ogrzewania budynków i chłodzenia elektrowni.</a:t>
            </a:r>
          </a:p>
        </p:txBody>
      </p:sp>
      <p:pic>
        <p:nvPicPr>
          <p:cNvPr id="6" name="Obraz 5" descr="Obraz zawierający ubrania, Koszulka oddychająca, T-shirt, koszulka&#10;&#10;Opis wygenerowany automatycznie">
            <a:extLst>
              <a:ext uri="{FF2B5EF4-FFF2-40B4-BE49-F238E27FC236}">
                <a16:creationId xmlns:a16="http://schemas.microsoft.com/office/drawing/2014/main" id="{3A7CB8D3-6A2C-5E56-7061-09BEA4FCC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7" b="89957" l="9625" r="93125">
                        <a14:foregroundMark x1="12000" y1="36190" x2="9625" y2="38701"/>
                        <a14:foregroundMark x1="90000" y1="37056" x2="93125" y2="37576"/>
                        <a14:foregroundMark x1="87000" y1="34719" x2="87000" y2="34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483" y="95337"/>
            <a:ext cx="2585441" cy="3733490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pic>
        <p:nvPicPr>
          <p:cNvPr id="5" name="Obraz 4" descr="Obraz zawierający Telefon komórkowy, gadżet, Urządzenie elektroniczne, zrzut ekranu">
            <a:extLst>
              <a:ext uri="{FF2B5EF4-FFF2-40B4-BE49-F238E27FC236}">
                <a16:creationId xmlns:a16="http://schemas.microsoft.com/office/drawing/2014/main" id="{42AFEF8C-2423-251B-2C57-29F950165B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2" r="1706"/>
          <a:stretch/>
        </p:blipFill>
        <p:spPr>
          <a:xfrm>
            <a:off x="9479313" y="496325"/>
            <a:ext cx="1787728" cy="2548728"/>
          </a:xfrm>
          <a:custGeom>
            <a:avLst/>
            <a:gdLst/>
            <a:ahLst/>
            <a:cxnLst/>
            <a:rect l="l" t="t" r="r" b="b"/>
            <a:pathLst>
              <a:path w="2548728" h="2548728">
                <a:moveTo>
                  <a:pt x="107301" y="0"/>
                </a:moveTo>
                <a:lnTo>
                  <a:pt x="2441427" y="0"/>
                </a:lnTo>
                <a:cubicBezTo>
                  <a:pt x="2500688" y="0"/>
                  <a:pt x="2548728" y="48040"/>
                  <a:pt x="2548728" y="107301"/>
                </a:cubicBezTo>
                <a:lnTo>
                  <a:pt x="2548728" y="2441427"/>
                </a:lnTo>
                <a:cubicBezTo>
                  <a:pt x="2548728" y="2500688"/>
                  <a:pt x="2500688" y="2548728"/>
                  <a:pt x="2441427" y="2548728"/>
                </a:cubicBezTo>
                <a:lnTo>
                  <a:pt x="107301" y="2548728"/>
                </a:lnTo>
                <a:cubicBezTo>
                  <a:pt x="48040" y="2548728"/>
                  <a:pt x="0" y="2500688"/>
                  <a:pt x="0" y="2441427"/>
                </a:cubicBezTo>
                <a:lnTo>
                  <a:pt x="0" y="107301"/>
                </a:lnTo>
                <a:cubicBezTo>
                  <a:pt x="0" y="48040"/>
                  <a:pt x="48040" y="0"/>
                  <a:pt x="107301" y="0"/>
                </a:cubicBezTo>
                <a:close/>
              </a:path>
            </a:pathLst>
          </a:custGeom>
        </p:spPr>
      </p:pic>
      <p:pic>
        <p:nvPicPr>
          <p:cNvPr id="7" name="Obraz 6" descr="Obraz zawierający szkic, rysowanie, Sztuka dziecięca, ilustracja">
            <a:extLst>
              <a:ext uri="{FF2B5EF4-FFF2-40B4-BE49-F238E27FC236}">
                <a16:creationId xmlns:a16="http://schemas.microsoft.com/office/drawing/2014/main" id="{2A194F4E-AABF-575E-AE78-EABBC34E96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5" r="-2" b="-2"/>
          <a:stretch/>
        </p:blipFill>
        <p:spPr>
          <a:xfrm>
            <a:off x="6706774" y="4028689"/>
            <a:ext cx="2552700" cy="1743848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10" name="Obraz 9" descr="Obraz zawierający napój bezalkoholowy, sok, napój, Napój bezalkoholowy&#10;&#10;Opis wygenerowany automatycznie">
            <a:extLst>
              <a:ext uri="{FF2B5EF4-FFF2-40B4-BE49-F238E27FC236}">
                <a16:creationId xmlns:a16="http://schemas.microsoft.com/office/drawing/2014/main" id="{94487394-06CC-F580-81E8-13C1539B8B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72" y="3242185"/>
            <a:ext cx="2533423" cy="2533423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4232" y="6356350"/>
            <a:ext cx="1211855" cy="501650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F1FF25AD-D64E-45A0-B2D0-F4A6AB09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95502">
            <a:off x="10118500" y="6009536"/>
            <a:ext cx="1702506" cy="951685"/>
          </a:xfrm>
          <a:custGeom>
            <a:avLst/>
            <a:gdLst>
              <a:gd name="connsiteX0" fmla="*/ 1585229 w 1702506"/>
              <a:gd name="connsiteY0" fmla="*/ 764759 h 951685"/>
              <a:gd name="connsiteX1" fmla="*/ 1623024 w 1702506"/>
              <a:gd name="connsiteY1" fmla="*/ 792810 h 951685"/>
              <a:gd name="connsiteX2" fmla="*/ 1702506 w 1702506"/>
              <a:gd name="connsiteY2" fmla="*/ 951685 h 951685"/>
              <a:gd name="connsiteX3" fmla="*/ 1551862 w 1702506"/>
              <a:gd name="connsiteY3" fmla="*/ 933877 h 951685"/>
              <a:gd name="connsiteX4" fmla="*/ 1513200 w 1702506"/>
              <a:gd name="connsiteY4" fmla="*/ 856627 h 951685"/>
              <a:gd name="connsiteX5" fmla="*/ 1538499 w 1702506"/>
              <a:gd name="connsiteY5" fmla="*/ 770415 h 951685"/>
              <a:gd name="connsiteX6" fmla="*/ 1585229 w 1702506"/>
              <a:gd name="connsiteY6" fmla="*/ 764759 h 951685"/>
              <a:gd name="connsiteX7" fmla="*/ 933455 w 1702506"/>
              <a:gd name="connsiteY7" fmla="*/ 161308 h 951685"/>
              <a:gd name="connsiteX8" fmla="*/ 957797 w 1702506"/>
              <a:gd name="connsiteY8" fmla="*/ 167970 h 951685"/>
              <a:gd name="connsiteX9" fmla="*/ 1286982 w 1702506"/>
              <a:gd name="connsiteY9" fmla="*/ 387616 h 951685"/>
              <a:gd name="connsiteX10" fmla="*/ 1293725 w 1702506"/>
              <a:gd name="connsiteY10" fmla="*/ 477075 h 951685"/>
              <a:gd name="connsiteX11" fmla="*/ 1245453 w 1702506"/>
              <a:gd name="connsiteY11" fmla="*/ 499154 h 951685"/>
              <a:gd name="connsiteX12" fmla="*/ 1245167 w 1702506"/>
              <a:gd name="connsiteY12" fmla="*/ 499154 h 951685"/>
              <a:gd name="connsiteX13" fmla="*/ 1203638 w 1702506"/>
              <a:gd name="connsiteY13" fmla="*/ 484104 h 951685"/>
              <a:gd name="connsiteX14" fmla="*/ 900647 w 1702506"/>
              <a:gd name="connsiteY14" fmla="*/ 281508 h 951685"/>
              <a:gd name="connsiteX15" fmla="*/ 872454 w 1702506"/>
              <a:gd name="connsiteY15" fmla="*/ 196164 h 951685"/>
              <a:gd name="connsiteX16" fmla="*/ 933455 w 1702506"/>
              <a:gd name="connsiteY16" fmla="*/ 161308 h 951685"/>
              <a:gd name="connsiteX17" fmla="*/ 454020 w 1702506"/>
              <a:gd name="connsiteY17" fmla="*/ 13474 h 951685"/>
              <a:gd name="connsiteX18" fmla="*/ 477919 w 1702506"/>
              <a:gd name="connsiteY18" fmla="*/ 21437 h 951685"/>
              <a:gd name="connsiteX19" fmla="*/ 509236 w 1702506"/>
              <a:gd name="connsiteY19" fmla="*/ 84182 h 951685"/>
              <a:gd name="connsiteX20" fmla="*/ 445829 w 1702506"/>
              <a:gd name="connsiteY20" fmla="*/ 139871 h 951685"/>
              <a:gd name="connsiteX21" fmla="*/ 437447 w 1702506"/>
              <a:gd name="connsiteY21" fmla="*/ 139395 h 951685"/>
              <a:gd name="connsiteX22" fmla="*/ 73211 w 1702506"/>
              <a:gd name="connsiteY22" fmla="*/ 137204 h 951685"/>
              <a:gd name="connsiteX23" fmla="*/ 749 w 1702506"/>
              <a:gd name="connsiteY23" fmla="*/ 84082 h 951685"/>
              <a:gd name="connsiteX24" fmla="*/ 53871 w 1702506"/>
              <a:gd name="connsiteY24" fmla="*/ 11621 h 951685"/>
              <a:gd name="connsiteX25" fmla="*/ 58352 w 1702506"/>
              <a:gd name="connsiteY25" fmla="*/ 11093 h 951685"/>
              <a:gd name="connsiteX26" fmla="*/ 454020 w 1702506"/>
              <a:gd name="connsiteY26" fmla="*/ 13474 h 95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702506" h="951685"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lnTo>
                  <a:pt x="1702506" y="951685"/>
                </a:lnTo>
                <a:lnTo>
                  <a:pt x="1551862" y="933877"/>
                </a:lnTo>
                <a:lnTo>
                  <a:pt x="1513200" y="856627"/>
                </a:ln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933455" y="161308"/>
                </a:moveTo>
                <a:cubicBezTo>
                  <a:pt x="941692" y="161855"/>
                  <a:pt x="949960" y="164024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5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89" y="172649"/>
                  <a:pt x="908742" y="159670"/>
                  <a:pt x="933455" y="161308"/>
                </a:cubicBezTo>
                <a:close/>
                <a:moveTo>
                  <a:pt x="454020" y="13474"/>
                </a:moveTo>
                <a:cubicBezTo>
                  <a:pt x="462713" y="14543"/>
                  <a:pt x="470778" y="17324"/>
                  <a:pt x="477919" y="21437"/>
                </a:cubicBez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8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9CE2C2D-3CD6-9D87-DEC4-B238F9022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2830786"/>
          </a:xfrm>
        </p:spPr>
        <p:txBody>
          <a:bodyPr anchor="b">
            <a:normAutofit fontScale="90000"/>
          </a:bodyPr>
          <a:lstStyle/>
          <a:p>
            <a:r>
              <a:rPr lang="pl-PL" sz="5400" dirty="0">
                <a:latin typeface="Congenial Black" panose="02000503040000020004" pitchFamily="2" charset="0"/>
              </a:rPr>
              <a:t>Sposoby oszczędzania wody </a:t>
            </a:r>
            <a:br>
              <a:rPr lang="pl-PL" sz="5400" dirty="0">
                <a:latin typeface="Congenial Black" panose="02000503040000020004" pitchFamily="2" charset="0"/>
              </a:rPr>
            </a:br>
            <a:endParaRPr lang="pl-PL" sz="5400" dirty="0"/>
          </a:p>
        </p:txBody>
      </p:sp>
      <p:sp>
        <p:nvSpPr>
          <p:cNvPr id="3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B1CB6EF-346E-558B-1689-8EB6E09D6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pl-PL" sz="2200" dirty="0">
              <a:latin typeface="Congenial Black" panose="02000503040000020004" pitchFamily="2" charset="0"/>
            </a:endParaRPr>
          </a:p>
        </p:txBody>
      </p:sp>
      <p:pic>
        <p:nvPicPr>
          <p:cNvPr id="12" name="Obraz 11" descr="Obraz zawierający Sztuka dziecięca, kreskówka, sztuka&#10;&#10;Opis wygenerowany automatycznie">
            <a:extLst>
              <a:ext uri="{FF2B5EF4-FFF2-40B4-BE49-F238E27FC236}">
                <a16:creationId xmlns:a16="http://schemas.microsoft.com/office/drawing/2014/main" id="{E4D216DF-4AC3-6526-D709-FC6845E6CD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65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62002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20F368C-DE9E-6E52-D807-8D382B682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A04BE6-F64F-31BE-2397-13F0CE507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r>
              <a:rPr lang="pl-PL" sz="4400" dirty="0">
                <a:latin typeface="Congenial Black" panose="02000503040000020004" pitchFamily="2" charset="0"/>
              </a:rPr>
              <a:t>Zbierać deszczówkę do podlewania roślin.</a:t>
            </a:r>
          </a:p>
        </p:txBody>
      </p:sp>
      <p:pic>
        <p:nvPicPr>
          <p:cNvPr id="5" name="Obraz 4" descr="Obraz zawierający trawa, na wolnym powietrzu, beczka, kwiat&#10;&#10;Opis wygenerowany automatycznie">
            <a:extLst>
              <a:ext uri="{FF2B5EF4-FFF2-40B4-BE49-F238E27FC236}">
                <a16:creationId xmlns:a16="http://schemas.microsoft.com/office/drawing/2014/main" id="{53FBB754-1668-10D9-D9F1-3890601DC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9" r="23823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21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95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409</TotalTime>
  <Words>425</Words>
  <Application>Microsoft Office PowerPoint</Application>
  <PresentationFormat>Panoramiczny</PresentationFormat>
  <Paragraphs>32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Aharoni</vt:lpstr>
      <vt:lpstr>Arial</vt:lpstr>
      <vt:lpstr>Calibri</vt:lpstr>
      <vt:lpstr>Calibri Light</vt:lpstr>
      <vt:lpstr>Congenial Black</vt:lpstr>
      <vt:lpstr>Motyw pakietu Office</vt:lpstr>
      <vt:lpstr>Woda Źródłem Życia</vt:lpstr>
      <vt:lpstr>Co to jest Woda?</vt:lpstr>
      <vt:lpstr>Miejsca, w których brakuje wody</vt:lpstr>
      <vt:lpstr>Woda i ludzie</vt:lpstr>
      <vt:lpstr>Co to jest susza?</vt:lpstr>
      <vt:lpstr>Skutki susz</vt:lpstr>
      <vt:lpstr>Wykorzystywanie wody przez człowieka</vt:lpstr>
      <vt:lpstr>Sposoby oszczędzania wody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Zacieniać pola. </vt:lpstr>
      <vt:lpstr>Źródła: </vt:lpstr>
      <vt:lpstr>Dziękuję  za uwagę.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Woda Źródłem Życia</dc:title>
  <dc:creator>Michał Smokowski</dc:creator>
  <cp:lastModifiedBy>Michał Smokowski</cp:lastModifiedBy>
  <cp:revision>4</cp:revision>
  <dcterms:created xsi:type="dcterms:W3CDTF">2023-06-03T09:43:15Z</dcterms:created>
  <dcterms:modified xsi:type="dcterms:W3CDTF">2023-06-05T05:21:22Z</dcterms:modified>
</cp:coreProperties>
</file>