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64" r:id="rId6"/>
    <p:sldId id="269" r:id="rId7"/>
    <p:sldId id="270" r:id="rId8"/>
    <p:sldId id="259" r:id="rId9"/>
    <p:sldId id="265" r:id="rId10"/>
    <p:sldId id="260" r:id="rId11"/>
    <p:sldId id="266" r:id="rId12"/>
    <p:sldId id="261" r:id="rId13"/>
    <p:sldId id="267" r:id="rId14"/>
    <p:sldId id="262" r:id="rId15"/>
    <p:sldId id="268" r:id="rId16"/>
    <p:sldId id="271" r:id="rId17"/>
    <p:sldId id="274" r:id="rId18"/>
    <p:sldId id="272" r:id="rId19"/>
    <p:sldId id="275" r:id="rId20"/>
    <p:sldId id="273" r:id="rId21"/>
    <p:sldId id="278" r:id="rId22"/>
    <p:sldId id="279" r:id="rId23"/>
    <p:sldId id="282" r:id="rId24"/>
    <p:sldId id="280" r:id="rId25"/>
    <p:sldId id="276" r:id="rId26"/>
    <p:sldId id="277" r:id="rId27"/>
    <p:sldId id="281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54FB-407B-4D2B-8F33-074802B14108}" type="datetimeFigureOut">
              <a:rPr lang="pl-PL" smtClean="0"/>
              <a:pPr/>
              <a:t>2023-10-11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CC27055-B07A-469C-849D-2CE7770FE8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54FB-407B-4D2B-8F33-074802B14108}" type="datetimeFigureOut">
              <a:rPr lang="pl-PL" smtClean="0"/>
              <a:pPr/>
              <a:t>2023-10-11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7055-B07A-469C-849D-2CE7770FE8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CC27055-B07A-469C-849D-2CE7770FE8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54FB-407B-4D2B-8F33-074802B14108}" type="datetimeFigureOut">
              <a:rPr lang="pl-PL" smtClean="0"/>
              <a:pPr/>
              <a:t>2023-10-11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54FB-407B-4D2B-8F33-074802B14108}" type="datetimeFigureOut">
              <a:rPr lang="pl-PL" smtClean="0"/>
              <a:pPr/>
              <a:t>2023-10-11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CC27055-B07A-469C-849D-2CE7770FE8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54FB-407B-4D2B-8F33-074802B14108}" type="datetimeFigureOut">
              <a:rPr lang="pl-PL" smtClean="0"/>
              <a:pPr/>
              <a:t>2023-10-11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CC27055-B07A-469C-849D-2CE7770FE8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47654FB-407B-4D2B-8F33-074802B14108}" type="datetimeFigureOut">
              <a:rPr lang="pl-PL" smtClean="0"/>
              <a:pPr/>
              <a:t>2023-10-11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7055-B07A-469C-849D-2CE7770FE8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54FB-407B-4D2B-8F33-074802B14108}" type="datetimeFigureOut">
              <a:rPr lang="pl-PL" smtClean="0"/>
              <a:pPr/>
              <a:t>2023-10-11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CC27055-B07A-469C-849D-2CE7770FE8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54FB-407B-4D2B-8F33-074802B14108}" type="datetimeFigureOut">
              <a:rPr lang="pl-PL" smtClean="0"/>
              <a:pPr/>
              <a:t>2023-10-11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CC27055-B07A-469C-849D-2CE7770FE8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54FB-407B-4D2B-8F33-074802B14108}" type="datetimeFigureOut">
              <a:rPr lang="pl-PL" smtClean="0"/>
              <a:pPr/>
              <a:t>2023-10-11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C27055-B07A-469C-849D-2CE7770FE8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CC27055-B07A-469C-849D-2CE7770FE8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54FB-407B-4D2B-8F33-074802B14108}" type="datetimeFigureOut">
              <a:rPr lang="pl-PL" smtClean="0"/>
              <a:pPr/>
              <a:t>2023-10-11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CC27055-B07A-469C-849D-2CE7770FE8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47654FB-407B-4D2B-8F33-074802B14108}" type="datetimeFigureOut">
              <a:rPr lang="pl-PL" smtClean="0"/>
              <a:pPr/>
              <a:t>2023-10-11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ransition advClick="0" advTm="10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47654FB-407B-4D2B-8F33-074802B14108}" type="datetimeFigureOut">
              <a:rPr lang="pl-PL" smtClean="0"/>
              <a:pPr/>
              <a:t>2023-10-11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CC27055-B07A-469C-849D-2CE7770FE8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0000">
    <p:wipe dir="r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262050"/>
          </a:xfrm>
        </p:spPr>
        <p:txBody>
          <a:bodyPr/>
          <a:lstStyle/>
          <a:p>
            <a:r>
              <a:rPr lang="pl-PL" dirty="0" smtClean="0"/>
              <a:t>Zdrowa kanapka</a:t>
            </a:r>
            <a:endParaRPr lang="pl-PL" dirty="0"/>
          </a:p>
        </p:txBody>
      </p:sp>
      <p:pic>
        <p:nvPicPr>
          <p:cNvPr id="4" name="Obraz 3" descr="kanap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786058"/>
            <a:ext cx="5857916" cy="3034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485090" cy="105726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Jajko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 descr="gotowane jajk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15394" y="2479675"/>
            <a:ext cx="4628374" cy="3027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Jajko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330952"/>
          </a:xfrm>
        </p:spPr>
        <p:txBody>
          <a:bodyPr>
            <a:noAutofit/>
          </a:bodyPr>
          <a:lstStyle/>
          <a:p>
            <a:r>
              <a:rPr lang="pl-PL" sz="3200" dirty="0" smtClean="0"/>
              <a:t>Jajka są przede wszystkim źródłem pełnowartościowego białka, łatwo przyswajalnego przez organizm.</a:t>
            </a:r>
          </a:p>
          <a:p>
            <a:r>
              <a:rPr lang="pl-PL" sz="3200" dirty="0" smtClean="0"/>
              <a:t>Jajka to również bogate źródło witaminy A, E, D i K oraz B2 i B12.</a:t>
            </a:r>
          </a:p>
          <a:p>
            <a:r>
              <a:rPr lang="pl-PL" sz="3200" dirty="0" smtClean="0"/>
              <a:t>W żółtku zawarty jest beta-karoten i luteina, która chroni oczy przed szkodliwym promieniowaniem UVA i UVB, zapobiega zwyrodnieniu plamki żółtej i poprawia widzenie.                                                                   </a:t>
            </a:r>
            <a:endParaRPr lang="pl-PL" sz="3200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Pomidor</a:t>
            </a:r>
            <a:endParaRPr lang="pl-PL" dirty="0"/>
          </a:p>
        </p:txBody>
      </p:sp>
      <p:pic>
        <p:nvPicPr>
          <p:cNvPr id="4" name="Symbol zastępczy zawartości 3" descr="pomido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714612" y="1928802"/>
            <a:ext cx="4614082" cy="35676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Pomidor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27966" cy="4572000"/>
          </a:xfrm>
        </p:spPr>
        <p:txBody>
          <a:bodyPr>
            <a:normAutofit/>
          </a:bodyPr>
          <a:lstStyle/>
          <a:p>
            <a:r>
              <a:rPr lang="pl-PL" sz="3600" dirty="0" smtClean="0"/>
              <a:t>  Pomidory mają działanie </a:t>
            </a:r>
            <a:r>
              <a:rPr lang="pl-PL" sz="3600" dirty="0" err="1" smtClean="0"/>
              <a:t>antynowotworowe</a:t>
            </a:r>
            <a:r>
              <a:rPr lang="pl-PL" sz="3600" dirty="0" smtClean="0"/>
              <a:t>.</a:t>
            </a:r>
          </a:p>
          <a:p>
            <a:r>
              <a:rPr lang="pl-PL" sz="3600" dirty="0" smtClean="0"/>
              <a:t>Poprawiają odporność, gdyż zawierają witaminę C.</a:t>
            </a:r>
          </a:p>
          <a:p>
            <a:r>
              <a:rPr lang="pl-PL" sz="3600" dirty="0" smtClean="0"/>
              <a:t>Obniżają ciśnienie krwi- są wyjątkowo bogate w potas. Duża zawartość potasu korzystnie wpływa na pracę serca.</a:t>
            </a:r>
            <a:endParaRPr lang="pl-PL" sz="3600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</a:t>
            </a:r>
            <a:r>
              <a:rPr lang="pl-PL" smtClean="0"/>
              <a:t>ałata</a:t>
            </a:r>
            <a:endParaRPr lang="pl-PL" dirty="0"/>
          </a:p>
        </p:txBody>
      </p:sp>
      <p:pic>
        <p:nvPicPr>
          <p:cNvPr id="4" name="Symbol zastępczy zawartości 3" descr="sałat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714612" y="1998457"/>
            <a:ext cx="4429155" cy="43703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Sałata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14282" y="1527048"/>
            <a:ext cx="8715436" cy="4572000"/>
          </a:xfrm>
        </p:spPr>
        <p:txBody>
          <a:bodyPr/>
          <a:lstStyle/>
          <a:p>
            <a:pPr>
              <a:buNone/>
            </a:pPr>
            <a:endParaRPr lang="pl-PL" dirty="0" smtClean="0"/>
          </a:p>
          <a:p>
            <a:r>
              <a:rPr lang="pl-PL" dirty="0" smtClean="0"/>
              <a:t>Osoby, które jedzą dużo zielonych warzyw liściastych rzadziej chorują, są szczupłe i mają ładną cerę.</a:t>
            </a:r>
          </a:p>
          <a:p>
            <a:r>
              <a:rPr lang="pl-PL" dirty="0" smtClean="0"/>
              <a:t>Sałata swój kolor zawdzięcza chlorofilowi, który ma działanie bakteriobójcze, przyśpiesza gojenie, chroni przed zarazkami, pomaga pokonać infekcje. </a:t>
            </a:r>
          </a:p>
          <a:p>
            <a:r>
              <a:rPr lang="pl-PL" dirty="0" smtClean="0"/>
              <a:t>Sałata dostarcza kwas foliowy i witaminę B wzmacniające układ nerwowy.</a:t>
            </a:r>
          </a:p>
          <a:p>
            <a:r>
              <a:rPr lang="pl-PL" dirty="0" smtClean="0"/>
              <a:t>Warzywo to orzeźwia, poprawia trawienie i odkwasza.</a:t>
            </a:r>
            <a:endParaRPr lang="pl-PL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34400" cy="928694"/>
          </a:xfrm>
        </p:spPr>
        <p:txBody>
          <a:bodyPr>
            <a:normAutofit/>
          </a:bodyPr>
          <a:lstStyle/>
          <a:p>
            <a:r>
              <a:rPr lang="pl-PL" sz="4000" b="1" dirty="0" smtClean="0"/>
              <a:t>Śmieciowe jedzenie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l-PL" sz="4000" dirty="0" smtClean="0"/>
          </a:p>
          <a:p>
            <a:r>
              <a:rPr lang="pl-PL" sz="4000" dirty="0" smtClean="0"/>
              <a:t>To jedzenie zwierające niewielkie ilości składników niezbędnych dla naszego zdrowia, a jednocześnie zawierające składniki, które często spożywane, mogą okazać się szkodliwe dla naszego organizmu.</a:t>
            </a:r>
            <a:endParaRPr lang="pl-PL" sz="4000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Śmieciowe jedzenie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ŚMIECIOWE JEDZENIE to: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Frytki</a:t>
            </a:r>
          </a:p>
          <a:p>
            <a:r>
              <a:rPr lang="pl-PL" dirty="0" smtClean="0"/>
              <a:t>Popcorn</a:t>
            </a:r>
          </a:p>
          <a:p>
            <a:r>
              <a:rPr lang="pl-PL" dirty="0" smtClean="0"/>
              <a:t>Chipsy</a:t>
            </a:r>
          </a:p>
          <a:p>
            <a:r>
              <a:rPr lang="pl-PL" dirty="0" smtClean="0"/>
              <a:t>Hamburgery</a:t>
            </a:r>
          </a:p>
          <a:p>
            <a:r>
              <a:rPr lang="pl-PL" dirty="0" smtClean="0"/>
              <a:t>Słodycze</a:t>
            </a:r>
          </a:p>
          <a:p>
            <a:r>
              <a:rPr lang="pl-PL" dirty="0" smtClean="0"/>
              <a:t>Słodzone napoje</a:t>
            </a:r>
          </a:p>
          <a:p>
            <a:endParaRPr lang="pl-PL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Puste kalorie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99404" cy="4572000"/>
          </a:xfrm>
        </p:spPr>
        <p:txBody>
          <a:bodyPr>
            <a:normAutofit/>
          </a:bodyPr>
          <a:lstStyle/>
          <a:p>
            <a:pPr>
              <a:buNone/>
            </a:pPr>
            <a:endParaRPr lang="pl-PL" sz="4000" dirty="0" smtClean="0"/>
          </a:p>
          <a:p>
            <a:r>
              <a:rPr lang="pl-PL" sz="4000" dirty="0" smtClean="0"/>
              <a:t>To składniki pożywienia powodujące krótkotrwały przyrost energii, które jednak nie mogą być wykorzystywane w całości przez organizm.</a:t>
            </a:r>
            <a:endParaRPr lang="pl-PL" sz="4000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Puste kalorie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4000" dirty="0" smtClean="0"/>
              <a:t>Hamburger to około 300 kalorii</a:t>
            </a:r>
          </a:p>
          <a:p>
            <a:r>
              <a:rPr lang="pl-PL" sz="4000" dirty="0" smtClean="0"/>
              <a:t>Kebab- 400 kalorii</a:t>
            </a:r>
          </a:p>
          <a:p>
            <a:r>
              <a:rPr lang="pl-PL" sz="4000" dirty="0" smtClean="0"/>
              <a:t>100 gramów frytek- 300 kalorii</a:t>
            </a:r>
          </a:p>
          <a:p>
            <a:r>
              <a:rPr lang="pl-PL" sz="4000" dirty="0" smtClean="0"/>
              <a:t>Banan- 140 kalorii</a:t>
            </a:r>
          </a:p>
          <a:p>
            <a:r>
              <a:rPr lang="pl-PL" sz="4000" dirty="0" smtClean="0"/>
              <a:t>Jabłko- 35 kalorii</a:t>
            </a:r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Chleb pełnoziarnisty</a:t>
            </a:r>
            <a:endParaRPr lang="pl-PL" dirty="0"/>
          </a:p>
        </p:txBody>
      </p:sp>
      <p:pic>
        <p:nvPicPr>
          <p:cNvPr id="4" name="Symbol zastępczy zawartości 3" descr="chleb razowy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28794" y="2072719"/>
            <a:ext cx="5786478" cy="3836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Zróżnicowana dieta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pl-PL" sz="4000" dirty="0" smtClean="0"/>
          </a:p>
          <a:p>
            <a:r>
              <a:rPr lang="pl-PL" sz="4000" dirty="0" smtClean="0"/>
              <a:t>To taka, która dostarcza organizmowi różne witaminy              i minerały, daje siłę i energię do nauki, pracy i zabawy. </a:t>
            </a:r>
          </a:p>
          <a:p>
            <a:pPr>
              <a:buNone/>
            </a:pPr>
            <a:r>
              <a:rPr lang="pl-PL" sz="4000" dirty="0" smtClean="0"/>
              <a:t>  Pozwala zachować dobrą kondycję    i zdrowie.</a:t>
            </a:r>
            <a:endParaRPr lang="pl-PL" sz="4000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stop marnowaniu zywnosci twobrokesister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75874" y="1527175"/>
            <a:ext cx="6755740" cy="4572000"/>
          </a:xfrm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Marnowanie żywności</a:t>
            </a:r>
            <a:endParaRPr lang="pl-PL" dirty="0"/>
          </a:p>
        </p:txBody>
      </p:sp>
      <p:pic>
        <p:nvPicPr>
          <p:cNvPr id="4" name="Symbol zastępczy zawartości 3" descr="041d9e99-f0b6-4204-889f-d8a576e3320f.png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96927" y="1527175"/>
            <a:ext cx="4513634" cy="4572000"/>
          </a:xfrm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Marnowanie żywności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l-PL" sz="3200" dirty="0" smtClean="0"/>
              <a:t>W Polsce rocznie marnuje się blisko 9 mln ton żywności.</a:t>
            </a:r>
          </a:p>
          <a:p>
            <a:r>
              <a:rPr lang="pl-PL" sz="3200" dirty="0" smtClean="0"/>
              <a:t>Gospodarstwa domowe odpowiedzialne są za marnowanie 2 mln ton.</a:t>
            </a:r>
          </a:p>
          <a:p>
            <a:r>
              <a:rPr lang="pl-PL" sz="3200" dirty="0" smtClean="0"/>
              <a:t>W przeliczeniu każdy Polak wyrzuca około 52 kg żywności rocznie.</a:t>
            </a:r>
          </a:p>
          <a:p>
            <a:r>
              <a:rPr lang="pl-PL" sz="3200" dirty="0" smtClean="0"/>
              <a:t>Dane te sytuują Polskę na 5 miejscu w Europie za Wielką Brytanią, Niemcami, Francją i Holandią.                                                            </a:t>
            </a:r>
          </a:p>
          <a:p>
            <a:endParaRPr lang="pl-PL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Marnowanie  żywności</a:t>
            </a:r>
            <a:endParaRPr lang="pl-PL" dirty="0"/>
          </a:p>
        </p:txBody>
      </p:sp>
      <p:pic>
        <p:nvPicPr>
          <p:cNvPr id="4" name="Symbol zastępczy zawartości 3" descr="infografiki-dane-najczesciej-manrowane_bz-0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9556" y="1550987"/>
            <a:ext cx="6048375" cy="4524375"/>
          </a:xfrm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28698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W celu niemarnowania żywności stosuj zasady: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l-PL" sz="3200" dirty="0" smtClean="0"/>
              <a:t>planuj posiłki i sprawdzaj, czy masz wszystkie składniki do przyrządzania potraw,</a:t>
            </a:r>
          </a:p>
          <a:p>
            <a:r>
              <a:rPr lang="pl-PL" sz="3200" dirty="0" smtClean="0"/>
              <a:t>sporządzaj listę zakupów, notuj czego i ile potrzebujesz,</a:t>
            </a:r>
          </a:p>
          <a:p>
            <a:r>
              <a:rPr lang="pl-PL" sz="3200" dirty="0" smtClean="0"/>
              <a:t>sprawdzaj termin przydatności do spożycia kupowanych produktów,</a:t>
            </a:r>
          </a:p>
          <a:p>
            <a:r>
              <a:rPr lang="pl-PL" sz="3200" dirty="0" smtClean="0"/>
              <a:t>kupuj żywność świeżą i dobrej jakości, która szybko się nie zepsuje,</a:t>
            </a:r>
          </a:p>
          <a:p>
            <a:endParaRPr lang="pl-PL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5726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W celu niemarnowania żywności stosuj zasady: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przechowuj jedzenie zgodnie z zaleceniami podanymi przez producenta,</a:t>
            </a:r>
          </a:p>
          <a:p>
            <a:r>
              <a:rPr lang="pl-PL" sz="3200" dirty="0" smtClean="0"/>
              <a:t>przetwarzaj składniki spożywcze, np. gotuj różne dania, rób przetwory,</a:t>
            </a:r>
          </a:p>
          <a:p>
            <a:r>
              <a:rPr lang="pl-PL" sz="3200" dirty="0" smtClean="0"/>
              <a:t>zamrażaj, aby dłużej zachować świeżość produktów,</a:t>
            </a:r>
          </a:p>
          <a:p>
            <a:r>
              <a:rPr lang="pl-PL" sz="3200" dirty="0" smtClean="0"/>
              <a:t>nie chodź na zakupy, gdy jesteś głodny. </a:t>
            </a:r>
            <a:endParaRPr lang="pl-PL" sz="3200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-37626"/>
            <a:ext cx="5000660" cy="701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Chleb pełnoziarnisty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14282" y="1527048"/>
            <a:ext cx="8929718" cy="4572000"/>
          </a:xfrm>
        </p:spPr>
        <p:txBody>
          <a:bodyPr>
            <a:noAutofit/>
          </a:bodyPr>
          <a:lstStyle/>
          <a:p>
            <a:r>
              <a:rPr lang="pl-PL" sz="4000" dirty="0" smtClean="0"/>
              <a:t>  Korzystne dla naszego zdrowia jest spożywanie chleba pełnoziarnistego.</a:t>
            </a:r>
          </a:p>
          <a:p>
            <a:r>
              <a:rPr lang="pl-PL" sz="4000" dirty="0" smtClean="0"/>
              <a:t>Duża zawartość błonnika                                     i węglowodanów zapewnia uczucie sytości, reguluje pracę układu pokarmowego  i podnosi odporność organizmu.</a:t>
            </a:r>
            <a:endParaRPr lang="pl-PL" sz="4000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85728"/>
            <a:ext cx="8534400" cy="114300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Masło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 descr="falszuja-nam-maslo_2277268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24396" y="1857364"/>
            <a:ext cx="5953125" cy="3971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Masło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57158" y="1357298"/>
            <a:ext cx="8432482" cy="4857752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pl-PL" dirty="0" smtClean="0"/>
          </a:p>
          <a:p>
            <a:r>
              <a:rPr lang="pl-PL" sz="4000" dirty="0" smtClean="0"/>
              <a:t>Masło uważane jest za zdrowsze od margaryny ze względu na naturalne pochodzenie i cenne właściwości.</a:t>
            </a:r>
          </a:p>
          <a:p>
            <a:r>
              <a:rPr lang="pl-PL" sz="4000" dirty="0" smtClean="0"/>
              <a:t>Masło zawiera izomery tzw. kwasu linolowego zwane CLA. Zapobiegają one miażdżycy, cukrzycy i rozwojowi komórek nowotworowych.</a:t>
            </a:r>
            <a:endParaRPr lang="pl-PL" sz="4000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Ser biały</a:t>
            </a:r>
            <a:endParaRPr lang="pl-PL" dirty="0"/>
          </a:p>
        </p:txBody>
      </p:sp>
      <p:pic>
        <p:nvPicPr>
          <p:cNvPr id="4" name="Symbol zastępczy zawartości 3" descr="ser biały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14547" y="2256546"/>
            <a:ext cx="5197156" cy="3458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358246" cy="92869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Ser biały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4000" dirty="0" smtClean="0"/>
              <a:t>Ser biały jest bogatym źródłem lizyny. </a:t>
            </a:r>
          </a:p>
          <a:p>
            <a:r>
              <a:rPr lang="pl-PL" sz="4000" dirty="0" smtClean="0"/>
              <a:t>Lizyna sprzyja koncentracji, eliminuje zmęczenie, zapobiega miażdżycy i rozwojowi chorób nowotworowych oraz korzystnie wpływa na układ nerwowy.</a:t>
            </a:r>
            <a:endParaRPr lang="pl-PL" sz="4000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5726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Wędlina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 descr="pierś z kurczak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786" y="2357430"/>
            <a:ext cx="3175000" cy="317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Obraz 4" descr="pieczony scha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28868"/>
            <a:ext cx="3829168" cy="30334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Pierś z kurczaka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pl-PL" dirty="0" smtClean="0"/>
          </a:p>
          <a:p>
            <a:r>
              <a:rPr lang="pl-PL" sz="3200" dirty="0" smtClean="0"/>
              <a:t>Pierś z kurczaka słynie z dużej ilości białka- składnika, który chroni przed utratą masy mięśniowej w czasie odchudzania. Jest bardzo sycącym składnikiem żywieniowym, który hamuje apetyt na dłużej.</a:t>
            </a:r>
          </a:p>
          <a:p>
            <a:r>
              <a:rPr lang="pl-PL" sz="3200" dirty="0" smtClean="0"/>
              <a:t>Produkt ten ma małą zawartość tłuszczy nasyconych, dlatego jest świetnym dodatkiem do kanapek czy innego posiłku.</a:t>
            </a:r>
            <a:endParaRPr lang="pl-PL" sz="3200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352</TotalTime>
  <Words>580</Words>
  <Application>Microsoft Office PowerPoint</Application>
  <PresentationFormat>Pokaz na ekranie (4:3)</PresentationFormat>
  <Paragraphs>78</Paragraphs>
  <Slides>27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Miejski</vt:lpstr>
      <vt:lpstr>Zdrowa kanapka</vt:lpstr>
      <vt:lpstr>Chleb pełnoziarnisty</vt:lpstr>
      <vt:lpstr>Chleb pełnoziarnisty</vt:lpstr>
      <vt:lpstr>  Masło </vt:lpstr>
      <vt:lpstr>Masło</vt:lpstr>
      <vt:lpstr>Ser biały</vt:lpstr>
      <vt:lpstr>     Ser biały </vt:lpstr>
      <vt:lpstr>Wędlina </vt:lpstr>
      <vt:lpstr>Pierś z kurczaka</vt:lpstr>
      <vt:lpstr>Jajko </vt:lpstr>
      <vt:lpstr>Jajko</vt:lpstr>
      <vt:lpstr>Pomidor</vt:lpstr>
      <vt:lpstr>Pomidor</vt:lpstr>
      <vt:lpstr>Sałata</vt:lpstr>
      <vt:lpstr>Sałata</vt:lpstr>
      <vt:lpstr>Śmieciowe jedzenie</vt:lpstr>
      <vt:lpstr>Śmieciowe jedzenie</vt:lpstr>
      <vt:lpstr>Puste kalorie</vt:lpstr>
      <vt:lpstr>Puste kalorie</vt:lpstr>
      <vt:lpstr>Zróżnicowana dieta</vt:lpstr>
      <vt:lpstr>Slajd 21</vt:lpstr>
      <vt:lpstr>Marnowanie żywności</vt:lpstr>
      <vt:lpstr>Marnowanie żywności</vt:lpstr>
      <vt:lpstr>Marnowanie  żywności</vt:lpstr>
      <vt:lpstr>W celu niemarnowania żywności stosuj zasady:</vt:lpstr>
      <vt:lpstr>W celu niemarnowania żywności stosuj zasady:</vt:lpstr>
      <vt:lpstr>Slajd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Zdrowa kanapka</dc:title>
  <dc:creator>Użytkownik systemu Windows</dc:creator>
  <cp:lastModifiedBy>Użytkownik systemu Windows</cp:lastModifiedBy>
  <cp:revision>41</cp:revision>
  <dcterms:created xsi:type="dcterms:W3CDTF">2016-11-13T16:57:00Z</dcterms:created>
  <dcterms:modified xsi:type="dcterms:W3CDTF">2023-10-11T17:36:43Z</dcterms:modified>
</cp:coreProperties>
</file>