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17" r:id="rId2"/>
    <p:sldId id="299" r:id="rId3"/>
    <p:sldId id="293" r:id="rId4"/>
    <p:sldId id="310" r:id="rId5"/>
    <p:sldId id="318" r:id="rId6"/>
    <p:sldId id="319" r:id="rId7"/>
    <p:sldId id="320" r:id="rId8"/>
    <p:sldId id="340" r:id="rId9"/>
    <p:sldId id="341" r:id="rId10"/>
    <p:sldId id="342" r:id="rId11"/>
    <p:sldId id="344" r:id="rId12"/>
    <p:sldId id="345" r:id="rId13"/>
    <p:sldId id="346" r:id="rId14"/>
    <p:sldId id="347" r:id="rId15"/>
    <p:sldId id="380" r:id="rId16"/>
    <p:sldId id="362" r:id="rId17"/>
    <p:sldId id="363" r:id="rId18"/>
    <p:sldId id="348" r:id="rId19"/>
    <p:sldId id="349" r:id="rId20"/>
    <p:sldId id="350" r:id="rId21"/>
    <p:sldId id="312" r:id="rId22"/>
    <p:sldId id="353" r:id="rId23"/>
    <p:sldId id="336" r:id="rId24"/>
    <p:sldId id="352" r:id="rId25"/>
    <p:sldId id="338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39" r:id="rId34"/>
    <p:sldId id="313" r:id="rId35"/>
    <p:sldId id="314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FF8D"/>
    <a:srgbClr val="00F26D"/>
    <a:srgbClr val="0041C4"/>
    <a:srgbClr val="1D68FF"/>
    <a:srgbClr val="31ACE4"/>
    <a:srgbClr val="006C31"/>
    <a:srgbClr val="699BFF"/>
    <a:srgbClr val="3B7CFF"/>
    <a:srgbClr val="8FB4FF"/>
    <a:srgbClr val="0D5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75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6453FB-DF60-4668-97C2-BF70F4371947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49F677FA-083C-44DA-935C-D5EB6C4A697B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de-DE" dirty="0"/>
            <a:t>5. Klasse</a:t>
          </a:r>
        </a:p>
      </dgm:t>
    </dgm:pt>
    <dgm:pt modelId="{1EEE0AC0-443F-4F41-B67C-A9007A877953}" type="parTrans" cxnId="{2F68592F-D7D5-4991-9F5B-A02337B50CB0}">
      <dgm:prSet/>
      <dgm:spPr/>
      <dgm:t>
        <a:bodyPr/>
        <a:lstStyle/>
        <a:p>
          <a:endParaRPr lang="de-DE"/>
        </a:p>
      </dgm:t>
    </dgm:pt>
    <dgm:pt modelId="{0F63C85B-53D8-41A8-B77E-464B1F9B5E1E}" type="sibTrans" cxnId="{2F68592F-D7D5-4991-9F5B-A02337B50CB0}">
      <dgm:prSet/>
      <dgm:spPr/>
      <dgm:t>
        <a:bodyPr/>
        <a:lstStyle/>
        <a:p>
          <a:endParaRPr lang="de-DE"/>
        </a:p>
      </dgm:t>
    </dgm:pt>
    <dgm:pt modelId="{111B8006-94AC-4852-B76D-A5E4229DA5AF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de-DE" dirty="0"/>
            <a:t>10. Klasse</a:t>
          </a:r>
        </a:p>
      </dgm:t>
    </dgm:pt>
    <dgm:pt modelId="{CF032088-8020-48B3-A30D-DE7DFCF7BFAE}" type="parTrans" cxnId="{7FD13EF9-A33D-4846-9A2D-5AAE86C39553}">
      <dgm:prSet/>
      <dgm:spPr/>
      <dgm:t>
        <a:bodyPr/>
        <a:lstStyle/>
        <a:p>
          <a:endParaRPr lang="de-DE"/>
        </a:p>
      </dgm:t>
    </dgm:pt>
    <dgm:pt modelId="{326EA199-247F-449F-AD3F-4C88848F86AE}" type="sibTrans" cxnId="{7FD13EF9-A33D-4846-9A2D-5AAE86C39553}">
      <dgm:prSet/>
      <dgm:spPr/>
      <dgm:t>
        <a:bodyPr/>
        <a:lstStyle/>
        <a:p>
          <a:endParaRPr lang="de-DE"/>
        </a:p>
      </dgm:t>
    </dgm:pt>
    <dgm:pt modelId="{116C9BF8-EF6E-4634-98E6-3769AC37A2D2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de-DE" dirty="0"/>
            <a:t>6.Klasse</a:t>
          </a:r>
        </a:p>
      </dgm:t>
    </dgm:pt>
    <dgm:pt modelId="{A8077D17-379A-4604-8ACC-B5E73EC4915D}" type="parTrans" cxnId="{756783EC-1B75-4470-A465-3FE5BE2DAE8C}">
      <dgm:prSet/>
      <dgm:spPr/>
      <dgm:t>
        <a:bodyPr/>
        <a:lstStyle/>
        <a:p>
          <a:endParaRPr lang="de-DE"/>
        </a:p>
      </dgm:t>
    </dgm:pt>
    <dgm:pt modelId="{D47B2E29-98A6-4BE8-97EF-E4B3FC51D5BB}" type="sibTrans" cxnId="{756783EC-1B75-4470-A465-3FE5BE2DAE8C}">
      <dgm:prSet/>
      <dgm:spPr/>
      <dgm:t>
        <a:bodyPr/>
        <a:lstStyle/>
        <a:p>
          <a:endParaRPr lang="de-DE"/>
        </a:p>
      </dgm:t>
    </dgm:pt>
    <dgm:pt modelId="{A85F3148-DB23-43B0-BF11-8851A97DA8C2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de-DE" dirty="0"/>
            <a:t>7. Klasse</a:t>
          </a:r>
        </a:p>
      </dgm:t>
    </dgm:pt>
    <dgm:pt modelId="{9C53F0E3-6900-48FB-A8AB-F39459C74A8A}" type="parTrans" cxnId="{C5D3D0F7-1CCA-406F-BBAF-7681A28327A6}">
      <dgm:prSet/>
      <dgm:spPr/>
      <dgm:t>
        <a:bodyPr/>
        <a:lstStyle/>
        <a:p>
          <a:endParaRPr lang="de-DE"/>
        </a:p>
      </dgm:t>
    </dgm:pt>
    <dgm:pt modelId="{3DEC0827-AE8C-41B8-A6DF-861D91453027}" type="sibTrans" cxnId="{C5D3D0F7-1CCA-406F-BBAF-7681A28327A6}">
      <dgm:prSet/>
      <dgm:spPr/>
      <dgm:t>
        <a:bodyPr/>
        <a:lstStyle/>
        <a:p>
          <a:endParaRPr lang="de-DE"/>
        </a:p>
      </dgm:t>
    </dgm:pt>
    <dgm:pt modelId="{31AEEA94-C82B-44F7-A866-0A08E3C18C2A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de-DE" dirty="0"/>
            <a:t>8.Klasse</a:t>
          </a:r>
        </a:p>
      </dgm:t>
    </dgm:pt>
    <dgm:pt modelId="{87ADE0EB-45F6-4334-8B25-8EDCE06D66CD}" type="parTrans" cxnId="{9A291A84-C99E-42DB-9B5E-C0D6051C87A2}">
      <dgm:prSet/>
      <dgm:spPr/>
      <dgm:t>
        <a:bodyPr/>
        <a:lstStyle/>
        <a:p>
          <a:endParaRPr lang="de-DE"/>
        </a:p>
      </dgm:t>
    </dgm:pt>
    <dgm:pt modelId="{A309BE37-D057-4C4F-A8F0-735054721824}" type="sibTrans" cxnId="{9A291A84-C99E-42DB-9B5E-C0D6051C87A2}">
      <dgm:prSet/>
      <dgm:spPr/>
      <dgm:t>
        <a:bodyPr/>
        <a:lstStyle/>
        <a:p>
          <a:endParaRPr lang="de-DE"/>
        </a:p>
      </dgm:t>
    </dgm:pt>
    <dgm:pt modelId="{4CB6C2B8-39A8-4AFC-A351-C5D6D40E303C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de-DE" dirty="0"/>
            <a:t>9.Klasse</a:t>
          </a:r>
        </a:p>
      </dgm:t>
    </dgm:pt>
    <dgm:pt modelId="{533BE89D-8733-4E09-ADF5-91BA9DA5D14D}" type="parTrans" cxnId="{971291DE-EC62-4B17-B02B-72ED8B3CF8D3}">
      <dgm:prSet/>
      <dgm:spPr/>
      <dgm:t>
        <a:bodyPr/>
        <a:lstStyle/>
        <a:p>
          <a:endParaRPr lang="de-DE"/>
        </a:p>
      </dgm:t>
    </dgm:pt>
    <dgm:pt modelId="{FA90CCEF-3E7F-4D2A-8749-3978EB4ACB69}" type="sibTrans" cxnId="{971291DE-EC62-4B17-B02B-72ED8B3CF8D3}">
      <dgm:prSet/>
      <dgm:spPr/>
      <dgm:t>
        <a:bodyPr/>
        <a:lstStyle/>
        <a:p>
          <a:endParaRPr lang="de-DE"/>
        </a:p>
      </dgm:t>
    </dgm:pt>
    <dgm:pt modelId="{9849A39E-7DD2-43B2-BB33-339FF037AA66}" type="pres">
      <dgm:prSet presAssocID="{E36453FB-DF60-4668-97C2-BF70F4371947}" presName="Name0" presStyleCnt="0">
        <dgm:presLayoutVars>
          <dgm:dir/>
          <dgm:resizeHandles val="exact"/>
        </dgm:presLayoutVars>
      </dgm:prSet>
      <dgm:spPr/>
    </dgm:pt>
    <dgm:pt modelId="{0DCAFD26-BFF0-4A5C-87B9-0681E02BCC56}" type="pres">
      <dgm:prSet presAssocID="{49F677FA-083C-44DA-935C-D5EB6C4A697B}" presName="parTxOnly" presStyleLbl="node1" presStyleIdx="0" presStyleCnt="6">
        <dgm:presLayoutVars>
          <dgm:bulletEnabled val="1"/>
        </dgm:presLayoutVars>
      </dgm:prSet>
      <dgm:spPr/>
    </dgm:pt>
    <dgm:pt modelId="{DDCD2281-D6F6-4393-B341-4A14D34B62EB}" type="pres">
      <dgm:prSet presAssocID="{0F63C85B-53D8-41A8-B77E-464B1F9B5E1E}" presName="par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7C55B02-2124-4B07-8394-66AD611DEB36}" type="pres">
      <dgm:prSet presAssocID="{116C9BF8-EF6E-4634-98E6-3769AC37A2D2}" presName="parTxOnly" presStyleLbl="node1" presStyleIdx="1" presStyleCnt="6">
        <dgm:presLayoutVars>
          <dgm:bulletEnabled val="1"/>
        </dgm:presLayoutVars>
      </dgm:prSet>
      <dgm:spPr/>
    </dgm:pt>
    <dgm:pt modelId="{68FA9F47-AF28-4590-9AA3-753903BC4004}" type="pres">
      <dgm:prSet presAssocID="{D47B2E29-98A6-4BE8-97EF-E4B3FC51D5BB}" presName="par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7DE46A2-40C8-4066-A66F-94D2B245AC57}" type="pres">
      <dgm:prSet presAssocID="{A85F3148-DB23-43B0-BF11-8851A97DA8C2}" presName="parTxOnly" presStyleLbl="node1" presStyleIdx="2" presStyleCnt="6">
        <dgm:presLayoutVars>
          <dgm:bulletEnabled val="1"/>
        </dgm:presLayoutVars>
      </dgm:prSet>
      <dgm:spPr/>
    </dgm:pt>
    <dgm:pt modelId="{63F021E5-C097-49A5-86AE-0814BE7929B0}" type="pres">
      <dgm:prSet presAssocID="{3DEC0827-AE8C-41B8-A6DF-861D91453027}" presName="par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856B2E6-E27D-4B6D-A966-F008BFB76DDF}" type="pres">
      <dgm:prSet presAssocID="{31AEEA94-C82B-44F7-A866-0A08E3C18C2A}" presName="parTxOnly" presStyleLbl="node1" presStyleIdx="3" presStyleCnt="6">
        <dgm:presLayoutVars>
          <dgm:bulletEnabled val="1"/>
        </dgm:presLayoutVars>
      </dgm:prSet>
      <dgm:spPr/>
    </dgm:pt>
    <dgm:pt modelId="{7581582C-18EA-4744-9C91-AFF8C004A32C}" type="pres">
      <dgm:prSet presAssocID="{A309BE37-D057-4C4F-A8F0-735054721824}" presName="par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41E451C-0B34-47DA-9393-F62040C6D1F2}" type="pres">
      <dgm:prSet presAssocID="{4CB6C2B8-39A8-4AFC-A351-C5D6D40E303C}" presName="parTxOnly" presStyleLbl="node1" presStyleIdx="4" presStyleCnt="6">
        <dgm:presLayoutVars>
          <dgm:bulletEnabled val="1"/>
        </dgm:presLayoutVars>
      </dgm:prSet>
      <dgm:spPr/>
    </dgm:pt>
    <dgm:pt modelId="{39F85354-08B0-474B-94CD-18E9B286EE98}" type="pres">
      <dgm:prSet presAssocID="{FA90CCEF-3E7F-4D2A-8749-3978EB4ACB69}" presName="par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3264244-B498-4B24-8068-75B8B0967C3D}" type="pres">
      <dgm:prSet presAssocID="{111B8006-94AC-4852-B76D-A5E4229DA5AF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401CF605-9ED9-4B2B-9F2A-B439A0C686F5}" type="presOf" srcId="{E36453FB-DF60-4668-97C2-BF70F4371947}" destId="{9849A39E-7DD2-43B2-BB33-339FF037AA66}" srcOrd="0" destOrd="0" presId="urn:microsoft.com/office/officeart/2005/8/layout/hChevron3"/>
    <dgm:cxn modelId="{AB34C816-5751-4B30-9AC0-335157C3F506}" type="presOf" srcId="{A85F3148-DB23-43B0-BF11-8851A97DA8C2}" destId="{37DE46A2-40C8-4066-A66F-94D2B245AC57}" srcOrd="0" destOrd="0" presId="urn:microsoft.com/office/officeart/2005/8/layout/hChevron3"/>
    <dgm:cxn modelId="{2F68592F-D7D5-4991-9F5B-A02337B50CB0}" srcId="{E36453FB-DF60-4668-97C2-BF70F4371947}" destId="{49F677FA-083C-44DA-935C-D5EB6C4A697B}" srcOrd="0" destOrd="0" parTransId="{1EEE0AC0-443F-4F41-B67C-A9007A877953}" sibTransId="{0F63C85B-53D8-41A8-B77E-464B1F9B5E1E}"/>
    <dgm:cxn modelId="{2C505E61-BAFE-4FB8-A562-C877825BB901}" type="presOf" srcId="{49F677FA-083C-44DA-935C-D5EB6C4A697B}" destId="{0DCAFD26-BFF0-4A5C-87B9-0681E02BCC56}" srcOrd="0" destOrd="0" presId="urn:microsoft.com/office/officeart/2005/8/layout/hChevron3"/>
    <dgm:cxn modelId="{9A291A84-C99E-42DB-9B5E-C0D6051C87A2}" srcId="{E36453FB-DF60-4668-97C2-BF70F4371947}" destId="{31AEEA94-C82B-44F7-A866-0A08E3C18C2A}" srcOrd="3" destOrd="0" parTransId="{87ADE0EB-45F6-4334-8B25-8EDCE06D66CD}" sibTransId="{A309BE37-D057-4C4F-A8F0-735054721824}"/>
    <dgm:cxn modelId="{EE925F89-6CB2-482F-9B8C-B442AA12D759}" type="presOf" srcId="{4CB6C2B8-39A8-4AFC-A351-C5D6D40E303C}" destId="{241E451C-0B34-47DA-9393-F62040C6D1F2}" srcOrd="0" destOrd="0" presId="urn:microsoft.com/office/officeart/2005/8/layout/hChevron3"/>
    <dgm:cxn modelId="{58C9A5AA-0605-4DBF-830C-D819E17C9A57}" type="presOf" srcId="{31AEEA94-C82B-44F7-A866-0A08E3C18C2A}" destId="{2856B2E6-E27D-4B6D-A966-F008BFB76DDF}" srcOrd="0" destOrd="0" presId="urn:microsoft.com/office/officeart/2005/8/layout/hChevron3"/>
    <dgm:cxn modelId="{C8578EAB-E6AA-4BAE-863C-440F3FBBA235}" type="presOf" srcId="{111B8006-94AC-4852-B76D-A5E4229DA5AF}" destId="{03264244-B498-4B24-8068-75B8B0967C3D}" srcOrd="0" destOrd="0" presId="urn:microsoft.com/office/officeart/2005/8/layout/hChevron3"/>
    <dgm:cxn modelId="{C40806DB-5C29-4A3B-A16E-FA56588F34C9}" type="presOf" srcId="{116C9BF8-EF6E-4634-98E6-3769AC37A2D2}" destId="{C7C55B02-2124-4B07-8394-66AD611DEB36}" srcOrd="0" destOrd="0" presId="urn:microsoft.com/office/officeart/2005/8/layout/hChevron3"/>
    <dgm:cxn modelId="{971291DE-EC62-4B17-B02B-72ED8B3CF8D3}" srcId="{E36453FB-DF60-4668-97C2-BF70F4371947}" destId="{4CB6C2B8-39A8-4AFC-A351-C5D6D40E303C}" srcOrd="4" destOrd="0" parTransId="{533BE89D-8733-4E09-ADF5-91BA9DA5D14D}" sibTransId="{FA90CCEF-3E7F-4D2A-8749-3978EB4ACB69}"/>
    <dgm:cxn modelId="{756783EC-1B75-4470-A465-3FE5BE2DAE8C}" srcId="{E36453FB-DF60-4668-97C2-BF70F4371947}" destId="{116C9BF8-EF6E-4634-98E6-3769AC37A2D2}" srcOrd="1" destOrd="0" parTransId="{A8077D17-379A-4604-8ACC-B5E73EC4915D}" sibTransId="{D47B2E29-98A6-4BE8-97EF-E4B3FC51D5BB}"/>
    <dgm:cxn modelId="{C5D3D0F7-1CCA-406F-BBAF-7681A28327A6}" srcId="{E36453FB-DF60-4668-97C2-BF70F4371947}" destId="{A85F3148-DB23-43B0-BF11-8851A97DA8C2}" srcOrd="2" destOrd="0" parTransId="{9C53F0E3-6900-48FB-A8AB-F39459C74A8A}" sibTransId="{3DEC0827-AE8C-41B8-A6DF-861D91453027}"/>
    <dgm:cxn modelId="{7FD13EF9-A33D-4846-9A2D-5AAE86C39553}" srcId="{E36453FB-DF60-4668-97C2-BF70F4371947}" destId="{111B8006-94AC-4852-B76D-A5E4229DA5AF}" srcOrd="5" destOrd="0" parTransId="{CF032088-8020-48B3-A30D-DE7DFCF7BFAE}" sibTransId="{326EA199-247F-449F-AD3F-4C88848F86AE}"/>
    <dgm:cxn modelId="{5D07A328-E15F-440A-B802-28268ECAFB29}" type="presParOf" srcId="{9849A39E-7DD2-43B2-BB33-339FF037AA66}" destId="{0DCAFD26-BFF0-4A5C-87B9-0681E02BCC56}" srcOrd="0" destOrd="0" presId="urn:microsoft.com/office/officeart/2005/8/layout/hChevron3"/>
    <dgm:cxn modelId="{50D4226B-FEE1-4653-AD13-2218B4157F38}" type="presParOf" srcId="{9849A39E-7DD2-43B2-BB33-339FF037AA66}" destId="{DDCD2281-D6F6-4393-B341-4A14D34B62EB}" srcOrd="1" destOrd="0" presId="urn:microsoft.com/office/officeart/2005/8/layout/hChevron3"/>
    <dgm:cxn modelId="{5F8E73E4-C0B1-403B-A07B-5AFFC08A9E7F}" type="presParOf" srcId="{9849A39E-7DD2-43B2-BB33-339FF037AA66}" destId="{C7C55B02-2124-4B07-8394-66AD611DEB36}" srcOrd="2" destOrd="0" presId="urn:microsoft.com/office/officeart/2005/8/layout/hChevron3"/>
    <dgm:cxn modelId="{72B2AF89-8334-45A1-AC90-6C9C6DF2821B}" type="presParOf" srcId="{9849A39E-7DD2-43B2-BB33-339FF037AA66}" destId="{68FA9F47-AF28-4590-9AA3-753903BC4004}" srcOrd="3" destOrd="0" presId="urn:microsoft.com/office/officeart/2005/8/layout/hChevron3"/>
    <dgm:cxn modelId="{6248257E-0069-4656-804D-0CCFD515E2F2}" type="presParOf" srcId="{9849A39E-7DD2-43B2-BB33-339FF037AA66}" destId="{37DE46A2-40C8-4066-A66F-94D2B245AC57}" srcOrd="4" destOrd="0" presId="urn:microsoft.com/office/officeart/2005/8/layout/hChevron3"/>
    <dgm:cxn modelId="{B2834190-A66E-4082-B967-5B50F4C60DA7}" type="presParOf" srcId="{9849A39E-7DD2-43B2-BB33-339FF037AA66}" destId="{63F021E5-C097-49A5-86AE-0814BE7929B0}" srcOrd="5" destOrd="0" presId="urn:microsoft.com/office/officeart/2005/8/layout/hChevron3"/>
    <dgm:cxn modelId="{CCCDBD5D-C981-420D-A9CD-BE0BB34CA138}" type="presParOf" srcId="{9849A39E-7DD2-43B2-BB33-339FF037AA66}" destId="{2856B2E6-E27D-4B6D-A966-F008BFB76DDF}" srcOrd="6" destOrd="0" presId="urn:microsoft.com/office/officeart/2005/8/layout/hChevron3"/>
    <dgm:cxn modelId="{38AE7217-F265-48E3-8F4F-9D9D4493CEDF}" type="presParOf" srcId="{9849A39E-7DD2-43B2-BB33-339FF037AA66}" destId="{7581582C-18EA-4744-9C91-AFF8C004A32C}" srcOrd="7" destOrd="0" presId="urn:microsoft.com/office/officeart/2005/8/layout/hChevron3"/>
    <dgm:cxn modelId="{6E5A7652-55CC-44D7-8FF3-D2207EC91853}" type="presParOf" srcId="{9849A39E-7DD2-43B2-BB33-339FF037AA66}" destId="{241E451C-0B34-47DA-9393-F62040C6D1F2}" srcOrd="8" destOrd="0" presId="urn:microsoft.com/office/officeart/2005/8/layout/hChevron3"/>
    <dgm:cxn modelId="{C3A356E5-8767-4C83-ADAE-D9EE18D7A75B}" type="presParOf" srcId="{9849A39E-7DD2-43B2-BB33-339FF037AA66}" destId="{39F85354-08B0-474B-94CD-18E9B286EE98}" srcOrd="9" destOrd="0" presId="urn:microsoft.com/office/officeart/2005/8/layout/hChevron3"/>
    <dgm:cxn modelId="{489D7386-897F-4C25-9B50-5A0197B1769C}" type="presParOf" srcId="{9849A39E-7DD2-43B2-BB33-339FF037AA66}" destId="{03264244-B498-4B24-8068-75B8B0967C3D}" srcOrd="10" destOrd="0" presId="urn:microsoft.com/office/officeart/2005/8/layout/hChevro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AFD26-BFF0-4A5C-87B9-0681E02BCC56}">
      <dsp:nvSpPr>
        <dsp:cNvPr id="0" name=""/>
        <dsp:cNvSpPr/>
      </dsp:nvSpPr>
      <dsp:spPr>
        <a:xfrm>
          <a:off x="1339" y="46675"/>
          <a:ext cx="2194024" cy="877609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684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5. Klasse</a:t>
          </a:r>
        </a:p>
      </dsp:txBody>
      <dsp:txXfrm>
        <a:off x="1339" y="46675"/>
        <a:ext cx="1974622" cy="877609"/>
      </dsp:txXfrm>
    </dsp:sp>
    <dsp:sp modelId="{C7C55B02-2124-4B07-8394-66AD611DEB36}">
      <dsp:nvSpPr>
        <dsp:cNvPr id="0" name=""/>
        <dsp:cNvSpPr/>
      </dsp:nvSpPr>
      <dsp:spPr>
        <a:xfrm>
          <a:off x="1756558" y="46675"/>
          <a:ext cx="2194024" cy="877609"/>
        </a:xfrm>
        <a:prstGeom prst="chevron">
          <a:avLst/>
        </a:prstGeom>
        <a:solidFill>
          <a:schemeClr val="accent1">
            <a:shade val="80000"/>
            <a:hueOff val="69857"/>
            <a:satOff val="-1251"/>
            <a:lumOff val="5317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6.Klasse</a:t>
          </a:r>
        </a:p>
      </dsp:txBody>
      <dsp:txXfrm>
        <a:off x="2195363" y="46675"/>
        <a:ext cx="1316415" cy="877609"/>
      </dsp:txXfrm>
    </dsp:sp>
    <dsp:sp modelId="{37DE46A2-40C8-4066-A66F-94D2B245AC57}">
      <dsp:nvSpPr>
        <dsp:cNvPr id="0" name=""/>
        <dsp:cNvSpPr/>
      </dsp:nvSpPr>
      <dsp:spPr>
        <a:xfrm>
          <a:off x="3511777" y="46675"/>
          <a:ext cx="2194024" cy="877609"/>
        </a:xfrm>
        <a:prstGeom prst="chevron">
          <a:avLst/>
        </a:prstGeom>
        <a:solidFill>
          <a:schemeClr val="accent1">
            <a:shade val="80000"/>
            <a:hueOff val="139713"/>
            <a:satOff val="-2502"/>
            <a:lumOff val="10634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7. Klasse</a:t>
          </a:r>
        </a:p>
      </dsp:txBody>
      <dsp:txXfrm>
        <a:off x="3950582" y="46675"/>
        <a:ext cx="1316415" cy="877609"/>
      </dsp:txXfrm>
    </dsp:sp>
    <dsp:sp modelId="{2856B2E6-E27D-4B6D-A966-F008BFB76DDF}">
      <dsp:nvSpPr>
        <dsp:cNvPr id="0" name=""/>
        <dsp:cNvSpPr/>
      </dsp:nvSpPr>
      <dsp:spPr>
        <a:xfrm>
          <a:off x="5266997" y="46675"/>
          <a:ext cx="2194024" cy="877609"/>
        </a:xfrm>
        <a:prstGeom prst="chevron">
          <a:avLst/>
        </a:prstGeom>
        <a:solidFill>
          <a:schemeClr val="accent1">
            <a:shade val="80000"/>
            <a:hueOff val="209570"/>
            <a:satOff val="-3754"/>
            <a:lumOff val="15951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8.Klasse</a:t>
          </a:r>
        </a:p>
      </dsp:txBody>
      <dsp:txXfrm>
        <a:off x="5705802" y="46675"/>
        <a:ext cx="1316415" cy="877609"/>
      </dsp:txXfrm>
    </dsp:sp>
    <dsp:sp modelId="{241E451C-0B34-47DA-9393-F62040C6D1F2}">
      <dsp:nvSpPr>
        <dsp:cNvPr id="0" name=""/>
        <dsp:cNvSpPr/>
      </dsp:nvSpPr>
      <dsp:spPr>
        <a:xfrm>
          <a:off x="7022216" y="46675"/>
          <a:ext cx="2194024" cy="877609"/>
        </a:xfrm>
        <a:prstGeom prst="chevron">
          <a:avLst/>
        </a:prstGeom>
        <a:solidFill>
          <a:schemeClr val="accent1">
            <a:shade val="80000"/>
            <a:hueOff val="279426"/>
            <a:satOff val="-5005"/>
            <a:lumOff val="21268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9.Klasse</a:t>
          </a:r>
        </a:p>
      </dsp:txBody>
      <dsp:txXfrm>
        <a:off x="7461021" y="46675"/>
        <a:ext cx="1316415" cy="877609"/>
      </dsp:txXfrm>
    </dsp:sp>
    <dsp:sp modelId="{03264244-B498-4B24-8068-75B8B0967C3D}">
      <dsp:nvSpPr>
        <dsp:cNvPr id="0" name=""/>
        <dsp:cNvSpPr/>
      </dsp:nvSpPr>
      <dsp:spPr>
        <a:xfrm>
          <a:off x="8777435" y="46675"/>
          <a:ext cx="2194024" cy="877609"/>
        </a:xfrm>
        <a:prstGeom prst="chevron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10. Klasse</a:t>
          </a:r>
        </a:p>
      </dsp:txBody>
      <dsp:txXfrm>
        <a:off x="9216240" y="46675"/>
        <a:ext cx="1316415" cy="877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10490-5D50-451F-9179-54B05ACEA41E}" type="datetimeFigureOut">
              <a:rPr lang="de-DE" smtClean="0"/>
              <a:t>26.01.2024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F0F06-F871-4A3B-ABE0-897880E7E4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99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F0F06-F871-4A3B-ABE0-897880E7E458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91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5F4E4-D01D-4B6B-8E0E-E707BEA80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C69145-C320-483D-92C7-5BB8A1AE5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A8816A-1349-483F-BD05-7C96E301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6F01-25B5-4D17-B093-1FD607E294C2}" type="datetimeFigureOut">
              <a:rPr lang="de-DE" smtClean="0"/>
              <a:t>26.01.2024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D5661F-49ED-4744-B7D1-223E59586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EAC602-92C1-40C9-ACE6-60EC826A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F26C-7FC3-44D8-88DC-18A851E71A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44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CA2A0-D7AF-4682-99B9-F13DE8C9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A503D05-743E-4CBB-8504-1FA0DD0D6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89F29D-0933-4B6B-8EE1-3406DE48D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6F01-25B5-4D17-B093-1FD607E294C2}" type="datetimeFigureOut">
              <a:rPr lang="de-DE" smtClean="0"/>
              <a:t>26.01.2024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BC6A0C-0C3A-4E96-8D6D-3263D523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3A82CF-D15F-4F4D-A2B7-3669E166C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F26C-7FC3-44D8-88DC-18A851E71A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43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FF4A9AC-352A-40FF-AFED-CD8A4817DE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3B25C39-2C8C-469C-B307-6D96856C3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CF701A-43E1-44CE-97D2-FFBF2386A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6F01-25B5-4D17-B093-1FD607E294C2}" type="datetimeFigureOut">
              <a:rPr lang="de-DE" smtClean="0"/>
              <a:t>26.01.2024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60B28C-60B0-4DCE-8263-819E3E5D7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F135BC-390D-497F-AA01-EBDE21F5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F26C-7FC3-44D8-88DC-18A851E71A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984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595B9-300C-44F7-9877-E9B169DB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64F6AF-BBA5-405B-AB72-F836E3453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B2EA6F-9F89-4A75-A693-CFD3547C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6F01-25B5-4D17-B093-1FD607E294C2}" type="datetimeFigureOut">
              <a:rPr lang="de-DE" smtClean="0"/>
              <a:t>26.01.2024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D4D3F6-FA53-459D-9493-EEC90E936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4A2119-CBC1-479D-B426-5233064B0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F26C-7FC3-44D8-88DC-18A851E71A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02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D95942-21C2-4F8E-81F6-4AD4CEEA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570555-2605-4DF4-A6B6-6E50773CD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41DD87-DAE7-43C1-92CC-942ADE7F3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6F01-25B5-4D17-B093-1FD607E294C2}" type="datetimeFigureOut">
              <a:rPr lang="de-DE" smtClean="0"/>
              <a:t>26.01.2024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411C50-E05C-4514-B402-EE203C1B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C4DBDD-15D6-4F9B-B8B8-2D13933F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F26C-7FC3-44D8-88DC-18A851E71A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944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2793A3-4494-4661-A5CE-03A1F4E0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C44E8B-B1BD-48C7-AC3C-0C391C902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6305590-D4F1-4581-9A2B-A720A7278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6E6C95-C72B-41A0-A0B3-488A79BF7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6F01-25B5-4D17-B093-1FD607E294C2}" type="datetimeFigureOut">
              <a:rPr lang="de-DE" smtClean="0"/>
              <a:t>26.01.2024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ECD499-B8B8-4254-8B9A-1E806E99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81A9D6-263E-45EA-AB81-196452284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F26C-7FC3-44D8-88DC-18A851E71A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86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9F221D-70E7-47D7-89B0-DB03E424B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8560C5-9649-4C6D-AEFF-AE5DF9073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E4B80EF-6093-4CF6-AE81-B742214C1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02BBB37-2673-4BDE-AC03-6BB6133EB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233F0D9-6F5A-4C5E-A473-FE4EB7D5DD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0F9A634-BE50-4527-BAC6-66E7E0577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6F01-25B5-4D17-B093-1FD607E294C2}" type="datetimeFigureOut">
              <a:rPr lang="de-DE" smtClean="0"/>
              <a:t>26.01.2024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4013809-D195-461C-82D7-A666BF312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34A6D71-0DBF-4F86-9559-5E7A37B7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F26C-7FC3-44D8-88DC-18A851E71A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69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321FD-8B16-4BBB-8409-B29E36CFA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99B9B5F-F03F-4F73-8A1E-7BFFA8134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6F01-25B5-4D17-B093-1FD607E294C2}" type="datetimeFigureOut">
              <a:rPr lang="de-DE" smtClean="0"/>
              <a:t>26.01.2024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C9E0A9-4C40-4A47-8F2F-544C0668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F31742-921E-4ABB-A972-0987351DA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F26C-7FC3-44D8-88DC-18A851E71A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116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326A82C-C7F7-4474-82A1-2166A157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6F01-25B5-4D17-B093-1FD607E294C2}" type="datetimeFigureOut">
              <a:rPr lang="de-DE" smtClean="0"/>
              <a:t>26.01.2024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9FB6583-38A2-4A54-8E4A-4A3FE2401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A0A1AC4-8731-49CB-A1E0-90E7AB269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F26C-7FC3-44D8-88DC-18A851E71A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71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D858B-A708-4633-A177-0359211D6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1788F5-936C-44E8-A7E7-E36BD669B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014B194-F96A-4834-8117-8991839EB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A0114C-046B-4ED3-86A9-62624AD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6F01-25B5-4D17-B093-1FD607E294C2}" type="datetimeFigureOut">
              <a:rPr lang="de-DE" smtClean="0"/>
              <a:t>26.01.2024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EA000E-D4EA-485B-9759-AF48D746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D1A73D-0405-4130-A5D0-E5BEE270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F26C-7FC3-44D8-88DC-18A851E71A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69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0F2FF9-0D7C-496B-95F0-4CE2DFE7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CE11D2C-376E-4271-A411-F826DDEDF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AEFD14-E9BF-4073-8958-AA211B6EC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75D6E5-4101-423B-B8C0-EAAC4082E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6F01-25B5-4D17-B093-1FD607E294C2}" type="datetimeFigureOut">
              <a:rPr lang="de-DE" smtClean="0"/>
              <a:t>26.01.2024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CDA02C-E307-4DF7-A0F9-CB12C18A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444EDE-FDE9-44F7-872B-5FB9A064B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F26C-7FC3-44D8-88DC-18A851E71A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306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632C5DB-9A47-48CA-8E71-482A08C3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DC34BE-803A-4FC3-B859-AFF2DECD0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743F47-34BF-4A71-8E60-DC35CB5734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E6F01-25B5-4D17-B093-1FD607E294C2}" type="datetimeFigureOut">
              <a:rPr lang="de-DE" smtClean="0"/>
              <a:t>26.01.2024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4140B6-42B8-4903-97D6-CA26A74A7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54BC29-1376-4584-A52C-78F95EF77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1F26C-7FC3-44D8-88DC-18A851E71A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07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7DF2399E-895C-42DA-8518-871D9B7377DE}"/>
              </a:ext>
            </a:extLst>
          </p:cNvPr>
          <p:cNvSpPr txBox="1"/>
          <p:nvPr/>
        </p:nvSpPr>
        <p:spPr>
          <a:xfrm>
            <a:off x="1440945" y="457904"/>
            <a:ext cx="931011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Herzlich Willkommen zur Informationsveranstaltung 2024</a:t>
            </a:r>
          </a:p>
          <a:p>
            <a:endParaRPr lang="de-DE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de-DE" sz="5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Übertritt an die Realschule</a:t>
            </a:r>
          </a:p>
          <a:p>
            <a:endParaRPr lang="de-DE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de-DE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de-DE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de-DE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de-DE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Peter A. Müller, Realschuldirektor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F87B803-6501-416E-9AF5-797806DE4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42" y="2902819"/>
            <a:ext cx="5424788" cy="292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39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C8C3CB2-1589-4B63-AE5E-B1C1070AC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26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DFEB92-E30A-4413-9E14-3E678073D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116633"/>
            <a:ext cx="1095851" cy="5902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2B8A1B7-6415-452E-AD2B-A2410A75A615}"/>
              </a:ext>
            </a:extLst>
          </p:cNvPr>
          <p:cNvSpPr txBox="1"/>
          <p:nvPr/>
        </p:nvSpPr>
        <p:spPr>
          <a:xfrm>
            <a:off x="645459" y="411738"/>
            <a:ext cx="886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Die Realschule am</a:t>
            </a:r>
          </a:p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Fränkischen Dünenweg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98DFE71-4CF4-48F4-9F8E-E70DC9681F53}"/>
              </a:ext>
            </a:extLst>
          </p:cNvPr>
          <p:cNvSpPr txBox="1"/>
          <p:nvPr/>
        </p:nvSpPr>
        <p:spPr>
          <a:xfrm>
            <a:off x="645458" y="1734556"/>
            <a:ext cx="105582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Eine Schule für Jungen und Mädchen mit 27 Klassen und 630 Schülern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Eine Schule mit 60 Lehrerinnen und Lehrern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Eine moderne, sehr gut ausgestattete Schule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Eine bewegte, MINT-freundliche, innovative Schule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Unterrichtsprinzip Deutsch, Lesekonzept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Jugendsozialarbeit an Schulen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de-DE" sz="36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F964BA5-9BAD-4E66-A74C-98FC5968034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272148" y="4278086"/>
            <a:ext cx="2919851" cy="2663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10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DFEB92-E30A-4413-9E14-3E678073D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116633"/>
            <a:ext cx="1095851" cy="5902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2B8A1B7-6415-452E-AD2B-A2410A75A615}"/>
              </a:ext>
            </a:extLst>
          </p:cNvPr>
          <p:cNvSpPr txBox="1"/>
          <p:nvPr/>
        </p:nvSpPr>
        <p:spPr>
          <a:xfrm>
            <a:off x="645459" y="411738"/>
            <a:ext cx="886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Die Realschule am</a:t>
            </a:r>
          </a:p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Fränkischen Dünenweg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98DFE71-4CF4-48F4-9F8E-E70DC9681F53}"/>
              </a:ext>
            </a:extLst>
          </p:cNvPr>
          <p:cNvSpPr txBox="1"/>
          <p:nvPr/>
        </p:nvSpPr>
        <p:spPr>
          <a:xfrm>
            <a:off x="645458" y="1734556"/>
            <a:ext cx="105582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Offene  Ganztagsschule (OGS)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Starwalker-Konzept (Persönlichkeitsbildung)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Kooperation mit Montessori- und staatl. FOS Lauf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Kooperation mit den Unis Erlangen und Bayreuth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Partnerfirma </a:t>
            </a:r>
            <a:r>
              <a:rPr lang="de-DE" sz="3600" dirty="0" err="1">
                <a:solidFill>
                  <a:schemeClr val="bg1"/>
                </a:solidFill>
                <a:latin typeface="Abadi" panose="020B0604020104020204" pitchFamily="34" charset="0"/>
              </a:rPr>
              <a:t>ebm-pabst</a:t>
            </a:r>
            <a:endParaRPr lang="de-DE" sz="36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KBO für </a:t>
            </a:r>
            <a:r>
              <a:rPr lang="de-DE" sz="3600" dirty="0" err="1">
                <a:solidFill>
                  <a:schemeClr val="bg1"/>
                </a:solidFill>
                <a:latin typeface="Abadi" panose="020B0604020104020204" pitchFamily="34" charset="0"/>
              </a:rPr>
              <a:t>Mfr</a:t>
            </a: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. an der Schule (Qualitätssiegel </a:t>
            </a:r>
          </a:p>
          <a:p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    zur Beruflichen Orientierung)</a:t>
            </a:r>
          </a:p>
          <a:p>
            <a:endParaRPr lang="de-DE" sz="36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de-DE" sz="36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F964BA5-9BAD-4E66-A74C-98FC5968034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272148" y="4278086"/>
            <a:ext cx="2919851" cy="2663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885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DFEB92-E30A-4413-9E14-3E678073D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116633"/>
            <a:ext cx="1095851" cy="5902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2B8A1B7-6415-452E-AD2B-A2410A75A615}"/>
              </a:ext>
            </a:extLst>
          </p:cNvPr>
          <p:cNvSpPr txBox="1"/>
          <p:nvPr/>
        </p:nvSpPr>
        <p:spPr>
          <a:xfrm>
            <a:off x="645459" y="411738"/>
            <a:ext cx="886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Innovative Schule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98DFE71-4CF4-48F4-9F8E-E70DC9681F53}"/>
              </a:ext>
            </a:extLst>
          </p:cNvPr>
          <p:cNvSpPr txBox="1"/>
          <p:nvPr/>
        </p:nvSpPr>
        <p:spPr>
          <a:xfrm>
            <a:off x="530049" y="1157508"/>
            <a:ext cx="105582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Projekte der Bildungsregion „Nürnberger Land“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Gestaltung des Wanderweges „Fränkischer Dünenweg“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„Starwalker“ – Begleitung beim Erwachsenwerden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Kooperation mit Montessori-Fachoberschule Lauf, Staatlicher Fachoberschule Lauf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„Vorsicht Buch“  (Kreativ-Schreibwettbewerbe)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Kodex (</a:t>
            </a:r>
            <a:r>
              <a:rPr lang="de-DE" sz="3600" dirty="0" err="1">
                <a:solidFill>
                  <a:schemeClr val="bg1"/>
                </a:solidFill>
                <a:latin typeface="Abadi" panose="020B0604020104020204" pitchFamily="34" charset="0"/>
              </a:rPr>
              <a:t>schulartübergr</a:t>
            </a: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. Schulordnung)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IT für Senioren</a:t>
            </a:r>
            <a:b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</a:br>
            <a:endParaRPr lang="de-DE" sz="36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de-DE" sz="36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F1C3DB7-1F4C-4007-AF7E-8B4128523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3923">
            <a:off x="9887618" y="780639"/>
            <a:ext cx="2238852" cy="200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2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DFEB92-E30A-4413-9E14-3E678073D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116633"/>
            <a:ext cx="1095851" cy="5902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2B8A1B7-6415-452E-AD2B-A2410A75A615}"/>
              </a:ext>
            </a:extLst>
          </p:cNvPr>
          <p:cNvSpPr txBox="1"/>
          <p:nvPr/>
        </p:nvSpPr>
        <p:spPr>
          <a:xfrm>
            <a:off x="645459" y="411738"/>
            <a:ext cx="886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Innovative Schule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98DFE71-4CF4-48F4-9F8E-E70DC9681F53}"/>
              </a:ext>
            </a:extLst>
          </p:cNvPr>
          <p:cNvSpPr txBox="1"/>
          <p:nvPr/>
        </p:nvSpPr>
        <p:spPr>
          <a:xfrm>
            <a:off x="645458" y="1734556"/>
            <a:ext cx="105582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Zusammenarbeit mit Institutionen, Firmen</a:t>
            </a:r>
          </a:p>
          <a:p>
            <a:endParaRPr lang="de-DE" sz="36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Physik-Department der Uni Erlangen-Nürnberg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Kooperationsfirma </a:t>
            </a:r>
            <a:r>
              <a:rPr lang="de-DE" sz="3600" dirty="0" err="1">
                <a:solidFill>
                  <a:schemeClr val="bg1"/>
                </a:solidFill>
                <a:latin typeface="Abadi" panose="020B0604020104020204" pitchFamily="34" charset="0"/>
              </a:rPr>
              <a:t>ebm-pabst</a:t>
            </a:r>
            <a:endParaRPr lang="de-DE" sz="36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Agentur für Arbeit, AOK, Barmer GEK, Moves2fit, Sparkasse, Polizei, Landratsamt, IHK und Handwerkskammer Mittelfranken</a:t>
            </a:r>
          </a:p>
          <a:p>
            <a:endParaRPr lang="de-DE" sz="36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MINT-freundliche Schule</a:t>
            </a:r>
            <a:b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</a:br>
            <a:endParaRPr lang="de-DE" sz="36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de-DE" sz="36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7" name="Grafik 6" descr="Roboter Silhouette">
            <a:extLst>
              <a:ext uri="{FF2B5EF4-FFF2-40B4-BE49-F238E27FC236}">
                <a16:creationId xmlns:a16="http://schemas.microsoft.com/office/drawing/2014/main" id="{32A3FFDC-6D66-4AD1-91B0-11A37EFD9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28116">
            <a:off x="9086355" y="4589798"/>
            <a:ext cx="2151869" cy="215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7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DFEB92-E30A-4413-9E14-3E678073D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116633"/>
            <a:ext cx="1095851" cy="59021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2DACF95-D242-4651-A712-428C3F34D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36" y="0"/>
            <a:ext cx="4862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51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DFEB92-E30A-4413-9E14-3E678073D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116633"/>
            <a:ext cx="1095851" cy="5902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2B8A1B7-6415-452E-AD2B-A2410A75A615}"/>
              </a:ext>
            </a:extLst>
          </p:cNvPr>
          <p:cNvSpPr txBox="1"/>
          <p:nvPr/>
        </p:nvSpPr>
        <p:spPr>
          <a:xfrm>
            <a:off x="645459" y="411738"/>
            <a:ext cx="886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Die Realschule am</a:t>
            </a:r>
          </a:p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Fränkischen Dünenweg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98DFE71-4CF4-48F4-9F8E-E70DC9681F53}"/>
              </a:ext>
            </a:extLst>
          </p:cNvPr>
          <p:cNvSpPr txBox="1"/>
          <p:nvPr/>
        </p:nvSpPr>
        <p:spPr>
          <a:xfrm>
            <a:off x="645458" y="1734556"/>
            <a:ext cx="105582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Externe Evaluation 2017/18</a:t>
            </a:r>
          </a:p>
          <a:p>
            <a:endParaRPr lang="de-DE" sz="36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Überprüfung von 23 Prozessqualitäten zu </a:t>
            </a:r>
            <a:br>
              <a:rPr lang="de-DE" sz="3600" dirty="0">
                <a:solidFill>
                  <a:schemeClr val="bg1"/>
                </a:solidFill>
                <a:latin typeface="Abadi" panose="020B0604020104020204" pitchFamily="34" charset="0"/>
                <a:sym typeface="Wingdings" panose="05000000000000000000" pitchFamily="2" charset="2"/>
              </a:rPr>
            </a:b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Schule, Unterricht und Erziehung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Einstufung von großer Schwäche bis großer Stärke (5 Stufen)</a:t>
            </a:r>
            <a:endParaRPr lang="de-DE" sz="36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7" name="Grafik 6" descr="Prüfliste Silhouette">
            <a:extLst>
              <a:ext uri="{FF2B5EF4-FFF2-40B4-BE49-F238E27FC236}">
                <a16:creationId xmlns:a16="http://schemas.microsoft.com/office/drawing/2014/main" id="{4A31C73D-0CF9-42D1-A208-34DD2BC5D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32560">
            <a:off x="9723388" y="2314250"/>
            <a:ext cx="2440630" cy="2440630"/>
          </a:xfrm>
          <a:prstGeom prst="rect">
            <a:avLst/>
          </a:prstGeom>
        </p:spPr>
      </p:pic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D4865315-DC85-4777-A0DB-BB2EE7CF52E9}"/>
              </a:ext>
            </a:extLst>
          </p:cNvPr>
          <p:cNvGrpSpPr/>
          <p:nvPr/>
        </p:nvGrpSpPr>
        <p:grpSpPr>
          <a:xfrm rot="20717393">
            <a:off x="4721043" y="5153641"/>
            <a:ext cx="3882014" cy="906439"/>
            <a:chOff x="4715809" y="4262167"/>
            <a:chExt cx="3882014" cy="914400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6E4BEE8B-E3A5-4E7F-8183-B945E1FFEABE}"/>
                </a:ext>
              </a:extLst>
            </p:cNvPr>
            <p:cNvGrpSpPr/>
            <p:nvPr/>
          </p:nvGrpSpPr>
          <p:grpSpPr>
            <a:xfrm>
              <a:off x="4715809" y="4357417"/>
              <a:ext cx="723499" cy="723499"/>
              <a:chOff x="4715809" y="4357417"/>
              <a:chExt cx="723499" cy="723499"/>
            </a:xfrm>
          </p:grpSpPr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6F0BED44-22FB-42FD-A3DC-15B58FF03619}"/>
                  </a:ext>
                </a:extLst>
              </p:cNvPr>
              <p:cNvSpPr/>
              <p:nvPr/>
            </p:nvSpPr>
            <p:spPr>
              <a:xfrm>
                <a:off x="4853921" y="4471764"/>
                <a:ext cx="447675" cy="447674"/>
              </a:xfrm>
              <a:custGeom>
                <a:avLst/>
                <a:gdLst>
                  <a:gd name="connsiteX0" fmla="*/ 279778 w 447675"/>
                  <a:gd name="connsiteY0" fmla="*/ 167878 h 447674"/>
                  <a:gd name="connsiteX1" fmla="*/ 223838 w 447675"/>
                  <a:gd name="connsiteY1" fmla="*/ 0 h 447674"/>
                  <a:gd name="connsiteX2" fmla="*/ 167859 w 447675"/>
                  <a:gd name="connsiteY2" fmla="*/ 167878 h 447674"/>
                  <a:gd name="connsiteX3" fmla="*/ 0 w 447675"/>
                  <a:gd name="connsiteY3" fmla="*/ 167878 h 447674"/>
                  <a:gd name="connsiteX4" fmla="*/ 128683 w 447675"/>
                  <a:gd name="connsiteY4" fmla="*/ 279797 h 447674"/>
                  <a:gd name="connsiteX5" fmla="*/ 78324 w 447675"/>
                  <a:gd name="connsiteY5" fmla="*/ 447675 h 447674"/>
                  <a:gd name="connsiteX6" fmla="*/ 223838 w 447675"/>
                  <a:gd name="connsiteY6" fmla="*/ 346948 h 447674"/>
                  <a:gd name="connsiteX7" fmla="*/ 369332 w 447675"/>
                  <a:gd name="connsiteY7" fmla="*/ 447675 h 447674"/>
                  <a:gd name="connsiteX8" fmla="*/ 318945 w 447675"/>
                  <a:gd name="connsiteY8" fmla="*/ 279797 h 447674"/>
                  <a:gd name="connsiteX9" fmla="*/ 447675 w 447675"/>
                  <a:gd name="connsiteY9" fmla="*/ 167878 h 447674"/>
                  <a:gd name="connsiteX10" fmla="*/ 300733 w 447675"/>
                  <a:gd name="connsiteY10" fmla="*/ 285274 h 447674"/>
                  <a:gd name="connsiteX11" fmla="*/ 335451 w 447675"/>
                  <a:gd name="connsiteY11" fmla="*/ 401050 h 447674"/>
                  <a:gd name="connsiteX12" fmla="*/ 234677 w 447675"/>
                  <a:gd name="connsiteY12" fmla="*/ 331289 h 447674"/>
                  <a:gd name="connsiteX13" fmla="*/ 223838 w 447675"/>
                  <a:gd name="connsiteY13" fmla="*/ 323802 h 447674"/>
                  <a:gd name="connsiteX14" fmla="*/ 212998 w 447675"/>
                  <a:gd name="connsiteY14" fmla="*/ 331308 h 447674"/>
                  <a:gd name="connsiteX15" fmla="*/ 112195 w 447675"/>
                  <a:gd name="connsiteY15" fmla="*/ 401060 h 447674"/>
                  <a:gd name="connsiteX16" fmla="*/ 146933 w 447675"/>
                  <a:gd name="connsiteY16" fmla="*/ 285274 h 447674"/>
                  <a:gd name="connsiteX17" fmla="*/ 150466 w 447675"/>
                  <a:gd name="connsiteY17" fmla="*/ 273491 h 447674"/>
                  <a:gd name="connsiteX18" fmla="*/ 141189 w 447675"/>
                  <a:gd name="connsiteY18" fmla="*/ 265424 h 447674"/>
                  <a:gd name="connsiteX19" fmla="*/ 50930 w 447675"/>
                  <a:gd name="connsiteY19" fmla="*/ 186928 h 447674"/>
                  <a:gd name="connsiteX20" fmla="*/ 181585 w 447675"/>
                  <a:gd name="connsiteY20" fmla="*/ 186928 h 447674"/>
                  <a:gd name="connsiteX21" fmla="*/ 185928 w 447675"/>
                  <a:gd name="connsiteY21" fmla="*/ 173907 h 447674"/>
                  <a:gd name="connsiteX22" fmla="*/ 223838 w 447675"/>
                  <a:gd name="connsiteY22" fmla="*/ 60246 h 447674"/>
                  <a:gd name="connsiteX23" fmla="*/ 261718 w 447675"/>
                  <a:gd name="connsiteY23" fmla="*/ 173898 h 447674"/>
                  <a:gd name="connsiteX24" fmla="*/ 266052 w 447675"/>
                  <a:gd name="connsiteY24" fmla="*/ 186928 h 447674"/>
                  <a:gd name="connsiteX25" fmla="*/ 396735 w 447675"/>
                  <a:gd name="connsiteY25" fmla="*/ 186928 h 447674"/>
                  <a:gd name="connsiteX26" fmla="*/ 306457 w 447675"/>
                  <a:gd name="connsiteY26" fmla="*/ 265424 h 447674"/>
                  <a:gd name="connsiteX27" fmla="*/ 297171 w 447675"/>
                  <a:gd name="connsiteY27" fmla="*/ 273491 h 44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47675" h="447674">
                    <a:moveTo>
                      <a:pt x="279778" y="167878"/>
                    </a:moveTo>
                    <a:lnTo>
                      <a:pt x="223838" y="0"/>
                    </a:lnTo>
                    <a:lnTo>
                      <a:pt x="167859" y="167878"/>
                    </a:lnTo>
                    <a:lnTo>
                      <a:pt x="0" y="167878"/>
                    </a:lnTo>
                    <a:lnTo>
                      <a:pt x="128683" y="279797"/>
                    </a:lnTo>
                    <a:lnTo>
                      <a:pt x="78324" y="447675"/>
                    </a:lnTo>
                    <a:lnTo>
                      <a:pt x="223838" y="346948"/>
                    </a:lnTo>
                    <a:lnTo>
                      <a:pt x="369332" y="447675"/>
                    </a:lnTo>
                    <a:lnTo>
                      <a:pt x="318945" y="279797"/>
                    </a:lnTo>
                    <a:lnTo>
                      <a:pt x="447675" y="167878"/>
                    </a:lnTo>
                    <a:close/>
                    <a:moveTo>
                      <a:pt x="300733" y="285274"/>
                    </a:moveTo>
                    <a:lnTo>
                      <a:pt x="335451" y="401050"/>
                    </a:lnTo>
                    <a:lnTo>
                      <a:pt x="234677" y="331289"/>
                    </a:lnTo>
                    <a:lnTo>
                      <a:pt x="223838" y="323802"/>
                    </a:lnTo>
                    <a:lnTo>
                      <a:pt x="212998" y="331308"/>
                    </a:lnTo>
                    <a:lnTo>
                      <a:pt x="112195" y="401060"/>
                    </a:lnTo>
                    <a:lnTo>
                      <a:pt x="146933" y="285274"/>
                    </a:lnTo>
                    <a:lnTo>
                      <a:pt x="150466" y="273491"/>
                    </a:lnTo>
                    <a:lnTo>
                      <a:pt x="141189" y="265424"/>
                    </a:lnTo>
                    <a:lnTo>
                      <a:pt x="50930" y="186928"/>
                    </a:lnTo>
                    <a:lnTo>
                      <a:pt x="181585" y="186928"/>
                    </a:lnTo>
                    <a:lnTo>
                      <a:pt x="185928" y="173907"/>
                    </a:lnTo>
                    <a:lnTo>
                      <a:pt x="223838" y="60246"/>
                    </a:lnTo>
                    <a:lnTo>
                      <a:pt x="261718" y="173898"/>
                    </a:lnTo>
                    <a:lnTo>
                      <a:pt x="266052" y="186928"/>
                    </a:lnTo>
                    <a:lnTo>
                      <a:pt x="396735" y="186928"/>
                    </a:lnTo>
                    <a:lnTo>
                      <a:pt x="306457" y="265424"/>
                    </a:lnTo>
                    <a:lnTo>
                      <a:pt x="297171" y="273491"/>
                    </a:lnTo>
                    <a:close/>
                  </a:path>
                </a:pathLst>
              </a:custGeom>
              <a:solidFill>
                <a:schemeClr val="bg1"/>
              </a:solidFill>
              <a:ln w="57150" cap="flat">
                <a:solidFill>
                  <a:schemeClr val="bg1">
                    <a:alpha val="63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4E6260DF-F24B-4B54-B44F-661FEF3042D8}"/>
                  </a:ext>
                </a:extLst>
              </p:cNvPr>
              <p:cNvSpPr/>
              <p:nvPr/>
            </p:nvSpPr>
            <p:spPr>
              <a:xfrm>
                <a:off x="4715809" y="4357417"/>
                <a:ext cx="723499" cy="723499"/>
              </a:xfrm>
              <a:custGeom>
                <a:avLst/>
                <a:gdLst>
                  <a:gd name="connsiteX0" fmla="*/ 361750 w 723499"/>
                  <a:gd name="connsiteY0" fmla="*/ 0 h 723499"/>
                  <a:gd name="connsiteX1" fmla="*/ 0 w 723499"/>
                  <a:gd name="connsiteY1" fmla="*/ 361750 h 723499"/>
                  <a:gd name="connsiteX2" fmla="*/ 361750 w 723499"/>
                  <a:gd name="connsiteY2" fmla="*/ 723500 h 723499"/>
                  <a:gd name="connsiteX3" fmla="*/ 723500 w 723499"/>
                  <a:gd name="connsiteY3" fmla="*/ 361750 h 723499"/>
                  <a:gd name="connsiteX4" fmla="*/ 362074 w 723499"/>
                  <a:gd name="connsiteY4" fmla="*/ 0 h 723499"/>
                  <a:gd name="connsiteX5" fmla="*/ 361750 w 723499"/>
                  <a:gd name="connsiteY5" fmla="*/ 0 h 723499"/>
                  <a:gd name="connsiteX6" fmla="*/ 361750 w 723499"/>
                  <a:gd name="connsiteY6" fmla="*/ 704450 h 723499"/>
                  <a:gd name="connsiteX7" fmla="*/ 19050 w 723499"/>
                  <a:gd name="connsiteY7" fmla="*/ 361750 h 723499"/>
                  <a:gd name="connsiteX8" fmla="*/ 361750 w 723499"/>
                  <a:gd name="connsiteY8" fmla="*/ 19050 h 723499"/>
                  <a:gd name="connsiteX9" fmla="*/ 704450 w 723499"/>
                  <a:gd name="connsiteY9" fmla="*/ 361750 h 723499"/>
                  <a:gd name="connsiteX10" fmla="*/ 361750 w 723499"/>
                  <a:gd name="connsiteY10" fmla="*/ 704450 h 72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3499" h="723499">
                    <a:moveTo>
                      <a:pt x="361750" y="0"/>
                    </a:moveTo>
                    <a:cubicBezTo>
                      <a:pt x="161961" y="0"/>
                      <a:pt x="0" y="161961"/>
                      <a:pt x="0" y="361750"/>
                    </a:cubicBezTo>
                    <a:cubicBezTo>
                      <a:pt x="0" y="561539"/>
                      <a:pt x="161961" y="723500"/>
                      <a:pt x="361750" y="723500"/>
                    </a:cubicBezTo>
                    <a:cubicBezTo>
                      <a:pt x="561539" y="723500"/>
                      <a:pt x="723500" y="561539"/>
                      <a:pt x="723500" y="361750"/>
                    </a:cubicBezTo>
                    <a:cubicBezTo>
                      <a:pt x="723590" y="162051"/>
                      <a:pt x="561773" y="90"/>
                      <a:pt x="362074" y="0"/>
                    </a:cubicBezTo>
                    <a:cubicBezTo>
                      <a:pt x="361966" y="0"/>
                      <a:pt x="361858" y="0"/>
                      <a:pt x="361750" y="0"/>
                    </a:cubicBezTo>
                    <a:close/>
                    <a:moveTo>
                      <a:pt x="361750" y="704450"/>
                    </a:moveTo>
                    <a:cubicBezTo>
                      <a:pt x="172482" y="704450"/>
                      <a:pt x="19050" y="551018"/>
                      <a:pt x="19050" y="361750"/>
                    </a:cubicBezTo>
                    <a:cubicBezTo>
                      <a:pt x="19050" y="172482"/>
                      <a:pt x="172482" y="19050"/>
                      <a:pt x="361750" y="19050"/>
                    </a:cubicBezTo>
                    <a:cubicBezTo>
                      <a:pt x="551018" y="19050"/>
                      <a:pt x="704450" y="172482"/>
                      <a:pt x="704450" y="361750"/>
                    </a:cubicBezTo>
                    <a:cubicBezTo>
                      <a:pt x="704235" y="550929"/>
                      <a:pt x="550929" y="704235"/>
                      <a:pt x="361750" y="70445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pic>
          <p:nvPicPr>
            <p:cNvPr id="22" name="Grafik 21" descr="Marke neu Silhouette">
              <a:extLst>
                <a:ext uri="{FF2B5EF4-FFF2-40B4-BE49-F238E27FC236}">
                  <a16:creationId xmlns:a16="http://schemas.microsoft.com/office/drawing/2014/main" id="{9B6101A0-46A1-4AFA-9423-B4556E025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83423" y="4262167"/>
              <a:ext cx="914400" cy="914400"/>
            </a:xfrm>
            <a:prstGeom prst="rect">
              <a:avLst/>
            </a:prstGeom>
          </p:spPr>
        </p:pic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8B5741D6-2612-43A1-8281-B2C04009A694}"/>
                </a:ext>
              </a:extLst>
            </p:cNvPr>
            <p:cNvGrpSpPr/>
            <p:nvPr/>
          </p:nvGrpSpPr>
          <p:grpSpPr>
            <a:xfrm>
              <a:off x="5481948" y="4357417"/>
              <a:ext cx="723499" cy="723499"/>
              <a:chOff x="4715809" y="4357417"/>
              <a:chExt cx="723499" cy="723499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E8B338B1-9E83-411D-8271-F9BDBCA476E9}"/>
                  </a:ext>
                </a:extLst>
              </p:cNvPr>
              <p:cNvSpPr/>
              <p:nvPr/>
            </p:nvSpPr>
            <p:spPr>
              <a:xfrm>
                <a:off x="4853921" y="4471764"/>
                <a:ext cx="447675" cy="447674"/>
              </a:xfrm>
              <a:custGeom>
                <a:avLst/>
                <a:gdLst>
                  <a:gd name="connsiteX0" fmla="*/ 279778 w 447675"/>
                  <a:gd name="connsiteY0" fmla="*/ 167878 h 447674"/>
                  <a:gd name="connsiteX1" fmla="*/ 223838 w 447675"/>
                  <a:gd name="connsiteY1" fmla="*/ 0 h 447674"/>
                  <a:gd name="connsiteX2" fmla="*/ 167859 w 447675"/>
                  <a:gd name="connsiteY2" fmla="*/ 167878 h 447674"/>
                  <a:gd name="connsiteX3" fmla="*/ 0 w 447675"/>
                  <a:gd name="connsiteY3" fmla="*/ 167878 h 447674"/>
                  <a:gd name="connsiteX4" fmla="*/ 128683 w 447675"/>
                  <a:gd name="connsiteY4" fmla="*/ 279797 h 447674"/>
                  <a:gd name="connsiteX5" fmla="*/ 78324 w 447675"/>
                  <a:gd name="connsiteY5" fmla="*/ 447675 h 447674"/>
                  <a:gd name="connsiteX6" fmla="*/ 223838 w 447675"/>
                  <a:gd name="connsiteY6" fmla="*/ 346948 h 447674"/>
                  <a:gd name="connsiteX7" fmla="*/ 369332 w 447675"/>
                  <a:gd name="connsiteY7" fmla="*/ 447675 h 447674"/>
                  <a:gd name="connsiteX8" fmla="*/ 318945 w 447675"/>
                  <a:gd name="connsiteY8" fmla="*/ 279797 h 447674"/>
                  <a:gd name="connsiteX9" fmla="*/ 447675 w 447675"/>
                  <a:gd name="connsiteY9" fmla="*/ 167878 h 447674"/>
                  <a:gd name="connsiteX10" fmla="*/ 300733 w 447675"/>
                  <a:gd name="connsiteY10" fmla="*/ 285274 h 447674"/>
                  <a:gd name="connsiteX11" fmla="*/ 335451 w 447675"/>
                  <a:gd name="connsiteY11" fmla="*/ 401050 h 447674"/>
                  <a:gd name="connsiteX12" fmla="*/ 234677 w 447675"/>
                  <a:gd name="connsiteY12" fmla="*/ 331289 h 447674"/>
                  <a:gd name="connsiteX13" fmla="*/ 223838 w 447675"/>
                  <a:gd name="connsiteY13" fmla="*/ 323802 h 447674"/>
                  <a:gd name="connsiteX14" fmla="*/ 212998 w 447675"/>
                  <a:gd name="connsiteY14" fmla="*/ 331308 h 447674"/>
                  <a:gd name="connsiteX15" fmla="*/ 112195 w 447675"/>
                  <a:gd name="connsiteY15" fmla="*/ 401060 h 447674"/>
                  <a:gd name="connsiteX16" fmla="*/ 146933 w 447675"/>
                  <a:gd name="connsiteY16" fmla="*/ 285274 h 447674"/>
                  <a:gd name="connsiteX17" fmla="*/ 150466 w 447675"/>
                  <a:gd name="connsiteY17" fmla="*/ 273491 h 447674"/>
                  <a:gd name="connsiteX18" fmla="*/ 141189 w 447675"/>
                  <a:gd name="connsiteY18" fmla="*/ 265424 h 447674"/>
                  <a:gd name="connsiteX19" fmla="*/ 50930 w 447675"/>
                  <a:gd name="connsiteY19" fmla="*/ 186928 h 447674"/>
                  <a:gd name="connsiteX20" fmla="*/ 181585 w 447675"/>
                  <a:gd name="connsiteY20" fmla="*/ 186928 h 447674"/>
                  <a:gd name="connsiteX21" fmla="*/ 185928 w 447675"/>
                  <a:gd name="connsiteY21" fmla="*/ 173907 h 447674"/>
                  <a:gd name="connsiteX22" fmla="*/ 223838 w 447675"/>
                  <a:gd name="connsiteY22" fmla="*/ 60246 h 447674"/>
                  <a:gd name="connsiteX23" fmla="*/ 261718 w 447675"/>
                  <a:gd name="connsiteY23" fmla="*/ 173898 h 447674"/>
                  <a:gd name="connsiteX24" fmla="*/ 266052 w 447675"/>
                  <a:gd name="connsiteY24" fmla="*/ 186928 h 447674"/>
                  <a:gd name="connsiteX25" fmla="*/ 396735 w 447675"/>
                  <a:gd name="connsiteY25" fmla="*/ 186928 h 447674"/>
                  <a:gd name="connsiteX26" fmla="*/ 306457 w 447675"/>
                  <a:gd name="connsiteY26" fmla="*/ 265424 h 447674"/>
                  <a:gd name="connsiteX27" fmla="*/ 297171 w 447675"/>
                  <a:gd name="connsiteY27" fmla="*/ 273491 h 44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47675" h="447674">
                    <a:moveTo>
                      <a:pt x="279778" y="167878"/>
                    </a:moveTo>
                    <a:lnTo>
                      <a:pt x="223838" y="0"/>
                    </a:lnTo>
                    <a:lnTo>
                      <a:pt x="167859" y="167878"/>
                    </a:lnTo>
                    <a:lnTo>
                      <a:pt x="0" y="167878"/>
                    </a:lnTo>
                    <a:lnTo>
                      <a:pt x="128683" y="279797"/>
                    </a:lnTo>
                    <a:lnTo>
                      <a:pt x="78324" y="447675"/>
                    </a:lnTo>
                    <a:lnTo>
                      <a:pt x="223838" y="346948"/>
                    </a:lnTo>
                    <a:lnTo>
                      <a:pt x="369332" y="447675"/>
                    </a:lnTo>
                    <a:lnTo>
                      <a:pt x="318945" y="279797"/>
                    </a:lnTo>
                    <a:lnTo>
                      <a:pt x="447675" y="167878"/>
                    </a:lnTo>
                    <a:close/>
                    <a:moveTo>
                      <a:pt x="300733" y="285274"/>
                    </a:moveTo>
                    <a:lnTo>
                      <a:pt x="335451" y="401050"/>
                    </a:lnTo>
                    <a:lnTo>
                      <a:pt x="234677" y="331289"/>
                    </a:lnTo>
                    <a:lnTo>
                      <a:pt x="223838" y="323802"/>
                    </a:lnTo>
                    <a:lnTo>
                      <a:pt x="212998" y="331308"/>
                    </a:lnTo>
                    <a:lnTo>
                      <a:pt x="112195" y="401060"/>
                    </a:lnTo>
                    <a:lnTo>
                      <a:pt x="146933" y="285274"/>
                    </a:lnTo>
                    <a:lnTo>
                      <a:pt x="150466" y="273491"/>
                    </a:lnTo>
                    <a:lnTo>
                      <a:pt x="141189" y="265424"/>
                    </a:lnTo>
                    <a:lnTo>
                      <a:pt x="50930" y="186928"/>
                    </a:lnTo>
                    <a:lnTo>
                      <a:pt x="181585" y="186928"/>
                    </a:lnTo>
                    <a:lnTo>
                      <a:pt x="185928" y="173907"/>
                    </a:lnTo>
                    <a:lnTo>
                      <a:pt x="223838" y="60246"/>
                    </a:lnTo>
                    <a:lnTo>
                      <a:pt x="261718" y="173898"/>
                    </a:lnTo>
                    <a:lnTo>
                      <a:pt x="266052" y="186928"/>
                    </a:lnTo>
                    <a:lnTo>
                      <a:pt x="396735" y="186928"/>
                    </a:lnTo>
                    <a:lnTo>
                      <a:pt x="306457" y="265424"/>
                    </a:lnTo>
                    <a:lnTo>
                      <a:pt x="297171" y="273491"/>
                    </a:lnTo>
                    <a:close/>
                  </a:path>
                </a:pathLst>
              </a:custGeom>
              <a:solidFill>
                <a:schemeClr val="bg1"/>
              </a:solidFill>
              <a:ln w="57150" cap="flat">
                <a:solidFill>
                  <a:schemeClr val="bg1">
                    <a:alpha val="63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3666E81-1D52-4302-9348-C68E80D6BCB2}"/>
                  </a:ext>
                </a:extLst>
              </p:cNvPr>
              <p:cNvSpPr/>
              <p:nvPr/>
            </p:nvSpPr>
            <p:spPr>
              <a:xfrm>
                <a:off x="4715809" y="4357417"/>
                <a:ext cx="723499" cy="723499"/>
              </a:xfrm>
              <a:custGeom>
                <a:avLst/>
                <a:gdLst>
                  <a:gd name="connsiteX0" fmla="*/ 361750 w 723499"/>
                  <a:gd name="connsiteY0" fmla="*/ 0 h 723499"/>
                  <a:gd name="connsiteX1" fmla="*/ 0 w 723499"/>
                  <a:gd name="connsiteY1" fmla="*/ 361750 h 723499"/>
                  <a:gd name="connsiteX2" fmla="*/ 361750 w 723499"/>
                  <a:gd name="connsiteY2" fmla="*/ 723500 h 723499"/>
                  <a:gd name="connsiteX3" fmla="*/ 723500 w 723499"/>
                  <a:gd name="connsiteY3" fmla="*/ 361750 h 723499"/>
                  <a:gd name="connsiteX4" fmla="*/ 362074 w 723499"/>
                  <a:gd name="connsiteY4" fmla="*/ 0 h 723499"/>
                  <a:gd name="connsiteX5" fmla="*/ 361750 w 723499"/>
                  <a:gd name="connsiteY5" fmla="*/ 0 h 723499"/>
                  <a:gd name="connsiteX6" fmla="*/ 361750 w 723499"/>
                  <a:gd name="connsiteY6" fmla="*/ 704450 h 723499"/>
                  <a:gd name="connsiteX7" fmla="*/ 19050 w 723499"/>
                  <a:gd name="connsiteY7" fmla="*/ 361750 h 723499"/>
                  <a:gd name="connsiteX8" fmla="*/ 361750 w 723499"/>
                  <a:gd name="connsiteY8" fmla="*/ 19050 h 723499"/>
                  <a:gd name="connsiteX9" fmla="*/ 704450 w 723499"/>
                  <a:gd name="connsiteY9" fmla="*/ 361750 h 723499"/>
                  <a:gd name="connsiteX10" fmla="*/ 361750 w 723499"/>
                  <a:gd name="connsiteY10" fmla="*/ 704450 h 72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3499" h="723499">
                    <a:moveTo>
                      <a:pt x="361750" y="0"/>
                    </a:moveTo>
                    <a:cubicBezTo>
                      <a:pt x="161961" y="0"/>
                      <a:pt x="0" y="161961"/>
                      <a:pt x="0" y="361750"/>
                    </a:cubicBezTo>
                    <a:cubicBezTo>
                      <a:pt x="0" y="561539"/>
                      <a:pt x="161961" y="723500"/>
                      <a:pt x="361750" y="723500"/>
                    </a:cubicBezTo>
                    <a:cubicBezTo>
                      <a:pt x="561539" y="723500"/>
                      <a:pt x="723500" y="561539"/>
                      <a:pt x="723500" y="361750"/>
                    </a:cubicBezTo>
                    <a:cubicBezTo>
                      <a:pt x="723590" y="162051"/>
                      <a:pt x="561773" y="90"/>
                      <a:pt x="362074" y="0"/>
                    </a:cubicBezTo>
                    <a:cubicBezTo>
                      <a:pt x="361966" y="0"/>
                      <a:pt x="361858" y="0"/>
                      <a:pt x="361750" y="0"/>
                    </a:cubicBezTo>
                    <a:close/>
                    <a:moveTo>
                      <a:pt x="361750" y="704450"/>
                    </a:moveTo>
                    <a:cubicBezTo>
                      <a:pt x="172482" y="704450"/>
                      <a:pt x="19050" y="551018"/>
                      <a:pt x="19050" y="361750"/>
                    </a:cubicBezTo>
                    <a:cubicBezTo>
                      <a:pt x="19050" y="172482"/>
                      <a:pt x="172482" y="19050"/>
                      <a:pt x="361750" y="19050"/>
                    </a:cubicBezTo>
                    <a:cubicBezTo>
                      <a:pt x="551018" y="19050"/>
                      <a:pt x="704450" y="172482"/>
                      <a:pt x="704450" y="361750"/>
                    </a:cubicBezTo>
                    <a:cubicBezTo>
                      <a:pt x="704235" y="550929"/>
                      <a:pt x="550929" y="704235"/>
                      <a:pt x="361750" y="70445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3A1D5300-1AEF-4809-9730-8FC637C6AF9C}"/>
                </a:ext>
              </a:extLst>
            </p:cNvPr>
            <p:cNvGrpSpPr/>
            <p:nvPr/>
          </p:nvGrpSpPr>
          <p:grpSpPr>
            <a:xfrm>
              <a:off x="6248087" y="4357417"/>
              <a:ext cx="723499" cy="723499"/>
              <a:chOff x="4715809" y="4357417"/>
              <a:chExt cx="723499" cy="723499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E28C3B10-F04C-4A2B-B4C9-19EE50FA3D9A}"/>
                  </a:ext>
                </a:extLst>
              </p:cNvPr>
              <p:cNvSpPr/>
              <p:nvPr/>
            </p:nvSpPr>
            <p:spPr>
              <a:xfrm>
                <a:off x="4853921" y="4471764"/>
                <a:ext cx="447675" cy="447674"/>
              </a:xfrm>
              <a:custGeom>
                <a:avLst/>
                <a:gdLst>
                  <a:gd name="connsiteX0" fmla="*/ 279778 w 447675"/>
                  <a:gd name="connsiteY0" fmla="*/ 167878 h 447674"/>
                  <a:gd name="connsiteX1" fmla="*/ 223838 w 447675"/>
                  <a:gd name="connsiteY1" fmla="*/ 0 h 447674"/>
                  <a:gd name="connsiteX2" fmla="*/ 167859 w 447675"/>
                  <a:gd name="connsiteY2" fmla="*/ 167878 h 447674"/>
                  <a:gd name="connsiteX3" fmla="*/ 0 w 447675"/>
                  <a:gd name="connsiteY3" fmla="*/ 167878 h 447674"/>
                  <a:gd name="connsiteX4" fmla="*/ 128683 w 447675"/>
                  <a:gd name="connsiteY4" fmla="*/ 279797 h 447674"/>
                  <a:gd name="connsiteX5" fmla="*/ 78324 w 447675"/>
                  <a:gd name="connsiteY5" fmla="*/ 447675 h 447674"/>
                  <a:gd name="connsiteX6" fmla="*/ 223838 w 447675"/>
                  <a:gd name="connsiteY6" fmla="*/ 346948 h 447674"/>
                  <a:gd name="connsiteX7" fmla="*/ 369332 w 447675"/>
                  <a:gd name="connsiteY7" fmla="*/ 447675 h 447674"/>
                  <a:gd name="connsiteX8" fmla="*/ 318945 w 447675"/>
                  <a:gd name="connsiteY8" fmla="*/ 279797 h 447674"/>
                  <a:gd name="connsiteX9" fmla="*/ 447675 w 447675"/>
                  <a:gd name="connsiteY9" fmla="*/ 167878 h 447674"/>
                  <a:gd name="connsiteX10" fmla="*/ 300733 w 447675"/>
                  <a:gd name="connsiteY10" fmla="*/ 285274 h 447674"/>
                  <a:gd name="connsiteX11" fmla="*/ 335451 w 447675"/>
                  <a:gd name="connsiteY11" fmla="*/ 401050 h 447674"/>
                  <a:gd name="connsiteX12" fmla="*/ 234677 w 447675"/>
                  <a:gd name="connsiteY12" fmla="*/ 331289 h 447674"/>
                  <a:gd name="connsiteX13" fmla="*/ 223838 w 447675"/>
                  <a:gd name="connsiteY13" fmla="*/ 323802 h 447674"/>
                  <a:gd name="connsiteX14" fmla="*/ 212998 w 447675"/>
                  <a:gd name="connsiteY14" fmla="*/ 331308 h 447674"/>
                  <a:gd name="connsiteX15" fmla="*/ 112195 w 447675"/>
                  <a:gd name="connsiteY15" fmla="*/ 401060 h 447674"/>
                  <a:gd name="connsiteX16" fmla="*/ 146933 w 447675"/>
                  <a:gd name="connsiteY16" fmla="*/ 285274 h 447674"/>
                  <a:gd name="connsiteX17" fmla="*/ 150466 w 447675"/>
                  <a:gd name="connsiteY17" fmla="*/ 273491 h 447674"/>
                  <a:gd name="connsiteX18" fmla="*/ 141189 w 447675"/>
                  <a:gd name="connsiteY18" fmla="*/ 265424 h 447674"/>
                  <a:gd name="connsiteX19" fmla="*/ 50930 w 447675"/>
                  <a:gd name="connsiteY19" fmla="*/ 186928 h 447674"/>
                  <a:gd name="connsiteX20" fmla="*/ 181585 w 447675"/>
                  <a:gd name="connsiteY20" fmla="*/ 186928 h 447674"/>
                  <a:gd name="connsiteX21" fmla="*/ 185928 w 447675"/>
                  <a:gd name="connsiteY21" fmla="*/ 173907 h 447674"/>
                  <a:gd name="connsiteX22" fmla="*/ 223838 w 447675"/>
                  <a:gd name="connsiteY22" fmla="*/ 60246 h 447674"/>
                  <a:gd name="connsiteX23" fmla="*/ 261718 w 447675"/>
                  <a:gd name="connsiteY23" fmla="*/ 173898 h 447674"/>
                  <a:gd name="connsiteX24" fmla="*/ 266052 w 447675"/>
                  <a:gd name="connsiteY24" fmla="*/ 186928 h 447674"/>
                  <a:gd name="connsiteX25" fmla="*/ 396735 w 447675"/>
                  <a:gd name="connsiteY25" fmla="*/ 186928 h 447674"/>
                  <a:gd name="connsiteX26" fmla="*/ 306457 w 447675"/>
                  <a:gd name="connsiteY26" fmla="*/ 265424 h 447674"/>
                  <a:gd name="connsiteX27" fmla="*/ 297171 w 447675"/>
                  <a:gd name="connsiteY27" fmla="*/ 273491 h 44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47675" h="447674">
                    <a:moveTo>
                      <a:pt x="279778" y="167878"/>
                    </a:moveTo>
                    <a:lnTo>
                      <a:pt x="223838" y="0"/>
                    </a:lnTo>
                    <a:lnTo>
                      <a:pt x="167859" y="167878"/>
                    </a:lnTo>
                    <a:lnTo>
                      <a:pt x="0" y="167878"/>
                    </a:lnTo>
                    <a:lnTo>
                      <a:pt x="128683" y="279797"/>
                    </a:lnTo>
                    <a:lnTo>
                      <a:pt x="78324" y="447675"/>
                    </a:lnTo>
                    <a:lnTo>
                      <a:pt x="223838" y="346948"/>
                    </a:lnTo>
                    <a:lnTo>
                      <a:pt x="369332" y="447675"/>
                    </a:lnTo>
                    <a:lnTo>
                      <a:pt x="318945" y="279797"/>
                    </a:lnTo>
                    <a:lnTo>
                      <a:pt x="447675" y="167878"/>
                    </a:lnTo>
                    <a:close/>
                    <a:moveTo>
                      <a:pt x="300733" y="285274"/>
                    </a:moveTo>
                    <a:lnTo>
                      <a:pt x="335451" y="401050"/>
                    </a:lnTo>
                    <a:lnTo>
                      <a:pt x="234677" y="331289"/>
                    </a:lnTo>
                    <a:lnTo>
                      <a:pt x="223838" y="323802"/>
                    </a:lnTo>
                    <a:lnTo>
                      <a:pt x="212998" y="331308"/>
                    </a:lnTo>
                    <a:lnTo>
                      <a:pt x="112195" y="401060"/>
                    </a:lnTo>
                    <a:lnTo>
                      <a:pt x="146933" y="285274"/>
                    </a:lnTo>
                    <a:lnTo>
                      <a:pt x="150466" y="273491"/>
                    </a:lnTo>
                    <a:lnTo>
                      <a:pt x="141189" y="265424"/>
                    </a:lnTo>
                    <a:lnTo>
                      <a:pt x="50930" y="186928"/>
                    </a:lnTo>
                    <a:lnTo>
                      <a:pt x="181585" y="186928"/>
                    </a:lnTo>
                    <a:lnTo>
                      <a:pt x="185928" y="173907"/>
                    </a:lnTo>
                    <a:lnTo>
                      <a:pt x="223838" y="60246"/>
                    </a:lnTo>
                    <a:lnTo>
                      <a:pt x="261718" y="173898"/>
                    </a:lnTo>
                    <a:lnTo>
                      <a:pt x="266052" y="186928"/>
                    </a:lnTo>
                    <a:lnTo>
                      <a:pt x="396735" y="186928"/>
                    </a:lnTo>
                    <a:lnTo>
                      <a:pt x="306457" y="265424"/>
                    </a:lnTo>
                    <a:lnTo>
                      <a:pt x="297171" y="273491"/>
                    </a:lnTo>
                    <a:close/>
                  </a:path>
                </a:pathLst>
              </a:custGeom>
              <a:solidFill>
                <a:schemeClr val="bg1"/>
              </a:solidFill>
              <a:ln w="57150" cap="flat">
                <a:solidFill>
                  <a:schemeClr val="bg1">
                    <a:alpha val="63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1F49B92A-7A41-406A-89F5-EC073D63FDF6}"/>
                  </a:ext>
                </a:extLst>
              </p:cNvPr>
              <p:cNvSpPr/>
              <p:nvPr/>
            </p:nvSpPr>
            <p:spPr>
              <a:xfrm>
                <a:off x="4715809" y="4357417"/>
                <a:ext cx="723499" cy="723499"/>
              </a:xfrm>
              <a:custGeom>
                <a:avLst/>
                <a:gdLst>
                  <a:gd name="connsiteX0" fmla="*/ 361750 w 723499"/>
                  <a:gd name="connsiteY0" fmla="*/ 0 h 723499"/>
                  <a:gd name="connsiteX1" fmla="*/ 0 w 723499"/>
                  <a:gd name="connsiteY1" fmla="*/ 361750 h 723499"/>
                  <a:gd name="connsiteX2" fmla="*/ 361750 w 723499"/>
                  <a:gd name="connsiteY2" fmla="*/ 723500 h 723499"/>
                  <a:gd name="connsiteX3" fmla="*/ 723500 w 723499"/>
                  <a:gd name="connsiteY3" fmla="*/ 361750 h 723499"/>
                  <a:gd name="connsiteX4" fmla="*/ 362074 w 723499"/>
                  <a:gd name="connsiteY4" fmla="*/ 0 h 723499"/>
                  <a:gd name="connsiteX5" fmla="*/ 361750 w 723499"/>
                  <a:gd name="connsiteY5" fmla="*/ 0 h 723499"/>
                  <a:gd name="connsiteX6" fmla="*/ 361750 w 723499"/>
                  <a:gd name="connsiteY6" fmla="*/ 704450 h 723499"/>
                  <a:gd name="connsiteX7" fmla="*/ 19050 w 723499"/>
                  <a:gd name="connsiteY7" fmla="*/ 361750 h 723499"/>
                  <a:gd name="connsiteX8" fmla="*/ 361750 w 723499"/>
                  <a:gd name="connsiteY8" fmla="*/ 19050 h 723499"/>
                  <a:gd name="connsiteX9" fmla="*/ 704450 w 723499"/>
                  <a:gd name="connsiteY9" fmla="*/ 361750 h 723499"/>
                  <a:gd name="connsiteX10" fmla="*/ 361750 w 723499"/>
                  <a:gd name="connsiteY10" fmla="*/ 704450 h 72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3499" h="723499">
                    <a:moveTo>
                      <a:pt x="361750" y="0"/>
                    </a:moveTo>
                    <a:cubicBezTo>
                      <a:pt x="161961" y="0"/>
                      <a:pt x="0" y="161961"/>
                      <a:pt x="0" y="361750"/>
                    </a:cubicBezTo>
                    <a:cubicBezTo>
                      <a:pt x="0" y="561539"/>
                      <a:pt x="161961" y="723500"/>
                      <a:pt x="361750" y="723500"/>
                    </a:cubicBezTo>
                    <a:cubicBezTo>
                      <a:pt x="561539" y="723500"/>
                      <a:pt x="723500" y="561539"/>
                      <a:pt x="723500" y="361750"/>
                    </a:cubicBezTo>
                    <a:cubicBezTo>
                      <a:pt x="723590" y="162051"/>
                      <a:pt x="561773" y="90"/>
                      <a:pt x="362074" y="0"/>
                    </a:cubicBezTo>
                    <a:cubicBezTo>
                      <a:pt x="361966" y="0"/>
                      <a:pt x="361858" y="0"/>
                      <a:pt x="361750" y="0"/>
                    </a:cubicBezTo>
                    <a:close/>
                    <a:moveTo>
                      <a:pt x="361750" y="704450"/>
                    </a:moveTo>
                    <a:cubicBezTo>
                      <a:pt x="172482" y="704450"/>
                      <a:pt x="19050" y="551018"/>
                      <a:pt x="19050" y="361750"/>
                    </a:cubicBezTo>
                    <a:cubicBezTo>
                      <a:pt x="19050" y="172482"/>
                      <a:pt x="172482" y="19050"/>
                      <a:pt x="361750" y="19050"/>
                    </a:cubicBezTo>
                    <a:cubicBezTo>
                      <a:pt x="551018" y="19050"/>
                      <a:pt x="704450" y="172482"/>
                      <a:pt x="704450" y="361750"/>
                    </a:cubicBezTo>
                    <a:cubicBezTo>
                      <a:pt x="704235" y="550929"/>
                      <a:pt x="550929" y="704235"/>
                      <a:pt x="361750" y="70445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207665B1-4BEA-40CB-A2C3-6D4C684F9A0D}"/>
                </a:ext>
              </a:extLst>
            </p:cNvPr>
            <p:cNvGrpSpPr/>
            <p:nvPr/>
          </p:nvGrpSpPr>
          <p:grpSpPr>
            <a:xfrm>
              <a:off x="7014226" y="4357417"/>
              <a:ext cx="723499" cy="723499"/>
              <a:chOff x="4715809" y="4357417"/>
              <a:chExt cx="723499" cy="723499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FB928EC9-6B93-42AB-9A4E-1C99AFDF52BD}"/>
                  </a:ext>
                </a:extLst>
              </p:cNvPr>
              <p:cNvSpPr/>
              <p:nvPr/>
            </p:nvSpPr>
            <p:spPr>
              <a:xfrm>
                <a:off x="4853921" y="4471764"/>
                <a:ext cx="447675" cy="447674"/>
              </a:xfrm>
              <a:custGeom>
                <a:avLst/>
                <a:gdLst>
                  <a:gd name="connsiteX0" fmla="*/ 279778 w 447675"/>
                  <a:gd name="connsiteY0" fmla="*/ 167878 h 447674"/>
                  <a:gd name="connsiteX1" fmla="*/ 223838 w 447675"/>
                  <a:gd name="connsiteY1" fmla="*/ 0 h 447674"/>
                  <a:gd name="connsiteX2" fmla="*/ 167859 w 447675"/>
                  <a:gd name="connsiteY2" fmla="*/ 167878 h 447674"/>
                  <a:gd name="connsiteX3" fmla="*/ 0 w 447675"/>
                  <a:gd name="connsiteY3" fmla="*/ 167878 h 447674"/>
                  <a:gd name="connsiteX4" fmla="*/ 128683 w 447675"/>
                  <a:gd name="connsiteY4" fmla="*/ 279797 h 447674"/>
                  <a:gd name="connsiteX5" fmla="*/ 78324 w 447675"/>
                  <a:gd name="connsiteY5" fmla="*/ 447675 h 447674"/>
                  <a:gd name="connsiteX6" fmla="*/ 223838 w 447675"/>
                  <a:gd name="connsiteY6" fmla="*/ 346948 h 447674"/>
                  <a:gd name="connsiteX7" fmla="*/ 369332 w 447675"/>
                  <a:gd name="connsiteY7" fmla="*/ 447675 h 447674"/>
                  <a:gd name="connsiteX8" fmla="*/ 318945 w 447675"/>
                  <a:gd name="connsiteY8" fmla="*/ 279797 h 447674"/>
                  <a:gd name="connsiteX9" fmla="*/ 447675 w 447675"/>
                  <a:gd name="connsiteY9" fmla="*/ 167878 h 447674"/>
                  <a:gd name="connsiteX10" fmla="*/ 300733 w 447675"/>
                  <a:gd name="connsiteY10" fmla="*/ 285274 h 447674"/>
                  <a:gd name="connsiteX11" fmla="*/ 335451 w 447675"/>
                  <a:gd name="connsiteY11" fmla="*/ 401050 h 447674"/>
                  <a:gd name="connsiteX12" fmla="*/ 234677 w 447675"/>
                  <a:gd name="connsiteY12" fmla="*/ 331289 h 447674"/>
                  <a:gd name="connsiteX13" fmla="*/ 223838 w 447675"/>
                  <a:gd name="connsiteY13" fmla="*/ 323802 h 447674"/>
                  <a:gd name="connsiteX14" fmla="*/ 212998 w 447675"/>
                  <a:gd name="connsiteY14" fmla="*/ 331308 h 447674"/>
                  <a:gd name="connsiteX15" fmla="*/ 112195 w 447675"/>
                  <a:gd name="connsiteY15" fmla="*/ 401060 h 447674"/>
                  <a:gd name="connsiteX16" fmla="*/ 146933 w 447675"/>
                  <a:gd name="connsiteY16" fmla="*/ 285274 h 447674"/>
                  <a:gd name="connsiteX17" fmla="*/ 150466 w 447675"/>
                  <a:gd name="connsiteY17" fmla="*/ 273491 h 447674"/>
                  <a:gd name="connsiteX18" fmla="*/ 141189 w 447675"/>
                  <a:gd name="connsiteY18" fmla="*/ 265424 h 447674"/>
                  <a:gd name="connsiteX19" fmla="*/ 50930 w 447675"/>
                  <a:gd name="connsiteY19" fmla="*/ 186928 h 447674"/>
                  <a:gd name="connsiteX20" fmla="*/ 181585 w 447675"/>
                  <a:gd name="connsiteY20" fmla="*/ 186928 h 447674"/>
                  <a:gd name="connsiteX21" fmla="*/ 185928 w 447675"/>
                  <a:gd name="connsiteY21" fmla="*/ 173907 h 447674"/>
                  <a:gd name="connsiteX22" fmla="*/ 223838 w 447675"/>
                  <a:gd name="connsiteY22" fmla="*/ 60246 h 447674"/>
                  <a:gd name="connsiteX23" fmla="*/ 261718 w 447675"/>
                  <a:gd name="connsiteY23" fmla="*/ 173898 h 447674"/>
                  <a:gd name="connsiteX24" fmla="*/ 266052 w 447675"/>
                  <a:gd name="connsiteY24" fmla="*/ 186928 h 447674"/>
                  <a:gd name="connsiteX25" fmla="*/ 396735 w 447675"/>
                  <a:gd name="connsiteY25" fmla="*/ 186928 h 447674"/>
                  <a:gd name="connsiteX26" fmla="*/ 306457 w 447675"/>
                  <a:gd name="connsiteY26" fmla="*/ 265424 h 447674"/>
                  <a:gd name="connsiteX27" fmla="*/ 297171 w 447675"/>
                  <a:gd name="connsiteY27" fmla="*/ 273491 h 44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47675" h="447674">
                    <a:moveTo>
                      <a:pt x="279778" y="167878"/>
                    </a:moveTo>
                    <a:lnTo>
                      <a:pt x="223838" y="0"/>
                    </a:lnTo>
                    <a:lnTo>
                      <a:pt x="167859" y="167878"/>
                    </a:lnTo>
                    <a:lnTo>
                      <a:pt x="0" y="167878"/>
                    </a:lnTo>
                    <a:lnTo>
                      <a:pt x="128683" y="279797"/>
                    </a:lnTo>
                    <a:lnTo>
                      <a:pt x="78324" y="447675"/>
                    </a:lnTo>
                    <a:lnTo>
                      <a:pt x="223838" y="346948"/>
                    </a:lnTo>
                    <a:lnTo>
                      <a:pt x="369332" y="447675"/>
                    </a:lnTo>
                    <a:lnTo>
                      <a:pt x="318945" y="279797"/>
                    </a:lnTo>
                    <a:lnTo>
                      <a:pt x="447675" y="167878"/>
                    </a:lnTo>
                    <a:close/>
                    <a:moveTo>
                      <a:pt x="300733" y="285274"/>
                    </a:moveTo>
                    <a:lnTo>
                      <a:pt x="335451" y="401050"/>
                    </a:lnTo>
                    <a:lnTo>
                      <a:pt x="234677" y="331289"/>
                    </a:lnTo>
                    <a:lnTo>
                      <a:pt x="223838" y="323802"/>
                    </a:lnTo>
                    <a:lnTo>
                      <a:pt x="212998" y="331308"/>
                    </a:lnTo>
                    <a:lnTo>
                      <a:pt x="112195" y="401060"/>
                    </a:lnTo>
                    <a:lnTo>
                      <a:pt x="146933" y="285274"/>
                    </a:lnTo>
                    <a:lnTo>
                      <a:pt x="150466" y="273491"/>
                    </a:lnTo>
                    <a:lnTo>
                      <a:pt x="141189" y="265424"/>
                    </a:lnTo>
                    <a:lnTo>
                      <a:pt x="50930" y="186928"/>
                    </a:lnTo>
                    <a:lnTo>
                      <a:pt x="181585" y="186928"/>
                    </a:lnTo>
                    <a:lnTo>
                      <a:pt x="185928" y="173907"/>
                    </a:lnTo>
                    <a:lnTo>
                      <a:pt x="223838" y="60246"/>
                    </a:lnTo>
                    <a:lnTo>
                      <a:pt x="261718" y="173898"/>
                    </a:lnTo>
                    <a:lnTo>
                      <a:pt x="266052" y="186928"/>
                    </a:lnTo>
                    <a:lnTo>
                      <a:pt x="396735" y="186928"/>
                    </a:lnTo>
                    <a:lnTo>
                      <a:pt x="306457" y="265424"/>
                    </a:lnTo>
                    <a:lnTo>
                      <a:pt x="297171" y="273491"/>
                    </a:lnTo>
                    <a:close/>
                  </a:path>
                </a:pathLst>
              </a:custGeom>
              <a:solidFill>
                <a:schemeClr val="bg1"/>
              </a:solidFill>
              <a:ln w="57150" cap="flat">
                <a:solidFill>
                  <a:schemeClr val="bg1">
                    <a:alpha val="63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4FC57193-AF40-4A09-9282-A700449AED8B}"/>
                  </a:ext>
                </a:extLst>
              </p:cNvPr>
              <p:cNvSpPr/>
              <p:nvPr/>
            </p:nvSpPr>
            <p:spPr>
              <a:xfrm>
                <a:off x="4715809" y="4357417"/>
                <a:ext cx="723499" cy="723499"/>
              </a:xfrm>
              <a:custGeom>
                <a:avLst/>
                <a:gdLst>
                  <a:gd name="connsiteX0" fmla="*/ 361750 w 723499"/>
                  <a:gd name="connsiteY0" fmla="*/ 0 h 723499"/>
                  <a:gd name="connsiteX1" fmla="*/ 0 w 723499"/>
                  <a:gd name="connsiteY1" fmla="*/ 361750 h 723499"/>
                  <a:gd name="connsiteX2" fmla="*/ 361750 w 723499"/>
                  <a:gd name="connsiteY2" fmla="*/ 723500 h 723499"/>
                  <a:gd name="connsiteX3" fmla="*/ 723500 w 723499"/>
                  <a:gd name="connsiteY3" fmla="*/ 361750 h 723499"/>
                  <a:gd name="connsiteX4" fmla="*/ 362074 w 723499"/>
                  <a:gd name="connsiteY4" fmla="*/ 0 h 723499"/>
                  <a:gd name="connsiteX5" fmla="*/ 361750 w 723499"/>
                  <a:gd name="connsiteY5" fmla="*/ 0 h 723499"/>
                  <a:gd name="connsiteX6" fmla="*/ 361750 w 723499"/>
                  <a:gd name="connsiteY6" fmla="*/ 704450 h 723499"/>
                  <a:gd name="connsiteX7" fmla="*/ 19050 w 723499"/>
                  <a:gd name="connsiteY7" fmla="*/ 361750 h 723499"/>
                  <a:gd name="connsiteX8" fmla="*/ 361750 w 723499"/>
                  <a:gd name="connsiteY8" fmla="*/ 19050 h 723499"/>
                  <a:gd name="connsiteX9" fmla="*/ 704450 w 723499"/>
                  <a:gd name="connsiteY9" fmla="*/ 361750 h 723499"/>
                  <a:gd name="connsiteX10" fmla="*/ 361750 w 723499"/>
                  <a:gd name="connsiteY10" fmla="*/ 704450 h 72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3499" h="723499">
                    <a:moveTo>
                      <a:pt x="361750" y="0"/>
                    </a:moveTo>
                    <a:cubicBezTo>
                      <a:pt x="161961" y="0"/>
                      <a:pt x="0" y="161961"/>
                      <a:pt x="0" y="361750"/>
                    </a:cubicBezTo>
                    <a:cubicBezTo>
                      <a:pt x="0" y="561539"/>
                      <a:pt x="161961" y="723500"/>
                      <a:pt x="361750" y="723500"/>
                    </a:cubicBezTo>
                    <a:cubicBezTo>
                      <a:pt x="561539" y="723500"/>
                      <a:pt x="723500" y="561539"/>
                      <a:pt x="723500" y="361750"/>
                    </a:cubicBezTo>
                    <a:cubicBezTo>
                      <a:pt x="723590" y="162051"/>
                      <a:pt x="561773" y="90"/>
                      <a:pt x="362074" y="0"/>
                    </a:cubicBezTo>
                    <a:cubicBezTo>
                      <a:pt x="361966" y="0"/>
                      <a:pt x="361858" y="0"/>
                      <a:pt x="361750" y="0"/>
                    </a:cubicBezTo>
                    <a:close/>
                    <a:moveTo>
                      <a:pt x="361750" y="704450"/>
                    </a:moveTo>
                    <a:cubicBezTo>
                      <a:pt x="172482" y="704450"/>
                      <a:pt x="19050" y="551018"/>
                      <a:pt x="19050" y="361750"/>
                    </a:cubicBezTo>
                    <a:cubicBezTo>
                      <a:pt x="19050" y="172482"/>
                      <a:pt x="172482" y="19050"/>
                      <a:pt x="361750" y="19050"/>
                    </a:cubicBezTo>
                    <a:cubicBezTo>
                      <a:pt x="551018" y="19050"/>
                      <a:pt x="704450" y="172482"/>
                      <a:pt x="704450" y="361750"/>
                    </a:cubicBezTo>
                    <a:cubicBezTo>
                      <a:pt x="704235" y="550929"/>
                      <a:pt x="550929" y="704235"/>
                      <a:pt x="361750" y="70445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813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DFEB92-E30A-4413-9E14-3E678073D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116633"/>
            <a:ext cx="1095851" cy="5902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2B8A1B7-6415-452E-AD2B-A2410A75A615}"/>
              </a:ext>
            </a:extLst>
          </p:cNvPr>
          <p:cNvSpPr txBox="1"/>
          <p:nvPr/>
        </p:nvSpPr>
        <p:spPr>
          <a:xfrm>
            <a:off x="645459" y="411738"/>
            <a:ext cx="886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Die Realschule am</a:t>
            </a:r>
          </a:p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Fränkischen Dünenweg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98DFE71-4CF4-48F4-9F8E-E70DC9681F53}"/>
              </a:ext>
            </a:extLst>
          </p:cNvPr>
          <p:cNvSpPr txBox="1"/>
          <p:nvPr/>
        </p:nvSpPr>
        <p:spPr>
          <a:xfrm>
            <a:off x="645458" y="1734556"/>
            <a:ext cx="105582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Externe Evaluation 2017/18</a:t>
            </a:r>
          </a:p>
          <a:p>
            <a:endParaRPr lang="de-DE" sz="36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7 Bewertungen „neutral“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9 Bewertungen „Stärke“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7 Bewertungen „Große Stärke“</a:t>
            </a:r>
            <a:endParaRPr lang="de-DE" sz="36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6" name="Grafik 5" descr="Bodybuilder mit einfarbiger Füllung">
            <a:extLst>
              <a:ext uri="{FF2B5EF4-FFF2-40B4-BE49-F238E27FC236}">
                <a16:creationId xmlns:a16="http://schemas.microsoft.com/office/drawing/2014/main" id="{A65BC507-4B7C-4162-B466-EE1F422D8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00060" y="3271306"/>
            <a:ext cx="2413124" cy="2413124"/>
          </a:xfrm>
          <a:prstGeom prst="rect">
            <a:avLst/>
          </a:prstGeom>
        </p:spPr>
      </p:pic>
      <p:pic>
        <p:nvPicPr>
          <p:cNvPr id="9" name="Grafik 8" descr="Muskulöser Arm Silhouette">
            <a:extLst>
              <a:ext uri="{FF2B5EF4-FFF2-40B4-BE49-F238E27FC236}">
                <a16:creationId xmlns:a16="http://schemas.microsoft.com/office/drawing/2014/main" id="{8D18CD8E-AD05-4ACC-BA7F-7276A05AF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7090" y="1173570"/>
            <a:ext cx="2223277" cy="222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1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DFEB92-E30A-4413-9E14-3E678073D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116633"/>
            <a:ext cx="1095851" cy="5902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2B8A1B7-6415-452E-AD2B-A2410A75A615}"/>
              </a:ext>
            </a:extLst>
          </p:cNvPr>
          <p:cNvSpPr txBox="1"/>
          <p:nvPr/>
        </p:nvSpPr>
        <p:spPr>
          <a:xfrm>
            <a:off x="645459" y="411738"/>
            <a:ext cx="886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Beispiel-Stundenplan einer 5. Klasse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621698AB-BC73-465A-A00C-5EAE737A4F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1142329"/>
              </p:ext>
            </p:extLst>
          </p:nvPr>
        </p:nvGraphicFramePr>
        <p:xfrm>
          <a:off x="724424" y="1275775"/>
          <a:ext cx="9544050" cy="517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498800" imgH="4059360" progId="Word.OpenDocumentText.12">
                  <p:embed/>
                </p:oleObj>
              </mc:Choice>
              <mc:Fallback>
                <p:oleObj name="Document" r:id="rId3" imgW="7498800" imgH="4059360" progId="Word.OpenDocumentText.12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621698AB-BC73-465A-A00C-5EAE737A4F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4424" y="1275775"/>
                        <a:ext cx="9544050" cy="5170487"/>
                      </a:xfrm>
                      <a:prstGeom prst="rect">
                        <a:avLst/>
                      </a:prstGeom>
                      <a:solidFill>
                        <a:srgbClr val="31ACE4"/>
                      </a:solidFill>
                      <a:ln w="0">
                        <a:solidFill>
                          <a:srgbClr val="000000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1394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DFEB92-E30A-4413-9E14-3E678073D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116633"/>
            <a:ext cx="1095851" cy="5902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2B8A1B7-6415-452E-AD2B-A2410A75A615}"/>
              </a:ext>
            </a:extLst>
          </p:cNvPr>
          <p:cNvSpPr txBox="1"/>
          <p:nvPr/>
        </p:nvSpPr>
        <p:spPr>
          <a:xfrm>
            <a:off x="645459" y="411738"/>
            <a:ext cx="886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Außerunterrichtliche Aktivitäten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98DFE71-4CF4-48F4-9F8E-E70DC9681F53}"/>
              </a:ext>
            </a:extLst>
          </p:cNvPr>
          <p:cNvSpPr txBox="1"/>
          <p:nvPr/>
        </p:nvSpPr>
        <p:spPr>
          <a:xfrm>
            <a:off x="645458" y="1734556"/>
            <a:ext cx="105582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Technik-Team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Begleitung beim Schulweg (Coolrider)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Streitschlichter, Tutorinnen, Schulsanitätsdienst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Nachhilfeunterricht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Tanzkurs, Benimm-Regeln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AKs (Sport, </a:t>
            </a:r>
            <a:r>
              <a:rPr lang="de-DE" sz="3600" dirty="0" err="1">
                <a:solidFill>
                  <a:schemeClr val="bg1"/>
                </a:solidFill>
                <a:latin typeface="Abadi" panose="020B0604020104020204" pitchFamily="34" charset="0"/>
              </a:rPr>
              <a:t>Schulhausdeko</a:t>
            </a: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, Veranstaltungen, Schul-T-Shirt, …)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Schüleraustausch</a:t>
            </a:r>
            <a:r>
              <a:rPr lang="de-DE" sz="3600">
                <a:solidFill>
                  <a:schemeClr val="bg1"/>
                </a:solidFill>
                <a:latin typeface="Abadi" panose="020B0604020104020204" pitchFamily="34" charset="0"/>
              </a:rPr>
              <a:t>, Fremdsprachendiplome E/F</a:t>
            </a:r>
            <a:endParaRPr lang="de-DE" sz="36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9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555232B-319D-433C-8001-54922F68E3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116633"/>
            <a:ext cx="1095851" cy="59021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A26D51F-F01E-4460-9993-FE9A455D68A7}"/>
              </a:ext>
            </a:extLst>
          </p:cNvPr>
          <p:cNvSpPr txBox="1"/>
          <p:nvPr/>
        </p:nvSpPr>
        <p:spPr>
          <a:xfrm>
            <a:off x="9375520" y="6488668"/>
            <a:ext cx="22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Abadi" panose="020B0604020104020204" pitchFamily="34" charset="0"/>
              </a:rPr>
              <a:t>Quelle: Focus Schule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7733A0B8-5278-4121-8D70-8F9CEA74CF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5459" y="1246416"/>
            <a:ext cx="4978934" cy="1520473"/>
          </a:xfrm>
          <a:prstGeom prst="roundRect">
            <a:avLst/>
          </a:prstGeom>
          <a:solidFill>
            <a:srgbClr val="31ACE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latin typeface="Abadi" panose="020B0604020104020204" pitchFamily="34" charset="0"/>
              </a:rPr>
              <a:t>Die Arbeitsmarktorientierung mit den Wahlpflichtfächergruppen ab Klasse 7 ist herausragend.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79D148C9-1524-4616-9EEF-76DA040C4D2A}"/>
              </a:ext>
            </a:extLst>
          </p:cNvPr>
          <p:cNvSpPr/>
          <p:nvPr/>
        </p:nvSpPr>
        <p:spPr>
          <a:xfrm>
            <a:off x="645459" y="3083656"/>
            <a:ext cx="4978934" cy="1520473"/>
          </a:xfrm>
          <a:prstGeom prst="roundRect">
            <a:avLst/>
          </a:prstGeom>
          <a:solidFill>
            <a:srgbClr val="2DAF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latin typeface="Abadi" panose="020B0604020104020204" pitchFamily="34" charset="0"/>
              </a:rPr>
              <a:t>...die können anschließend </a:t>
            </a:r>
            <a:r>
              <a:rPr lang="de-DE" sz="2400" dirty="0" err="1">
                <a:latin typeface="Abadi" panose="020B0604020104020204" pitchFamily="34" charset="0"/>
              </a:rPr>
              <a:t>ordent-lich</a:t>
            </a:r>
            <a:r>
              <a:rPr lang="de-DE" sz="2400" dirty="0">
                <a:latin typeface="Abadi" panose="020B0604020104020204" pitchFamily="34" charset="0"/>
              </a:rPr>
              <a:t> tippen, buchführen, technisch zeichnen oder PC-Programme anwenden.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9276808F-3D30-4BEC-AB65-80EDBE0B371A}"/>
              </a:ext>
            </a:extLst>
          </p:cNvPr>
          <p:cNvSpPr/>
          <p:nvPr/>
        </p:nvSpPr>
        <p:spPr>
          <a:xfrm>
            <a:off x="645459" y="4920897"/>
            <a:ext cx="4978934" cy="1520473"/>
          </a:xfrm>
          <a:prstGeom prst="roundRect">
            <a:avLst/>
          </a:prstGeom>
          <a:solidFill>
            <a:srgbClr val="2DAF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latin typeface="Abadi" panose="020B0604020104020204" pitchFamily="34" charset="0"/>
              </a:rPr>
              <a:t>Sie [Die Realschule] ist von den Reformstürmen der letzten Jahre verschont geblieben.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B1813FE6-EE7D-4BD7-991B-DF1C71927247}"/>
              </a:ext>
            </a:extLst>
          </p:cNvPr>
          <p:cNvSpPr/>
          <p:nvPr/>
        </p:nvSpPr>
        <p:spPr>
          <a:xfrm>
            <a:off x="6546418" y="1246416"/>
            <a:ext cx="4978934" cy="1520473"/>
          </a:xfrm>
          <a:prstGeom prst="roundRect">
            <a:avLst/>
          </a:prstGeom>
          <a:solidFill>
            <a:srgbClr val="2DAF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latin typeface="Abadi" panose="020B0604020104020204" pitchFamily="34" charset="0"/>
              </a:rPr>
              <a:t>Für manche Eltern,  die ihr Kind nicht dem </a:t>
            </a:r>
            <a:r>
              <a:rPr lang="de-DE" sz="2400" dirty="0" err="1">
                <a:latin typeface="Abadi" panose="020B0604020104020204" pitchFamily="34" charset="0"/>
              </a:rPr>
              <a:t>Gym</a:t>
            </a:r>
            <a:r>
              <a:rPr lang="de-DE" sz="2400" dirty="0">
                <a:latin typeface="Abadi" panose="020B0604020104020204" pitchFamily="34" charset="0"/>
              </a:rPr>
              <a:t>-Stress aussetzen wollen, ist die Realschule jetzt ein guter Weg zum Abitur.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009C7F37-EE70-43C1-80C0-E6354F37C664}"/>
              </a:ext>
            </a:extLst>
          </p:cNvPr>
          <p:cNvSpPr/>
          <p:nvPr/>
        </p:nvSpPr>
        <p:spPr>
          <a:xfrm>
            <a:off x="6546418" y="3083656"/>
            <a:ext cx="4978934" cy="1520473"/>
          </a:xfrm>
          <a:prstGeom prst="roundRect">
            <a:avLst/>
          </a:prstGeom>
          <a:solidFill>
            <a:srgbClr val="2DAF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latin typeface="Abadi" panose="020B0604020104020204" pitchFamily="34" charset="0"/>
              </a:rPr>
              <a:t>Dabei ist das Theorie-Niveau immer noch anspruchsvoll; den Unterricht geben Fachlehrer. 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04CB0DE0-E52F-46A9-A7E6-8165CA74BF41}"/>
              </a:ext>
            </a:extLst>
          </p:cNvPr>
          <p:cNvSpPr/>
          <p:nvPr/>
        </p:nvSpPr>
        <p:spPr>
          <a:xfrm>
            <a:off x="6546418" y="4920897"/>
            <a:ext cx="4978934" cy="1520473"/>
          </a:xfrm>
          <a:prstGeom prst="roundRect">
            <a:avLst/>
          </a:prstGeom>
          <a:solidFill>
            <a:srgbClr val="2DAF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latin typeface="Abadi" panose="020B0604020104020204" pitchFamily="34" charset="0"/>
              </a:rPr>
              <a:t>Bayerns Realschüler sind mit Finnland in den Naturwissen-</a:t>
            </a:r>
            <a:r>
              <a:rPr lang="de-DE" sz="2400" dirty="0" err="1">
                <a:latin typeface="Abadi" panose="020B0604020104020204" pitchFamily="34" charset="0"/>
              </a:rPr>
              <a:t>schaften</a:t>
            </a:r>
            <a:r>
              <a:rPr lang="de-DE" sz="2400" dirty="0">
                <a:latin typeface="Abadi" panose="020B0604020104020204" pitchFamily="34" charset="0"/>
              </a:rPr>
              <a:t> gleichauf.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3D38B250-829E-4233-B07B-D6D8FBA861C9}"/>
              </a:ext>
            </a:extLst>
          </p:cNvPr>
          <p:cNvCxnSpPr>
            <a:cxnSpLocks/>
          </p:cNvCxnSpPr>
          <p:nvPr/>
        </p:nvCxnSpPr>
        <p:spPr>
          <a:xfrm flipH="1">
            <a:off x="-2052736" y="1844824"/>
            <a:ext cx="1800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AB41A918-07A0-4384-B2DE-E2F5461E8007}"/>
              </a:ext>
            </a:extLst>
          </p:cNvPr>
          <p:cNvCxnSpPr>
            <a:cxnSpLocks/>
          </p:cNvCxnSpPr>
          <p:nvPr/>
        </p:nvCxnSpPr>
        <p:spPr>
          <a:xfrm flipH="1">
            <a:off x="-2052736" y="3573016"/>
            <a:ext cx="1800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65F04A12-04DF-4084-A955-E6D38349A4BA}"/>
              </a:ext>
            </a:extLst>
          </p:cNvPr>
          <p:cNvCxnSpPr>
            <a:cxnSpLocks/>
          </p:cNvCxnSpPr>
          <p:nvPr/>
        </p:nvCxnSpPr>
        <p:spPr>
          <a:xfrm flipH="1">
            <a:off x="-2052736" y="5301208"/>
            <a:ext cx="1800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D82FDF9-487A-4565-8821-5861DDD7CB46}"/>
              </a:ext>
            </a:extLst>
          </p:cNvPr>
          <p:cNvCxnSpPr>
            <a:cxnSpLocks/>
          </p:cNvCxnSpPr>
          <p:nvPr/>
        </p:nvCxnSpPr>
        <p:spPr>
          <a:xfrm flipH="1">
            <a:off x="12660560" y="1841368"/>
            <a:ext cx="1800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AB0A38C6-C89B-4F26-B308-56BBC7CE98C4}"/>
              </a:ext>
            </a:extLst>
          </p:cNvPr>
          <p:cNvCxnSpPr>
            <a:cxnSpLocks/>
          </p:cNvCxnSpPr>
          <p:nvPr/>
        </p:nvCxnSpPr>
        <p:spPr>
          <a:xfrm flipH="1">
            <a:off x="12660560" y="3569560"/>
            <a:ext cx="1800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B8091A2-CD42-4A8A-B5E9-E1F9B5D3FC96}"/>
              </a:ext>
            </a:extLst>
          </p:cNvPr>
          <p:cNvCxnSpPr>
            <a:cxnSpLocks/>
          </p:cNvCxnSpPr>
          <p:nvPr/>
        </p:nvCxnSpPr>
        <p:spPr>
          <a:xfrm flipH="1">
            <a:off x="12660560" y="5297752"/>
            <a:ext cx="1800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Grafik 17">
            <a:extLst>
              <a:ext uri="{FF2B5EF4-FFF2-40B4-BE49-F238E27FC236}">
                <a16:creationId xmlns:a16="http://schemas.microsoft.com/office/drawing/2014/main" id="{B6BB3A83-7630-4807-9637-44E002DB7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528" y="116633"/>
            <a:ext cx="1095851" cy="59021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67EA6A1-5BD8-405B-A57E-27CF6C09BB4E}"/>
              </a:ext>
            </a:extLst>
          </p:cNvPr>
          <p:cNvSpPr txBox="1"/>
          <p:nvPr/>
        </p:nvSpPr>
        <p:spPr>
          <a:xfrm>
            <a:off x="645459" y="411738"/>
            <a:ext cx="886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Stimmen zur bayerischen Realschule:</a:t>
            </a:r>
          </a:p>
        </p:txBody>
      </p:sp>
    </p:spTree>
    <p:extLst>
      <p:ext uri="{BB962C8B-B14F-4D97-AF65-F5344CB8AC3E}">
        <p14:creationId xmlns:p14="http://schemas.microsoft.com/office/powerpoint/2010/main" val="1775920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DFEB92-E30A-4413-9E14-3E678073D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116633"/>
            <a:ext cx="1095851" cy="5902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2B8A1B7-6415-452E-AD2B-A2410A75A615}"/>
              </a:ext>
            </a:extLst>
          </p:cNvPr>
          <p:cNvSpPr txBox="1"/>
          <p:nvPr/>
        </p:nvSpPr>
        <p:spPr>
          <a:xfrm>
            <a:off x="645459" y="411738"/>
            <a:ext cx="886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Außerunterrichtliche Aktivitäten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98DFE71-4CF4-48F4-9F8E-E70DC9681F53}"/>
              </a:ext>
            </a:extLst>
          </p:cNvPr>
          <p:cNvSpPr txBox="1"/>
          <p:nvPr/>
        </p:nvSpPr>
        <p:spPr>
          <a:xfrm>
            <a:off x="645458" y="1734556"/>
            <a:ext cx="105582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Schulband, Schulchor, Theatergruppe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Schulsportmeisterschaften, Pausensport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Bibliothek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Vorlesewettbewerb, Mathe- und IT-Wettbewerbe                         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Schulgarten, </a:t>
            </a:r>
            <a:r>
              <a:rPr lang="de-DE" sz="3600" dirty="0" err="1">
                <a:solidFill>
                  <a:schemeClr val="bg1"/>
                </a:solidFill>
                <a:latin typeface="Abadi" panose="020B0604020104020204" pitchFamily="34" charset="0"/>
              </a:rPr>
              <a:t>Robotiks</a:t>
            </a: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 (Lego), Natur und Technik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u="sng" dirty="0">
                <a:solidFill>
                  <a:schemeClr val="bg1"/>
                </a:solidFill>
                <a:latin typeface="Abadi" panose="020B0604020104020204" pitchFamily="34" charset="0"/>
              </a:rPr>
              <a:t>Fahrten:</a:t>
            </a: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 Kennenlernen, Sport und Natur, Orientierungstage, Weimar/KZ-Gedenkstätte Buchenwald, Studienfahrt Berlin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52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feil: nach oben 15">
            <a:extLst>
              <a:ext uri="{FF2B5EF4-FFF2-40B4-BE49-F238E27FC236}">
                <a16:creationId xmlns:a16="http://schemas.microsoft.com/office/drawing/2014/main" id="{ECF17B42-17F5-4BBF-B490-2B19B675E8BD}"/>
              </a:ext>
            </a:extLst>
          </p:cNvPr>
          <p:cNvSpPr/>
          <p:nvPr/>
        </p:nvSpPr>
        <p:spPr>
          <a:xfrm>
            <a:off x="9796353" y="2146658"/>
            <a:ext cx="1100294" cy="2202280"/>
          </a:xfrm>
          <a:prstGeom prst="upArrow">
            <a:avLst/>
          </a:prstGeom>
          <a:solidFill>
            <a:srgbClr val="006C3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Pfeil: nach oben 11">
            <a:extLst>
              <a:ext uri="{FF2B5EF4-FFF2-40B4-BE49-F238E27FC236}">
                <a16:creationId xmlns:a16="http://schemas.microsoft.com/office/drawing/2014/main" id="{A3BC59F0-4ABF-4AC0-835D-8269DC709F22}"/>
              </a:ext>
            </a:extLst>
          </p:cNvPr>
          <p:cNvSpPr/>
          <p:nvPr/>
        </p:nvSpPr>
        <p:spPr>
          <a:xfrm>
            <a:off x="7222926" y="2139715"/>
            <a:ext cx="1100294" cy="2202280"/>
          </a:xfrm>
          <a:prstGeom prst="up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Pfeil: nach oben 8">
            <a:extLst>
              <a:ext uri="{FF2B5EF4-FFF2-40B4-BE49-F238E27FC236}">
                <a16:creationId xmlns:a16="http://schemas.microsoft.com/office/drawing/2014/main" id="{F827354A-3C2A-4290-9FD0-5EEC5C07DC1B}"/>
              </a:ext>
            </a:extLst>
          </p:cNvPr>
          <p:cNvSpPr/>
          <p:nvPr/>
        </p:nvSpPr>
        <p:spPr>
          <a:xfrm>
            <a:off x="3975638" y="2143684"/>
            <a:ext cx="1115457" cy="2202280"/>
          </a:xfrm>
          <a:prstGeom prst="up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Pfeil: nach oben 7">
            <a:extLst>
              <a:ext uri="{FF2B5EF4-FFF2-40B4-BE49-F238E27FC236}">
                <a16:creationId xmlns:a16="http://schemas.microsoft.com/office/drawing/2014/main" id="{E6C83415-53BB-4C64-A659-9A60E9C731BA}"/>
              </a:ext>
            </a:extLst>
          </p:cNvPr>
          <p:cNvSpPr/>
          <p:nvPr/>
        </p:nvSpPr>
        <p:spPr>
          <a:xfrm>
            <a:off x="1724639" y="2132772"/>
            <a:ext cx="1100294" cy="2202280"/>
          </a:xfrm>
          <a:prstGeom prst="up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1DFEB92-E30A-4413-9E14-3E678073D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116633"/>
            <a:ext cx="1095851" cy="5902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1CB002F-03D3-4137-B109-617AF98EED30}"/>
              </a:ext>
            </a:extLst>
          </p:cNvPr>
          <p:cNvSpPr txBox="1"/>
          <p:nvPr/>
        </p:nvSpPr>
        <p:spPr>
          <a:xfrm>
            <a:off x="645459" y="411738"/>
            <a:ext cx="886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Übertritt aus der 4. Klasse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21E562AE-3338-4958-AAC2-4A62E9F606A0}"/>
              </a:ext>
            </a:extLst>
          </p:cNvPr>
          <p:cNvSpPr/>
          <p:nvPr/>
        </p:nvSpPr>
        <p:spPr>
          <a:xfrm>
            <a:off x="721151" y="5527081"/>
            <a:ext cx="10525026" cy="914400"/>
          </a:xfrm>
          <a:prstGeom prst="roundRect">
            <a:avLst/>
          </a:prstGeom>
          <a:solidFill>
            <a:srgbClr val="31ACE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4. Klasse der Grundschule: D / M / HSU </a:t>
            </a:r>
            <a:r>
              <a:rPr lang="de-DE" sz="3200" dirty="0">
                <a:sym typeface="Wingdings" panose="05000000000000000000" pitchFamily="2" charset="2"/>
              </a:rPr>
              <a:t> Übertrittszeugnis</a:t>
            </a:r>
            <a:endParaRPr lang="de-DE" sz="3200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B8028B85-4030-4F9F-8636-4D44E6C52AE3}"/>
              </a:ext>
            </a:extLst>
          </p:cNvPr>
          <p:cNvSpPr/>
          <p:nvPr/>
        </p:nvSpPr>
        <p:spPr>
          <a:xfrm>
            <a:off x="721151" y="4335052"/>
            <a:ext cx="3107271" cy="9144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≤ 2,66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2AC42318-8683-4FB2-951D-BB15D4354685}"/>
              </a:ext>
            </a:extLst>
          </p:cNvPr>
          <p:cNvSpPr/>
          <p:nvPr/>
        </p:nvSpPr>
        <p:spPr>
          <a:xfrm>
            <a:off x="3964454" y="4348938"/>
            <a:ext cx="7239457" cy="9144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≥ 3,00 </a:t>
            </a:r>
            <a:r>
              <a:rPr lang="de-DE" sz="3200" dirty="0">
                <a:sym typeface="Wingdings" panose="05000000000000000000" pitchFamily="2" charset="2"/>
              </a:rPr>
              <a:t> Probeunterricht in D / M</a:t>
            </a:r>
            <a:endParaRPr lang="de-DE" sz="3200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0D9C802B-CA64-4A91-A16E-D93968E53CDC}"/>
              </a:ext>
            </a:extLst>
          </p:cNvPr>
          <p:cNvSpPr/>
          <p:nvPr/>
        </p:nvSpPr>
        <p:spPr>
          <a:xfrm>
            <a:off x="721150" y="1218372"/>
            <a:ext cx="8005843" cy="914400"/>
          </a:xfrm>
          <a:prstGeom prst="roundRect">
            <a:avLst/>
          </a:prstGeom>
          <a:solidFill>
            <a:srgbClr val="31ACE4">
              <a:alpha val="6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Realschule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65FD76DA-E29F-4EE0-9722-A4529E736C9F}"/>
              </a:ext>
            </a:extLst>
          </p:cNvPr>
          <p:cNvSpPr/>
          <p:nvPr/>
        </p:nvSpPr>
        <p:spPr>
          <a:xfrm>
            <a:off x="2950541" y="2971800"/>
            <a:ext cx="3193903" cy="9144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mind.  3 / 4</a:t>
            </a:r>
          </a:p>
          <a:p>
            <a:pPr algn="ctr"/>
            <a:r>
              <a:rPr lang="de-DE" sz="3200" dirty="0">
                <a:sym typeface="Wingdings" panose="05000000000000000000" pitchFamily="2" charset="2"/>
              </a:rPr>
              <a:t> </a:t>
            </a:r>
            <a:r>
              <a:rPr lang="de-DE" sz="3200" dirty="0"/>
              <a:t>erfolgreich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6276711D-5203-425C-B743-8BFD2FBA3C78}"/>
              </a:ext>
            </a:extLst>
          </p:cNvPr>
          <p:cNvSpPr/>
          <p:nvPr/>
        </p:nvSpPr>
        <p:spPr>
          <a:xfrm>
            <a:off x="8862645" y="1218372"/>
            <a:ext cx="2383531" cy="914400"/>
          </a:xfrm>
          <a:prstGeom prst="roundRect">
            <a:avLst/>
          </a:prstGeom>
          <a:solidFill>
            <a:srgbClr val="31ACE4">
              <a:alpha val="41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Mittelschule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81BF0D16-0F43-401C-B081-A1A5A4BF9248}"/>
              </a:ext>
            </a:extLst>
          </p:cNvPr>
          <p:cNvSpPr/>
          <p:nvPr/>
        </p:nvSpPr>
        <p:spPr>
          <a:xfrm>
            <a:off x="6197829" y="2967831"/>
            <a:ext cx="3150488" cy="9144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nicht best.  4 / 4</a:t>
            </a:r>
          </a:p>
          <a:p>
            <a:pPr algn="ctr"/>
            <a:r>
              <a:rPr lang="de-DE" sz="3200" dirty="0">
                <a:sym typeface="Wingdings" panose="05000000000000000000" pitchFamily="2" charset="2"/>
              </a:rPr>
              <a:t> </a:t>
            </a:r>
            <a:r>
              <a:rPr lang="de-DE" sz="3200" dirty="0"/>
              <a:t>Elternwille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024951AB-948B-461C-A9D8-31942BD949CA}"/>
              </a:ext>
            </a:extLst>
          </p:cNvPr>
          <p:cNvSpPr/>
          <p:nvPr/>
        </p:nvSpPr>
        <p:spPr>
          <a:xfrm>
            <a:off x="9489088" y="2960888"/>
            <a:ext cx="1714824" cy="914400"/>
          </a:xfrm>
          <a:prstGeom prst="roundRect">
            <a:avLst/>
          </a:prstGeom>
          <a:solidFill>
            <a:srgbClr val="006C3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nicht best.  </a:t>
            </a:r>
          </a:p>
        </p:txBody>
      </p:sp>
    </p:spTree>
    <p:extLst>
      <p:ext uri="{BB962C8B-B14F-4D97-AF65-F5344CB8AC3E}">
        <p14:creationId xmlns:p14="http://schemas.microsoft.com/office/powerpoint/2010/main" val="287583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9" grpId="0" animBg="1"/>
      <p:bldP spid="8" grpId="0" animBg="1"/>
      <p:bldP spid="2" grpId="0" animBg="1"/>
      <p:bldP spid="5" grpId="0" animBg="1"/>
      <p:bldP spid="6" grpId="0" animBg="1"/>
      <p:bldP spid="7" grpId="0" animBg="1"/>
      <p:bldP spid="10" grpId="0" animBg="1"/>
      <p:bldP spid="11" grpId="0" animBg="1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0D9C802B-CA64-4A91-A16E-D93968E53CDC}"/>
              </a:ext>
            </a:extLst>
          </p:cNvPr>
          <p:cNvSpPr/>
          <p:nvPr/>
        </p:nvSpPr>
        <p:spPr>
          <a:xfrm>
            <a:off x="688721" y="1218372"/>
            <a:ext cx="3044400" cy="914400"/>
          </a:xfrm>
          <a:prstGeom prst="roundRect">
            <a:avLst/>
          </a:prstGeom>
          <a:solidFill>
            <a:srgbClr val="31ACE4">
              <a:alpha val="88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5. Klasse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70CA9DF6-F071-42DB-A3E8-B3CF52377311}"/>
              </a:ext>
            </a:extLst>
          </p:cNvPr>
          <p:cNvSpPr/>
          <p:nvPr/>
        </p:nvSpPr>
        <p:spPr>
          <a:xfrm>
            <a:off x="3885107" y="1218372"/>
            <a:ext cx="3044400" cy="914400"/>
          </a:xfrm>
          <a:prstGeom prst="roundRect">
            <a:avLst/>
          </a:prstGeom>
          <a:solidFill>
            <a:srgbClr val="31ACE4">
              <a:alpha val="6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6. Klasse</a:t>
            </a:r>
          </a:p>
        </p:txBody>
      </p:sp>
      <p:sp>
        <p:nvSpPr>
          <p:cNvPr id="8" name="Pfeil: nach oben 7">
            <a:extLst>
              <a:ext uri="{FF2B5EF4-FFF2-40B4-BE49-F238E27FC236}">
                <a16:creationId xmlns:a16="http://schemas.microsoft.com/office/drawing/2014/main" id="{E6C83415-53BB-4C64-A659-9A60E9C731BA}"/>
              </a:ext>
            </a:extLst>
          </p:cNvPr>
          <p:cNvSpPr/>
          <p:nvPr/>
        </p:nvSpPr>
        <p:spPr>
          <a:xfrm>
            <a:off x="1227369" y="2132772"/>
            <a:ext cx="1100294" cy="2202280"/>
          </a:xfrm>
          <a:prstGeom prst="up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: nach oben 15">
            <a:extLst>
              <a:ext uri="{FF2B5EF4-FFF2-40B4-BE49-F238E27FC236}">
                <a16:creationId xmlns:a16="http://schemas.microsoft.com/office/drawing/2014/main" id="{ECF17B42-17F5-4BBF-B490-2B19B675E8BD}"/>
              </a:ext>
            </a:extLst>
          </p:cNvPr>
          <p:cNvSpPr/>
          <p:nvPr/>
        </p:nvSpPr>
        <p:spPr>
          <a:xfrm>
            <a:off x="9504263" y="2132772"/>
            <a:ext cx="1100294" cy="2202280"/>
          </a:xfrm>
          <a:prstGeom prst="upArrow">
            <a:avLst/>
          </a:prstGeom>
          <a:solidFill>
            <a:srgbClr val="006C3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2400" dirty="0" err="1"/>
              <a:t>n.bst</a:t>
            </a:r>
            <a:r>
              <a:rPr lang="de-DE" sz="2400" dirty="0"/>
              <a:t>.</a:t>
            </a:r>
            <a:r>
              <a:rPr lang="de-DE" sz="2400" dirty="0">
                <a:solidFill>
                  <a:srgbClr val="006C31"/>
                </a:solidFill>
              </a:rPr>
              <a:t>.--------</a:t>
            </a:r>
          </a:p>
        </p:txBody>
      </p:sp>
      <p:sp>
        <p:nvSpPr>
          <p:cNvPr id="9" name="Pfeil: nach oben 8">
            <a:extLst>
              <a:ext uri="{FF2B5EF4-FFF2-40B4-BE49-F238E27FC236}">
                <a16:creationId xmlns:a16="http://schemas.microsoft.com/office/drawing/2014/main" id="{F827354A-3C2A-4290-9FD0-5EEC5C07DC1B}"/>
              </a:ext>
            </a:extLst>
          </p:cNvPr>
          <p:cNvSpPr/>
          <p:nvPr/>
        </p:nvSpPr>
        <p:spPr>
          <a:xfrm rot="18932418">
            <a:off x="6397075" y="1556909"/>
            <a:ext cx="1115457" cy="4136837"/>
          </a:xfrm>
          <a:prstGeom prst="upArrow">
            <a:avLst>
              <a:gd name="adj1" fmla="val 50883"/>
              <a:gd name="adj2" fmla="val 5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bestanden</a:t>
            </a:r>
            <a:r>
              <a:rPr lang="de-DE" sz="2400" dirty="0">
                <a:solidFill>
                  <a:srgbClr val="92D050"/>
                </a:solidFill>
              </a:rPr>
              <a:t>_____________</a:t>
            </a:r>
          </a:p>
        </p:txBody>
      </p:sp>
      <p:sp>
        <p:nvSpPr>
          <p:cNvPr id="20" name="Pfeil: nach oben 19">
            <a:extLst>
              <a:ext uri="{FF2B5EF4-FFF2-40B4-BE49-F238E27FC236}">
                <a16:creationId xmlns:a16="http://schemas.microsoft.com/office/drawing/2014/main" id="{1C7704D8-62E1-4DB8-B746-75B60C8BD011}"/>
              </a:ext>
            </a:extLst>
          </p:cNvPr>
          <p:cNvSpPr/>
          <p:nvPr/>
        </p:nvSpPr>
        <p:spPr>
          <a:xfrm rot="2709514">
            <a:off x="3282180" y="1635102"/>
            <a:ext cx="1100294" cy="3482135"/>
          </a:xfrm>
          <a:prstGeom prst="up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1DFEB92-E30A-4413-9E14-3E678073D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116633"/>
            <a:ext cx="1095851" cy="5902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1CB002F-03D3-4137-B109-617AF98EED30}"/>
              </a:ext>
            </a:extLst>
          </p:cNvPr>
          <p:cNvSpPr txBox="1"/>
          <p:nvPr/>
        </p:nvSpPr>
        <p:spPr>
          <a:xfrm>
            <a:off x="645459" y="411738"/>
            <a:ext cx="886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Übertritt aus der 5. Klasse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21E562AE-3338-4958-AAC2-4A62E9F606A0}"/>
              </a:ext>
            </a:extLst>
          </p:cNvPr>
          <p:cNvSpPr/>
          <p:nvPr/>
        </p:nvSpPr>
        <p:spPr>
          <a:xfrm>
            <a:off x="714646" y="5527081"/>
            <a:ext cx="10525026" cy="914400"/>
          </a:xfrm>
          <a:prstGeom prst="roundRect">
            <a:avLst/>
          </a:prstGeom>
          <a:solidFill>
            <a:srgbClr val="31ACE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5. Klasse der Mittelschule: D / M </a:t>
            </a:r>
            <a:r>
              <a:rPr lang="de-DE" sz="3200" dirty="0">
                <a:sym typeface="Wingdings" panose="05000000000000000000" pitchFamily="2" charset="2"/>
              </a:rPr>
              <a:t> Jahreszeugnis</a:t>
            </a:r>
            <a:endParaRPr lang="de-DE" sz="3200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B8028B85-4030-4F9F-8636-4D44E6C52AE3}"/>
              </a:ext>
            </a:extLst>
          </p:cNvPr>
          <p:cNvSpPr/>
          <p:nvPr/>
        </p:nvSpPr>
        <p:spPr>
          <a:xfrm>
            <a:off x="714646" y="4335052"/>
            <a:ext cx="2999949" cy="9144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≤ 2,00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6276711D-5203-425C-B743-8BFD2FBA3C78}"/>
              </a:ext>
            </a:extLst>
          </p:cNvPr>
          <p:cNvSpPr/>
          <p:nvPr/>
        </p:nvSpPr>
        <p:spPr>
          <a:xfrm>
            <a:off x="8862645" y="1218372"/>
            <a:ext cx="2383531" cy="914400"/>
          </a:xfrm>
          <a:prstGeom prst="roundRect">
            <a:avLst/>
          </a:prstGeom>
          <a:solidFill>
            <a:srgbClr val="31ACE4">
              <a:alpha val="41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Mittelschule</a:t>
            </a:r>
          </a:p>
        </p:txBody>
      </p:sp>
      <p:sp>
        <p:nvSpPr>
          <p:cNvPr id="21" name="Pfeil: nach oben 20">
            <a:extLst>
              <a:ext uri="{FF2B5EF4-FFF2-40B4-BE49-F238E27FC236}">
                <a16:creationId xmlns:a16="http://schemas.microsoft.com/office/drawing/2014/main" id="{760319E2-0FBB-489E-A067-785364BC1BAD}"/>
              </a:ext>
            </a:extLst>
          </p:cNvPr>
          <p:cNvSpPr/>
          <p:nvPr/>
        </p:nvSpPr>
        <p:spPr>
          <a:xfrm rot="18903835">
            <a:off x="3042758" y="1632244"/>
            <a:ext cx="1100294" cy="3524107"/>
          </a:xfrm>
          <a:prstGeom prst="upArrow">
            <a:avLst/>
          </a:prstGeom>
          <a:solidFill>
            <a:srgbClr val="2FFF8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FFEA3490-BEB0-4DA6-9365-9CA4478DDCC0}"/>
              </a:ext>
            </a:extLst>
          </p:cNvPr>
          <p:cNvSpPr/>
          <p:nvPr/>
        </p:nvSpPr>
        <p:spPr>
          <a:xfrm>
            <a:off x="3749866" y="4348938"/>
            <a:ext cx="3078163" cy="914400"/>
          </a:xfrm>
          <a:prstGeom prst="roundRect">
            <a:avLst/>
          </a:prstGeom>
          <a:solidFill>
            <a:srgbClr val="2FFF8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2,50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AF2BEBBA-6DDD-4258-B3B9-4E01D900B0D5}"/>
              </a:ext>
            </a:extLst>
          </p:cNvPr>
          <p:cNvSpPr/>
          <p:nvPr/>
        </p:nvSpPr>
        <p:spPr>
          <a:xfrm>
            <a:off x="7084008" y="3663950"/>
            <a:ext cx="4119904" cy="159938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ym typeface="Wingdings" panose="05000000000000000000" pitchFamily="2" charset="2"/>
              </a:rPr>
              <a:t>≥ 3,0 </a:t>
            </a:r>
          </a:p>
          <a:p>
            <a:pPr algn="ctr"/>
            <a:r>
              <a:rPr lang="de-DE" sz="3200" dirty="0">
                <a:sym typeface="Wingdings" panose="05000000000000000000" pitchFamily="2" charset="2"/>
              </a:rPr>
              <a:t>Aufnahmeprüfung </a:t>
            </a:r>
          </a:p>
          <a:p>
            <a:pPr algn="ctr"/>
            <a:r>
              <a:rPr lang="de-DE" sz="3200" dirty="0">
                <a:sym typeface="Wingdings" panose="05000000000000000000" pitchFamily="2" charset="2"/>
              </a:rPr>
              <a:t>in D /E / M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57744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8" grpId="0" animBg="1"/>
      <p:bldP spid="8" grpId="1" animBg="1"/>
      <p:bldP spid="16" grpId="0" animBg="1"/>
      <p:bldP spid="9" grpId="0" animBg="1"/>
      <p:bldP spid="20" grpId="0" animBg="1"/>
      <p:bldP spid="20" grpId="1" animBg="1"/>
      <p:bldP spid="2" grpId="0" animBg="1"/>
      <p:bldP spid="5" grpId="0" animBg="1"/>
      <p:bldP spid="5" grpId="1" animBg="1"/>
      <p:bldP spid="11" grpId="0" animBg="1"/>
      <p:bldP spid="21" grpId="0" animBg="1"/>
      <p:bldP spid="21" grpId="1" animBg="1"/>
      <p:bldP spid="22" grpId="0" animBg="1"/>
      <p:bldP spid="22" grpId="1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DFEB92-E30A-4413-9E14-3E678073D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116633"/>
            <a:ext cx="1095851" cy="5902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CB303F4-C6A6-4C6A-AEC0-CACC2907D5B6}"/>
              </a:ext>
            </a:extLst>
          </p:cNvPr>
          <p:cNvSpPr txBox="1"/>
          <p:nvPr/>
        </p:nvSpPr>
        <p:spPr>
          <a:xfrm>
            <a:off x="645459" y="411738"/>
            <a:ext cx="886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Probeunterricht 2024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79963DE-D2F3-43B6-9E0B-DBDAB5064F90}"/>
              </a:ext>
            </a:extLst>
          </p:cNvPr>
          <p:cNvSpPr txBox="1"/>
          <p:nvPr/>
        </p:nvSpPr>
        <p:spPr>
          <a:xfrm>
            <a:off x="645458" y="1734556"/>
            <a:ext cx="105582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14.05. - 16.05.2024</a:t>
            </a:r>
          </a:p>
          <a:p>
            <a:endParaRPr lang="de-DE" sz="36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von 8:00 bis ca. 11:30 Uhr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Fächer: Deutsch und Mathematik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Nachtermin für erkrankte Schülerinnen und Schüler bzw. mit nicht bestandenem PU am Gymnasium: 05. und 06.09.2024</a:t>
            </a:r>
          </a:p>
        </p:txBody>
      </p:sp>
    </p:spTree>
    <p:extLst>
      <p:ext uri="{BB962C8B-B14F-4D97-AF65-F5344CB8AC3E}">
        <p14:creationId xmlns:p14="http://schemas.microsoft.com/office/powerpoint/2010/main" val="113546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DFEB92-E30A-4413-9E14-3E678073D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116633"/>
            <a:ext cx="1095851" cy="5902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C286C70-71B0-44DA-A183-9C3F19704401}"/>
              </a:ext>
            </a:extLst>
          </p:cNvPr>
          <p:cNvSpPr txBox="1"/>
          <p:nvPr/>
        </p:nvSpPr>
        <p:spPr>
          <a:xfrm>
            <a:off x="645459" y="411738"/>
            <a:ext cx="88646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Ablauf des Probeunterrichts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C8B6F56E-878C-4E73-85B2-FEA25FF74CAF}"/>
              </a:ext>
            </a:extLst>
          </p:cNvPr>
          <p:cNvSpPr/>
          <p:nvPr/>
        </p:nvSpPr>
        <p:spPr>
          <a:xfrm>
            <a:off x="640016" y="1931195"/>
            <a:ext cx="3474752" cy="2994592"/>
          </a:xfrm>
          <a:prstGeom prst="roundRect">
            <a:avLst/>
          </a:prstGeom>
          <a:solidFill>
            <a:srgbClr val="31ACE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000" u="sng" dirty="0"/>
              <a:t>Tag 1:</a:t>
            </a:r>
          </a:p>
          <a:p>
            <a:r>
              <a:rPr lang="de-DE" sz="3000" dirty="0"/>
              <a:t>Deutsch: </a:t>
            </a:r>
          </a:p>
          <a:p>
            <a:r>
              <a:rPr lang="de-DE" sz="3000" dirty="0"/>
              <a:t>- Textverständnis</a:t>
            </a:r>
          </a:p>
          <a:p>
            <a:r>
              <a:rPr lang="de-DE" sz="3000" dirty="0"/>
              <a:t>- Aufsatz</a:t>
            </a:r>
          </a:p>
          <a:p>
            <a:r>
              <a:rPr lang="de-DE" sz="3000" dirty="0"/>
              <a:t>Mathematik:</a:t>
            </a:r>
          </a:p>
          <a:p>
            <a:r>
              <a:rPr lang="de-DE" sz="3000" dirty="0"/>
              <a:t>- Mathe 1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5994BD4B-B01D-4DCA-B377-BC9FBC9CB99C}"/>
              </a:ext>
            </a:extLst>
          </p:cNvPr>
          <p:cNvSpPr/>
          <p:nvPr/>
        </p:nvSpPr>
        <p:spPr>
          <a:xfrm>
            <a:off x="4436425" y="1931195"/>
            <a:ext cx="3474752" cy="2994592"/>
          </a:xfrm>
          <a:prstGeom prst="roundRect">
            <a:avLst/>
          </a:prstGeom>
          <a:solidFill>
            <a:srgbClr val="1D68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000" u="sng" dirty="0"/>
              <a:t>Tag 2:</a:t>
            </a:r>
          </a:p>
          <a:p>
            <a:r>
              <a:rPr lang="de-DE" sz="3000" dirty="0"/>
              <a:t>Deutsch: </a:t>
            </a:r>
          </a:p>
          <a:p>
            <a:r>
              <a:rPr lang="de-DE" sz="3000" dirty="0"/>
              <a:t>- Rechtschreibung</a:t>
            </a:r>
          </a:p>
          <a:p>
            <a:r>
              <a:rPr lang="de-DE" sz="3000" dirty="0"/>
              <a:t>- Grammatik</a:t>
            </a:r>
          </a:p>
          <a:p>
            <a:r>
              <a:rPr lang="de-DE" sz="3000" dirty="0"/>
              <a:t>Mathematik:</a:t>
            </a:r>
          </a:p>
          <a:p>
            <a:r>
              <a:rPr lang="de-DE" sz="3000" dirty="0"/>
              <a:t>- Mathe 2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045178B4-8B9B-40C3-9086-B79323722095}"/>
              </a:ext>
            </a:extLst>
          </p:cNvPr>
          <p:cNvSpPr/>
          <p:nvPr/>
        </p:nvSpPr>
        <p:spPr>
          <a:xfrm>
            <a:off x="8227391" y="1931195"/>
            <a:ext cx="3474752" cy="2994592"/>
          </a:xfrm>
          <a:prstGeom prst="roundRect">
            <a:avLst/>
          </a:prstGeom>
          <a:solidFill>
            <a:srgbClr val="0041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000" u="sng" dirty="0"/>
              <a:t>Tag 3:</a:t>
            </a:r>
          </a:p>
          <a:p>
            <a:r>
              <a:rPr lang="de-DE" sz="3000" dirty="0"/>
              <a:t>Deutsch &amp; Mathematik: </a:t>
            </a:r>
          </a:p>
          <a:p>
            <a:r>
              <a:rPr lang="de-DE" sz="3000" dirty="0"/>
              <a:t>- mündlicher</a:t>
            </a:r>
          </a:p>
          <a:p>
            <a:r>
              <a:rPr lang="de-DE" sz="3000" dirty="0"/>
              <a:t>  Unterricht </a:t>
            </a:r>
          </a:p>
          <a:p>
            <a:endParaRPr lang="de-DE" sz="3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1BA3E8E-C6EC-445E-BC8E-10B0261095DD}"/>
              </a:ext>
            </a:extLst>
          </p:cNvPr>
          <p:cNvSpPr txBox="1"/>
          <p:nvPr/>
        </p:nvSpPr>
        <p:spPr>
          <a:xfrm>
            <a:off x="645458" y="5223426"/>
            <a:ext cx="11165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Vor jedem der schriftlichen Teile findet ein einführendes Gespräch durch Lehrkräfte der Realschule statt.</a:t>
            </a:r>
          </a:p>
        </p:txBody>
      </p:sp>
    </p:spTree>
    <p:extLst>
      <p:ext uri="{BB962C8B-B14F-4D97-AF65-F5344CB8AC3E}">
        <p14:creationId xmlns:p14="http://schemas.microsoft.com/office/powerpoint/2010/main" val="283520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DFEB92-E30A-4413-9E14-3E678073D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116633"/>
            <a:ext cx="1095851" cy="5902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837FA15-833D-47EC-A846-2761F0D9A2EE}"/>
              </a:ext>
            </a:extLst>
          </p:cNvPr>
          <p:cNvSpPr txBox="1"/>
          <p:nvPr/>
        </p:nvSpPr>
        <p:spPr>
          <a:xfrm>
            <a:off x="645459" y="411738"/>
            <a:ext cx="88646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Ablauf des Probeunterrichts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3F11F35-2F08-4AA5-8E67-854A092F19D8}"/>
              </a:ext>
            </a:extLst>
          </p:cNvPr>
          <p:cNvSpPr txBox="1"/>
          <p:nvPr/>
        </p:nvSpPr>
        <p:spPr>
          <a:xfrm>
            <a:off x="645459" y="1367949"/>
            <a:ext cx="105582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Kriterien für den mündlichen Unterricht: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Aufgeschlossenheit für Neues, Lerneifer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Konzentration und Gedächtnis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Auffassungsvermögen und Fähigkeit, logische Zusammenhänge nachzuvollziehen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Sprachliche Fertigkeiten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Fantasie und Kreativität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Anwendung und Transfer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Arbeitstugenden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A0A5E97-ED7E-488E-9302-BCF7755B1FD3}"/>
              </a:ext>
            </a:extLst>
          </p:cNvPr>
          <p:cNvSpPr/>
          <p:nvPr/>
        </p:nvSpPr>
        <p:spPr>
          <a:xfrm rot="20048362">
            <a:off x="7013750" y="4509690"/>
            <a:ext cx="4717701" cy="134145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/>
              <a:t>Anstrengungs-bereitschaft</a:t>
            </a:r>
          </a:p>
        </p:txBody>
      </p:sp>
    </p:spTree>
    <p:extLst>
      <p:ext uri="{BB962C8B-B14F-4D97-AF65-F5344CB8AC3E}">
        <p14:creationId xmlns:p14="http://schemas.microsoft.com/office/powerpoint/2010/main" val="104790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DFEB92-E30A-4413-9E14-3E678073D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116633"/>
            <a:ext cx="1095851" cy="5902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837FA15-833D-47EC-A846-2761F0D9A2EE}"/>
              </a:ext>
            </a:extLst>
          </p:cNvPr>
          <p:cNvSpPr txBox="1"/>
          <p:nvPr/>
        </p:nvSpPr>
        <p:spPr>
          <a:xfrm>
            <a:off x="645459" y="411738"/>
            <a:ext cx="88646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Inhalte des Probeunterrichts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3F11F35-2F08-4AA5-8E67-854A092F19D8}"/>
              </a:ext>
            </a:extLst>
          </p:cNvPr>
          <p:cNvSpPr txBox="1"/>
          <p:nvPr/>
        </p:nvSpPr>
        <p:spPr>
          <a:xfrm>
            <a:off x="645459" y="1726010"/>
            <a:ext cx="10760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Deutsch (schriftlich):</a:t>
            </a:r>
          </a:p>
          <a:p>
            <a:endParaRPr lang="de-DE" sz="36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Fragen zum Textverständnis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Schreibauftrag (erzählender Text), Rechtschreibung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Sprachkompetenz (Grammatik)           </a:t>
            </a:r>
          </a:p>
        </p:txBody>
      </p:sp>
    </p:spTree>
    <p:extLst>
      <p:ext uri="{BB962C8B-B14F-4D97-AF65-F5344CB8AC3E}">
        <p14:creationId xmlns:p14="http://schemas.microsoft.com/office/powerpoint/2010/main" val="1072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DFEB92-E30A-4413-9E14-3E678073D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116633"/>
            <a:ext cx="1095851" cy="5902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837FA15-833D-47EC-A846-2761F0D9A2EE}"/>
              </a:ext>
            </a:extLst>
          </p:cNvPr>
          <p:cNvSpPr txBox="1"/>
          <p:nvPr/>
        </p:nvSpPr>
        <p:spPr>
          <a:xfrm>
            <a:off x="645459" y="411738"/>
            <a:ext cx="88646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Inhalte des Probeunterrichts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3F11F35-2F08-4AA5-8E67-854A092F19D8}"/>
              </a:ext>
            </a:extLst>
          </p:cNvPr>
          <p:cNvSpPr txBox="1"/>
          <p:nvPr/>
        </p:nvSpPr>
        <p:spPr>
          <a:xfrm>
            <a:off x="645459" y="1726010"/>
            <a:ext cx="106321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Deutsch (mündlich):</a:t>
            </a:r>
          </a:p>
          <a:p>
            <a:endParaRPr lang="de-DE" sz="36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Lesen, Textarbeit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Sprachbetrachtung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Kommunikationsfähigkeit</a:t>
            </a:r>
          </a:p>
        </p:txBody>
      </p:sp>
    </p:spTree>
    <p:extLst>
      <p:ext uri="{BB962C8B-B14F-4D97-AF65-F5344CB8AC3E}">
        <p14:creationId xmlns:p14="http://schemas.microsoft.com/office/powerpoint/2010/main" val="292470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DFEB92-E30A-4413-9E14-3E678073D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116633"/>
            <a:ext cx="1095851" cy="5902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837FA15-833D-47EC-A846-2761F0D9A2EE}"/>
              </a:ext>
            </a:extLst>
          </p:cNvPr>
          <p:cNvSpPr txBox="1"/>
          <p:nvPr/>
        </p:nvSpPr>
        <p:spPr>
          <a:xfrm>
            <a:off x="645459" y="411738"/>
            <a:ext cx="88646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Inhalte des Probeunterrichts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3F11F35-2F08-4AA5-8E67-854A092F19D8}"/>
              </a:ext>
            </a:extLst>
          </p:cNvPr>
          <p:cNvSpPr txBox="1"/>
          <p:nvPr/>
        </p:nvSpPr>
        <p:spPr>
          <a:xfrm>
            <a:off x="645459" y="1726010"/>
            <a:ext cx="106321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Mathematik:</a:t>
            </a:r>
          </a:p>
          <a:p>
            <a:endParaRPr lang="de-DE" sz="36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Formales Rechnen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Lösen von Sachaufgaben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logische Aufgaben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Geometrie</a:t>
            </a:r>
          </a:p>
        </p:txBody>
      </p:sp>
    </p:spTree>
    <p:extLst>
      <p:ext uri="{BB962C8B-B14F-4D97-AF65-F5344CB8AC3E}">
        <p14:creationId xmlns:p14="http://schemas.microsoft.com/office/powerpoint/2010/main" val="265341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DFEB92-E30A-4413-9E14-3E678073D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116633"/>
            <a:ext cx="1095851" cy="5902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837FA15-833D-47EC-A846-2761F0D9A2EE}"/>
              </a:ext>
            </a:extLst>
          </p:cNvPr>
          <p:cNvSpPr txBox="1"/>
          <p:nvPr/>
        </p:nvSpPr>
        <p:spPr>
          <a:xfrm>
            <a:off x="645459" y="411738"/>
            <a:ext cx="88646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Inhalte des Probeunterrichts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3F11F35-2F08-4AA5-8E67-854A092F19D8}"/>
              </a:ext>
            </a:extLst>
          </p:cNvPr>
          <p:cNvSpPr txBox="1"/>
          <p:nvPr/>
        </p:nvSpPr>
        <p:spPr>
          <a:xfrm>
            <a:off x="645459" y="1726010"/>
            <a:ext cx="10632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à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KMS an Grundschulen: Katalog der PU-Inhalte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Aufgabenbeispiele: isb.bayern.de</a:t>
            </a:r>
            <a:endParaRPr lang="de-DE" sz="36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2DFB1620-B0CE-493C-A28D-D1A37F1E3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7407763"/>
              </p:ext>
            </p:extLst>
          </p:nvPr>
        </p:nvGraphicFramePr>
        <p:xfrm>
          <a:off x="7114625" y="3337547"/>
          <a:ext cx="2522520" cy="2649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7787600" imgH="29197300" progId="">
                  <p:embed/>
                </p:oleObj>
              </mc:Choice>
              <mc:Fallback>
                <p:oleObj r:id="rId3" imgW="27787600" imgH="29197300" progId="">
                  <p:embed/>
                  <p:pic>
                    <p:nvPicPr>
                      <p:cNvPr id="6" name="Object 1">
                        <a:extLst>
                          <a:ext uri="{FF2B5EF4-FFF2-40B4-BE49-F238E27FC236}">
                            <a16:creationId xmlns:a16="http://schemas.microsoft.com/office/drawing/2014/main" id="{2DFB1620-B0CE-493C-A28D-D1A37F1E37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14625" y="3337547"/>
                        <a:ext cx="2522520" cy="264924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0">
                        <a:solidFill>
                          <a:srgbClr val="000000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00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46AF754E-1AB5-46B9-B95B-E6A6637CC398}"/>
              </a:ext>
            </a:extLst>
          </p:cNvPr>
          <p:cNvSpPr txBox="1"/>
          <p:nvPr/>
        </p:nvSpPr>
        <p:spPr>
          <a:xfrm>
            <a:off x="645458" y="1734556"/>
            <a:ext cx="105582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„Die bayerische Realschule ist eine leistungsfähige und zukunftsorientierte Schulart… </a:t>
            </a:r>
          </a:p>
          <a:p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Sie und Ihre Lehrkräfte bereiten die Schülerinnen und Schüler auf eine anspruchsvolle duale Berufsausbildung vor oder auf einen schulischen Anschluss mit dem Ziel der Hochschulreife… </a:t>
            </a:r>
          </a:p>
          <a:p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Der Realschulabschluss im Freistaat ist ein Qualitätssiegel.“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6CF36A5-74E2-47D1-9D63-C0F1A7048923}"/>
              </a:ext>
            </a:extLst>
          </p:cNvPr>
          <p:cNvSpPr txBox="1"/>
          <p:nvPr/>
        </p:nvSpPr>
        <p:spPr>
          <a:xfrm>
            <a:off x="645458" y="366520"/>
            <a:ext cx="9532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Prof. Dr. Michael </a:t>
            </a:r>
            <a:r>
              <a:rPr lang="de-DE" sz="36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Piazzolo</a:t>
            </a:r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</a:t>
            </a:r>
          </a:p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ehemaliger Bayerischer Kultusminister: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F4D35D3-0158-447F-9025-159A97200D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71415"/>
            <a:ext cx="1095851" cy="5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0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DFEB92-E30A-4413-9E14-3E678073D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116633"/>
            <a:ext cx="1095851" cy="5902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837FA15-833D-47EC-A846-2761F0D9A2EE}"/>
              </a:ext>
            </a:extLst>
          </p:cNvPr>
          <p:cNvSpPr txBox="1"/>
          <p:nvPr/>
        </p:nvSpPr>
        <p:spPr>
          <a:xfrm>
            <a:off x="645459" y="411738"/>
            <a:ext cx="8864600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Anmeldetermine für den Übertritt an die Realschule Röthenbach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3F11F35-2F08-4AA5-8E67-854A092F19D8}"/>
              </a:ext>
            </a:extLst>
          </p:cNvPr>
          <p:cNvSpPr txBox="1"/>
          <p:nvPr/>
        </p:nvSpPr>
        <p:spPr>
          <a:xfrm>
            <a:off x="645459" y="2711431"/>
            <a:ext cx="10620303" cy="120032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tabLst>
                <a:tab pos="2060575" algn="l"/>
              </a:tabLst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Montag	06.05.2024		08:30 - 16:00 Uhr</a:t>
            </a:r>
          </a:p>
          <a:p>
            <a:pPr>
              <a:tabLst>
                <a:tab pos="2060575" algn="l"/>
              </a:tabLst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Dienstag	07.05.2024 	08:30 - 15:00 Uhr</a:t>
            </a:r>
          </a:p>
        </p:txBody>
      </p:sp>
    </p:spTree>
    <p:extLst>
      <p:ext uri="{BB962C8B-B14F-4D97-AF65-F5344CB8AC3E}">
        <p14:creationId xmlns:p14="http://schemas.microsoft.com/office/powerpoint/2010/main" val="229345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DFEB92-E30A-4413-9E14-3E678073D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116633"/>
            <a:ext cx="1095851" cy="5902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837FA15-833D-47EC-A846-2761F0D9A2EE}"/>
              </a:ext>
            </a:extLst>
          </p:cNvPr>
          <p:cNvSpPr txBox="1"/>
          <p:nvPr/>
        </p:nvSpPr>
        <p:spPr>
          <a:xfrm>
            <a:off x="645459" y="411738"/>
            <a:ext cx="8864600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Anmeldetermine für den Übertritt an die Realschule Röthenbach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3F11F35-2F08-4AA5-8E67-854A092F19D8}"/>
              </a:ext>
            </a:extLst>
          </p:cNvPr>
          <p:cNvSpPr txBox="1"/>
          <p:nvPr/>
        </p:nvSpPr>
        <p:spPr>
          <a:xfrm>
            <a:off x="645459" y="1726010"/>
            <a:ext cx="106321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Zur Anmeldung bitte mitbringen: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Formulare der Online-Anmeldung (Anmeldung, Datenschutz, Erfassung Landratsamt, OGS)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Übertrittszeugnis (im Original) bzw. Halbjahres-zeugnis (für Gymnasiasten und Mittelschüler)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Geburtsurkunde oder Familienstammbuch (zur Einsicht)</a:t>
            </a:r>
          </a:p>
        </p:txBody>
      </p:sp>
    </p:spTree>
    <p:extLst>
      <p:ext uri="{BB962C8B-B14F-4D97-AF65-F5344CB8AC3E}">
        <p14:creationId xmlns:p14="http://schemas.microsoft.com/office/powerpoint/2010/main" val="199623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DFEB92-E30A-4413-9E14-3E678073D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116633"/>
            <a:ext cx="1095851" cy="5902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837FA15-833D-47EC-A846-2761F0D9A2EE}"/>
              </a:ext>
            </a:extLst>
          </p:cNvPr>
          <p:cNvSpPr txBox="1"/>
          <p:nvPr/>
        </p:nvSpPr>
        <p:spPr>
          <a:xfrm>
            <a:off x="645459" y="411738"/>
            <a:ext cx="8864600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Anmeldetermine für den Übertritt an die Realschule Röthenbach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3F11F35-2F08-4AA5-8E67-854A092F19D8}"/>
              </a:ext>
            </a:extLst>
          </p:cNvPr>
          <p:cNvSpPr txBox="1"/>
          <p:nvPr/>
        </p:nvSpPr>
        <p:spPr>
          <a:xfrm>
            <a:off x="645459" y="1726010"/>
            <a:ext cx="106321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Zur Anmeldung bitte mitbringen: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Eventuell Sorgerechtsbeschluss und Vollmacht des getrennt lebenden Erziehungsberechtigten     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Attest zu LRS oder Legasthenie (zum Probe-unterricht mitbringen)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Frankierter Umschlag (zum Probeunterricht mitbringen)</a:t>
            </a:r>
          </a:p>
        </p:txBody>
      </p:sp>
    </p:spTree>
    <p:extLst>
      <p:ext uri="{BB962C8B-B14F-4D97-AF65-F5344CB8AC3E}">
        <p14:creationId xmlns:p14="http://schemas.microsoft.com/office/powerpoint/2010/main" val="160184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DFEB92-E30A-4413-9E14-3E678073D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116633"/>
            <a:ext cx="1095851" cy="59021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0BC01F7-1CD8-4250-B381-17C637CBE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78" y="0"/>
            <a:ext cx="8382444" cy="7628965"/>
          </a:xfrm>
          <a:prstGeom prst="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1891AFA3-6B93-4559-B0B5-F9C96C48F357}"/>
              </a:ext>
            </a:extLst>
          </p:cNvPr>
          <p:cNvSpPr/>
          <p:nvPr/>
        </p:nvSpPr>
        <p:spPr>
          <a:xfrm rot="20048362">
            <a:off x="7032380" y="1762265"/>
            <a:ext cx="4717701" cy="179276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/>
              <a:t>Auf der Website der Schule:</a:t>
            </a:r>
          </a:p>
          <a:p>
            <a:pPr algn="ctr"/>
            <a:r>
              <a:rPr lang="de-DE" sz="1600" dirty="0"/>
              <a:t>https://www.rsroeba.de/a/schulanmeldung-2</a:t>
            </a:r>
          </a:p>
        </p:txBody>
      </p:sp>
    </p:spTree>
    <p:extLst>
      <p:ext uri="{BB962C8B-B14F-4D97-AF65-F5344CB8AC3E}">
        <p14:creationId xmlns:p14="http://schemas.microsoft.com/office/powerpoint/2010/main" val="425598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DFEB92-E30A-4413-9E14-3E678073D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116633"/>
            <a:ext cx="1095851" cy="5902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893F056-DE17-403D-98E4-73AE0D72AF36}"/>
              </a:ext>
            </a:extLst>
          </p:cNvPr>
          <p:cNvSpPr txBox="1"/>
          <p:nvPr/>
        </p:nvSpPr>
        <p:spPr>
          <a:xfrm>
            <a:off x="1440945" y="457904"/>
            <a:ext cx="97407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de-DE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de-DE" sz="5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Haben Sie noch Fragen?</a:t>
            </a:r>
          </a:p>
          <a:p>
            <a:r>
              <a:rPr lang="de-DE" sz="5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Bitte stellen Sie </a:t>
            </a:r>
          </a:p>
          <a:p>
            <a:r>
              <a:rPr lang="de-DE" sz="5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diese gerne!</a:t>
            </a:r>
          </a:p>
        </p:txBody>
      </p:sp>
      <p:pic>
        <p:nvPicPr>
          <p:cNvPr id="5" name="Grafik 4" descr="Fragen mit einfarbiger Füllung">
            <a:extLst>
              <a:ext uri="{FF2B5EF4-FFF2-40B4-BE49-F238E27FC236}">
                <a16:creationId xmlns:a16="http://schemas.microsoft.com/office/drawing/2014/main" id="{4699051B-D021-4DEC-91AE-B31A3461C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4716" y="2473751"/>
            <a:ext cx="4037485" cy="403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00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DFEB92-E30A-4413-9E14-3E678073DA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116633"/>
            <a:ext cx="1095851" cy="5902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8DC40CA-4E44-483A-9E72-301B395C520B}"/>
              </a:ext>
            </a:extLst>
          </p:cNvPr>
          <p:cNvSpPr txBox="1"/>
          <p:nvPr/>
        </p:nvSpPr>
        <p:spPr>
          <a:xfrm>
            <a:off x="727969" y="457904"/>
            <a:ext cx="996074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Vielen Dank für Ihr Interesse,</a:t>
            </a:r>
          </a:p>
          <a:p>
            <a:endParaRPr lang="de-DE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de-DE" sz="5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wir würden uns freuen, Sie</a:t>
            </a:r>
          </a:p>
          <a:p>
            <a:r>
              <a:rPr lang="de-DE" sz="5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bei der Begrüßung der neuen Schülerinnen und Schüler zum kommenden Schuljahr wiedersehen zu können!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FF41B38-2A5B-416B-980B-D28CCF089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900" y="3661497"/>
            <a:ext cx="1961948" cy="260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8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DFEB92-E30A-4413-9E14-3E678073D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71415"/>
            <a:ext cx="1095851" cy="5902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2B8A1B7-6415-452E-AD2B-A2410A75A615}"/>
              </a:ext>
            </a:extLst>
          </p:cNvPr>
          <p:cNvSpPr txBox="1"/>
          <p:nvPr/>
        </p:nvSpPr>
        <p:spPr>
          <a:xfrm>
            <a:off x="645459" y="411738"/>
            <a:ext cx="886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Profil der bayerischen Realschule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98DFE71-4CF4-48F4-9F8E-E70DC9681F53}"/>
              </a:ext>
            </a:extLst>
          </p:cNvPr>
          <p:cNvSpPr txBox="1"/>
          <p:nvPr/>
        </p:nvSpPr>
        <p:spPr>
          <a:xfrm>
            <a:off x="645458" y="1734556"/>
            <a:ext cx="105582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Die Realschule ist eine allgemeinbildende (erweitert) und berufsvorbereitende Schule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Die Schulzeit endet nach der 10. Klasse mit dem mittleren Schulabschluss (Eintritt in berufs- und studienqualifizierende Studiengänge)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Die Realschule differenziert ab der 7. Klasse in Wahlpflichtfächergruppen (Schwerpunkte)</a:t>
            </a:r>
          </a:p>
        </p:txBody>
      </p:sp>
    </p:spTree>
    <p:extLst>
      <p:ext uri="{BB962C8B-B14F-4D97-AF65-F5344CB8AC3E}">
        <p14:creationId xmlns:p14="http://schemas.microsoft.com/office/powerpoint/2010/main" val="341485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DFEB92-E30A-4413-9E14-3E678073D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116633"/>
            <a:ext cx="1095851" cy="5902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2B8A1B7-6415-452E-AD2B-A2410A75A615}"/>
              </a:ext>
            </a:extLst>
          </p:cNvPr>
          <p:cNvSpPr txBox="1"/>
          <p:nvPr/>
        </p:nvSpPr>
        <p:spPr>
          <a:xfrm>
            <a:off x="645459" y="411738"/>
            <a:ext cx="886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Profil der bayerischen Realschule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98DFE71-4CF4-48F4-9F8E-E70DC9681F53}"/>
              </a:ext>
            </a:extLst>
          </p:cNvPr>
          <p:cNvSpPr txBox="1"/>
          <p:nvPr/>
        </p:nvSpPr>
        <p:spPr>
          <a:xfrm>
            <a:off x="645458" y="1734556"/>
            <a:ext cx="105582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Ausgangspunkt des kompetenzorientierten Unterrichts: </a:t>
            </a:r>
            <a:r>
              <a:rPr lang="de-DE" sz="3600" b="1" dirty="0">
                <a:solidFill>
                  <a:schemeClr val="bg1"/>
                </a:solidFill>
                <a:latin typeface="Abadi" panose="020B0604020104020204" pitchFamily="34" charset="0"/>
              </a:rPr>
              <a:t>Erfahrungswelt der Schüler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Spricht junge Menschen an, die praktische Fähigkeiten und Neigungen haben, aber auch an theoretischen Fragen interessiert sind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Die Einübungsphasen der Lerninhalte sind länger als am Gymnasium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Digitalisierung - Projektpräsentation</a:t>
            </a:r>
          </a:p>
        </p:txBody>
      </p:sp>
    </p:spTree>
    <p:extLst>
      <p:ext uri="{BB962C8B-B14F-4D97-AF65-F5344CB8AC3E}">
        <p14:creationId xmlns:p14="http://schemas.microsoft.com/office/powerpoint/2010/main" val="81672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DFEB92-E30A-4413-9E14-3E678073D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116633"/>
            <a:ext cx="1095851" cy="5902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2B8A1B7-6415-452E-AD2B-A2410A75A615}"/>
              </a:ext>
            </a:extLst>
          </p:cNvPr>
          <p:cNvSpPr txBox="1"/>
          <p:nvPr/>
        </p:nvSpPr>
        <p:spPr>
          <a:xfrm>
            <a:off x="645459" y="411738"/>
            <a:ext cx="886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Pädagogische Leitthemen der</a:t>
            </a:r>
          </a:p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Jahrgangsstufen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98DFE71-4CF4-48F4-9F8E-E70DC9681F53}"/>
              </a:ext>
            </a:extLst>
          </p:cNvPr>
          <p:cNvSpPr txBox="1"/>
          <p:nvPr/>
        </p:nvSpPr>
        <p:spPr>
          <a:xfrm>
            <a:off x="645458" y="1734556"/>
            <a:ext cx="105582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5:	Sich in einem neuen Umfeld orientieren</a:t>
            </a:r>
          </a:p>
          <a:p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6:	Schulgemeinschaft mitgestalten</a:t>
            </a:r>
          </a:p>
          <a:p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7:	Eigene Individualität entwickeln</a:t>
            </a:r>
          </a:p>
          <a:p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8:	Beziehungen aufbauen und gestalten</a:t>
            </a:r>
          </a:p>
          <a:p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9:	Lebensperspektiven entwickeln</a:t>
            </a:r>
          </a:p>
          <a:p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10:	An der Gestaltung von Gegenwart und Zukunft 	mitwirken</a:t>
            </a:r>
          </a:p>
        </p:txBody>
      </p:sp>
    </p:spTree>
    <p:extLst>
      <p:ext uri="{BB962C8B-B14F-4D97-AF65-F5344CB8AC3E}">
        <p14:creationId xmlns:p14="http://schemas.microsoft.com/office/powerpoint/2010/main" val="263985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DFEB92-E30A-4413-9E14-3E678073D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116633"/>
            <a:ext cx="1095851" cy="5902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2B8A1B7-6415-452E-AD2B-A2410A75A615}"/>
              </a:ext>
            </a:extLst>
          </p:cNvPr>
          <p:cNvSpPr txBox="1"/>
          <p:nvPr/>
        </p:nvSpPr>
        <p:spPr>
          <a:xfrm>
            <a:off x="645459" y="411738"/>
            <a:ext cx="886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Aufteilung in Wahlpflichtfächergruppen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9B0877DC-9190-49C5-9F07-DA7E3B3341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221034"/>
              </p:ext>
            </p:extLst>
          </p:nvPr>
        </p:nvGraphicFramePr>
        <p:xfrm>
          <a:off x="735291" y="1795808"/>
          <a:ext cx="10972799" cy="97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DAD07397-F240-4018-8DA3-D5F00A13E24C}"/>
              </a:ext>
            </a:extLst>
          </p:cNvPr>
          <p:cNvSpPr txBox="1"/>
          <p:nvPr/>
        </p:nvSpPr>
        <p:spPr>
          <a:xfrm>
            <a:off x="735291" y="2757189"/>
            <a:ext cx="3791488" cy="3539430"/>
          </a:xfrm>
          <a:prstGeom prst="rect">
            <a:avLst/>
          </a:prstGeom>
          <a:noFill/>
          <a:ln w="73025">
            <a:solidFill>
              <a:srgbClr val="31ACE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2800" u="sng" dirty="0">
                <a:solidFill>
                  <a:schemeClr val="bg1"/>
                </a:solidFill>
                <a:latin typeface="Abadi" panose="020B0604020104020204" pitchFamily="34" charset="0"/>
              </a:rPr>
              <a:t>Basisunterricht</a:t>
            </a:r>
            <a:r>
              <a:rPr lang="de-DE" sz="2800" dirty="0">
                <a:solidFill>
                  <a:schemeClr val="bg1"/>
                </a:solidFill>
                <a:latin typeface="Abadi" panose="020B0604020104020204" pitchFamily="34" charset="0"/>
              </a:rPr>
              <a:t> in den Fächern </a:t>
            </a:r>
            <a:r>
              <a:rPr lang="de-DE" sz="2800" dirty="0">
                <a:solidFill>
                  <a:srgbClr val="FF0000"/>
                </a:solidFill>
                <a:latin typeface="Abadi" panose="020B0604020104020204" pitchFamily="34" charset="0"/>
              </a:rPr>
              <a:t>Deutsch</a:t>
            </a:r>
            <a:r>
              <a:rPr lang="de-DE" sz="2800" dirty="0">
                <a:solidFill>
                  <a:schemeClr val="bg1"/>
                </a:solidFill>
                <a:latin typeface="Abadi" panose="020B0604020104020204" pitchFamily="34" charset="0"/>
              </a:rPr>
              <a:t>, </a:t>
            </a:r>
            <a:r>
              <a:rPr lang="de-DE" sz="2800" dirty="0">
                <a:solidFill>
                  <a:srgbClr val="FF0000"/>
                </a:solidFill>
                <a:latin typeface="Abadi" panose="020B0604020104020204" pitchFamily="34" charset="0"/>
              </a:rPr>
              <a:t>Mathematik</a:t>
            </a:r>
            <a:r>
              <a:rPr lang="de-DE" sz="2800" dirty="0">
                <a:solidFill>
                  <a:schemeClr val="bg1"/>
                </a:solidFill>
                <a:latin typeface="Abadi" panose="020B0604020104020204" pitchFamily="34" charset="0"/>
              </a:rPr>
              <a:t>, </a:t>
            </a:r>
            <a:r>
              <a:rPr lang="de-DE" sz="2800" dirty="0">
                <a:solidFill>
                  <a:srgbClr val="FF0000"/>
                </a:solidFill>
                <a:latin typeface="Abadi" panose="020B0604020104020204" pitchFamily="34" charset="0"/>
              </a:rPr>
              <a:t>Englisch</a:t>
            </a:r>
            <a:r>
              <a:rPr lang="de-DE" sz="2800" dirty="0">
                <a:solidFill>
                  <a:schemeClr val="bg1"/>
                </a:solidFill>
                <a:latin typeface="Abadi" panose="020B0604020104020204" pitchFamily="34" charset="0"/>
              </a:rPr>
              <a:t>, Biologie, Geographie, Religion/Ethik, Sport, Musik, Kunst/Werken; Informationstechno-logie, Geschichte (ab 6)</a:t>
            </a:r>
          </a:p>
        </p:txBody>
      </p:sp>
      <p:pic>
        <p:nvPicPr>
          <p:cNvPr id="9" name="Picture 27">
            <a:extLst>
              <a:ext uri="{FF2B5EF4-FFF2-40B4-BE49-F238E27FC236}">
                <a16:creationId xmlns:a16="http://schemas.microsoft.com/office/drawing/2014/main" id="{64FCE032-4BB9-4A6A-8605-AE04C22591E2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5496448" y="2804679"/>
            <a:ext cx="496800" cy="50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8">
            <a:extLst>
              <a:ext uri="{FF2B5EF4-FFF2-40B4-BE49-F238E27FC236}">
                <a16:creationId xmlns:a16="http://schemas.microsoft.com/office/drawing/2014/main" id="{8461ACD7-F7F6-4CD9-A4C1-5AF6E5725DF2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5496448" y="3818299"/>
            <a:ext cx="495360" cy="47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9">
            <a:extLst>
              <a:ext uri="{FF2B5EF4-FFF2-40B4-BE49-F238E27FC236}">
                <a16:creationId xmlns:a16="http://schemas.microsoft.com/office/drawing/2014/main" id="{9DFEC0EC-4AF3-4F5C-9DAD-E7FE407E39C6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5496448" y="4806719"/>
            <a:ext cx="484200" cy="4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0">
            <a:extLst>
              <a:ext uri="{FF2B5EF4-FFF2-40B4-BE49-F238E27FC236}">
                <a16:creationId xmlns:a16="http://schemas.microsoft.com/office/drawing/2014/main" id="{83825078-3BB7-4EF5-B956-901517DEDF96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5496448" y="5804500"/>
            <a:ext cx="477720" cy="4921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DF548C7A-A648-40BF-B252-84841DABE7A6}"/>
              </a:ext>
            </a:extLst>
          </p:cNvPr>
          <p:cNvCxnSpPr>
            <a:cxnSpLocks/>
          </p:cNvCxnSpPr>
          <p:nvPr/>
        </p:nvCxnSpPr>
        <p:spPr>
          <a:xfrm>
            <a:off x="4498952" y="3089941"/>
            <a:ext cx="969666" cy="0"/>
          </a:xfrm>
          <a:prstGeom prst="straightConnector1">
            <a:avLst/>
          </a:prstGeom>
          <a:ln w="73025">
            <a:solidFill>
              <a:srgbClr val="31AC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76A0D009-F78F-4C77-B199-68BE1C35036C}"/>
              </a:ext>
            </a:extLst>
          </p:cNvPr>
          <p:cNvCxnSpPr>
            <a:cxnSpLocks/>
          </p:cNvCxnSpPr>
          <p:nvPr/>
        </p:nvCxnSpPr>
        <p:spPr>
          <a:xfrm>
            <a:off x="4498952" y="4076814"/>
            <a:ext cx="969666" cy="0"/>
          </a:xfrm>
          <a:prstGeom prst="straightConnector1">
            <a:avLst/>
          </a:prstGeom>
          <a:ln w="73025">
            <a:solidFill>
              <a:srgbClr val="31AC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2E3BCF70-E735-4AA3-A62A-AEE643AC4158}"/>
              </a:ext>
            </a:extLst>
          </p:cNvPr>
          <p:cNvCxnSpPr>
            <a:cxnSpLocks/>
          </p:cNvCxnSpPr>
          <p:nvPr/>
        </p:nvCxnSpPr>
        <p:spPr>
          <a:xfrm>
            <a:off x="4498952" y="5063687"/>
            <a:ext cx="969666" cy="0"/>
          </a:xfrm>
          <a:prstGeom prst="straightConnector1">
            <a:avLst/>
          </a:prstGeom>
          <a:ln w="73025">
            <a:solidFill>
              <a:srgbClr val="31AC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F53760DE-3D84-4225-92DD-E2849DF5803F}"/>
              </a:ext>
            </a:extLst>
          </p:cNvPr>
          <p:cNvCxnSpPr>
            <a:cxnSpLocks/>
          </p:cNvCxnSpPr>
          <p:nvPr/>
        </p:nvCxnSpPr>
        <p:spPr>
          <a:xfrm>
            <a:off x="4498952" y="6050560"/>
            <a:ext cx="969666" cy="0"/>
          </a:xfrm>
          <a:prstGeom prst="straightConnector1">
            <a:avLst/>
          </a:prstGeom>
          <a:ln w="73025">
            <a:solidFill>
              <a:srgbClr val="31AC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0B5B5282-0329-4216-86A4-ADC1F062E398}"/>
              </a:ext>
            </a:extLst>
          </p:cNvPr>
          <p:cNvSpPr txBox="1"/>
          <p:nvPr/>
        </p:nvSpPr>
        <p:spPr>
          <a:xfrm>
            <a:off x="6322279" y="2804679"/>
            <a:ext cx="513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719138">
              <a:tabLst>
                <a:tab pos="538163" algn="l"/>
              </a:tabLst>
            </a:pPr>
            <a:r>
              <a:rPr lang="de-DE" sz="2800" dirty="0">
                <a:solidFill>
                  <a:schemeClr val="bg1"/>
                </a:solidFill>
                <a:latin typeface="Abadi" panose="020B0604020104020204" pitchFamily="34" charset="0"/>
              </a:rPr>
              <a:t>I	Mathematik, Physik, Chemie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ADD1D807-70E1-4FFA-B56B-7B01242AA0E7}"/>
              </a:ext>
            </a:extLst>
          </p:cNvPr>
          <p:cNvSpPr txBox="1"/>
          <p:nvPr/>
        </p:nvSpPr>
        <p:spPr>
          <a:xfrm>
            <a:off x="6322279" y="4806719"/>
            <a:ext cx="503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538163" algn="l"/>
              </a:tabLst>
            </a:pPr>
            <a:r>
              <a:rPr lang="de-DE" sz="2800" dirty="0" err="1">
                <a:solidFill>
                  <a:schemeClr val="bg1"/>
                </a:solidFill>
                <a:latin typeface="Abadi" panose="020B0604020104020204" pitchFamily="34" charset="0"/>
              </a:rPr>
              <a:t>IIIa</a:t>
            </a:r>
            <a:r>
              <a:rPr lang="de-DE" sz="2800" dirty="0">
                <a:solidFill>
                  <a:schemeClr val="bg1"/>
                </a:solidFill>
                <a:latin typeface="Abadi" panose="020B0604020104020204" pitchFamily="34" charset="0"/>
              </a:rPr>
              <a:t>	Französisch (ohne EG)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506E6C39-8DCD-4D87-8299-1F63E0FC3CFD}"/>
              </a:ext>
            </a:extLst>
          </p:cNvPr>
          <p:cNvSpPr txBox="1"/>
          <p:nvPr/>
        </p:nvSpPr>
        <p:spPr>
          <a:xfrm>
            <a:off x="6322279" y="3818299"/>
            <a:ext cx="503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25475">
              <a:tabLst>
                <a:tab pos="538163" algn="l"/>
              </a:tabLst>
            </a:pPr>
            <a:r>
              <a:rPr lang="de-DE" sz="2800" dirty="0">
                <a:solidFill>
                  <a:schemeClr val="bg1"/>
                </a:solidFill>
                <a:latin typeface="Abadi" panose="020B0604020104020204" pitchFamily="34" charset="0"/>
              </a:rPr>
              <a:t>II	Wirtschaftswissenschaften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E7B0111F-0E3D-460B-ACDB-8B4BEDE74EFE}"/>
              </a:ext>
            </a:extLst>
          </p:cNvPr>
          <p:cNvSpPr txBox="1"/>
          <p:nvPr/>
        </p:nvSpPr>
        <p:spPr>
          <a:xfrm>
            <a:off x="6322279" y="5804500"/>
            <a:ext cx="503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538163" algn="l"/>
              </a:tabLst>
            </a:pPr>
            <a:r>
              <a:rPr lang="de-DE" sz="2800" dirty="0" err="1">
                <a:solidFill>
                  <a:schemeClr val="bg1"/>
                </a:solidFill>
                <a:latin typeface="Abadi" panose="020B0604020104020204" pitchFamily="34" charset="0"/>
              </a:rPr>
              <a:t>IIIb</a:t>
            </a:r>
            <a:r>
              <a:rPr lang="de-DE" sz="2800" dirty="0">
                <a:solidFill>
                  <a:schemeClr val="bg1"/>
                </a:solidFill>
                <a:latin typeface="Abadi" panose="020B0604020104020204" pitchFamily="34" charset="0"/>
              </a:rPr>
              <a:t>	Sozialwesen</a:t>
            </a:r>
          </a:p>
        </p:txBody>
      </p:sp>
    </p:spTree>
    <p:extLst>
      <p:ext uri="{BB962C8B-B14F-4D97-AF65-F5344CB8AC3E}">
        <p14:creationId xmlns:p14="http://schemas.microsoft.com/office/powerpoint/2010/main" val="345107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34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DFEB92-E30A-4413-9E14-3E678073D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116633"/>
            <a:ext cx="1095851" cy="5902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2B8A1B7-6415-452E-AD2B-A2410A75A615}"/>
              </a:ext>
            </a:extLst>
          </p:cNvPr>
          <p:cNvSpPr txBox="1"/>
          <p:nvPr/>
        </p:nvSpPr>
        <p:spPr>
          <a:xfrm>
            <a:off x="645459" y="411738"/>
            <a:ext cx="886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Realschulabschluss – mit besonderer Qualifikation für eine Ausbildung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98DFE71-4CF4-48F4-9F8E-E70DC9681F53}"/>
              </a:ext>
            </a:extLst>
          </p:cNvPr>
          <p:cNvSpPr txBox="1"/>
          <p:nvPr/>
        </p:nvSpPr>
        <p:spPr>
          <a:xfrm>
            <a:off x="645458" y="1734556"/>
            <a:ext cx="105582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naturwissenschaftlich-technische und</a:t>
            </a:r>
            <a:b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gewerblich-technische Berufe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Berufe im Dienstleistungsbereich, in Handel, Banken, Versicherungen, Verwaltung und 	           Industrie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Berufe im musisch-gestaltenden</a:t>
            </a:r>
            <a:b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hauswirtschaftlichen, sozialen und im handwerklichen Bereich</a:t>
            </a: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38FA2C82-48A0-489A-BB3A-ADF1D246AE4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748382" y="1511628"/>
            <a:ext cx="1676519" cy="135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80FF832E-AC5B-47D0-A693-0BA51FDFD5F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909003" y="2923952"/>
            <a:ext cx="1447919" cy="114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11FCF931-5FCF-4CB7-8875-E3121BD8911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748382" y="5598831"/>
            <a:ext cx="1447919" cy="101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158A6B8E-5FA0-48D1-9670-97883A0B317A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711480" y="3996713"/>
            <a:ext cx="8874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BBB52D19-11C6-46D5-BBD5-B08474CEA5FF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8748382" y="4293120"/>
            <a:ext cx="1371599" cy="1231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21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DFEB92-E30A-4413-9E14-3E678073D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997" y="116633"/>
            <a:ext cx="1095851" cy="5902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2B8A1B7-6415-452E-AD2B-A2410A75A615}"/>
              </a:ext>
            </a:extLst>
          </p:cNvPr>
          <p:cNvSpPr txBox="1"/>
          <p:nvPr/>
        </p:nvSpPr>
        <p:spPr>
          <a:xfrm>
            <a:off x="645459" y="411738"/>
            <a:ext cx="886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Realschulabschluss – mit besonderer Qualifikation für eine Ausbildung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98DFE71-4CF4-48F4-9F8E-E70DC9681F53}"/>
              </a:ext>
            </a:extLst>
          </p:cNvPr>
          <p:cNvSpPr txBox="1"/>
          <p:nvPr/>
        </p:nvSpPr>
        <p:spPr>
          <a:xfrm>
            <a:off x="645458" y="1734556"/>
            <a:ext cx="10558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weiterführende schulische Bildungsgänge (</a:t>
            </a:r>
            <a:r>
              <a:rPr lang="de-DE" sz="3600" dirty="0" err="1">
                <a:solidFill>
                  <a:schemeClr val="bg1"/>
                </a:solidFill>
                <a:latin typeface="Abadi" panose="020B0604020104020204" pitchFamily="34" charset="0"/>
              </a:rPr>
              <a:t>Gym</a:t>
            </a: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, FOS, BOS)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  <a:latin typeface="Abadi" panose="020B0604020104020204" pitchFamily="34" charset="0"/>
              </a:rPr>
              <a:t>Ausbildung zum Fachlehrer/zur Fachlehrerin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CCF92A1B-6FC6-4C55-B4E1-322C748D29C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517957" y="2249306"/>
            <a:ext cx="1371599" cy="109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AD0626F2-8402-41E3-A625-DE90165F7B6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165338" y="3053442"/>
            <a:ext cx="920879" cy="1219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dirty="0">
            <a:solidFill>
              <a:schemeClr val="bg1"/>
            </a:solidFill>
            <a:latin typeface="Abadi" panose="020B06040201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1203</Words>
  <Application>Microsoft Office PowerPoint</Application>
  <PresentationFormat>Breitbild</PresentationFormat>
  <Paragraphs>224</Paragraphs>
  <Slides>35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3" baseType="lpstr">
      <vt:lpstr>Abadi</vt:lpstr>
      <vt:lpstr>Arial</vt:lpstr>
      <vt:lpstr>Arial Rounded MT Bold</vt:lpstr>
      <vt:lpstr>Calibri</vt:lpstr>
      <vt:lpstr>Calibri Light</vt:lpstr>
      <vt:lpstr>Wingdings</vt:lpstr>
      <vt:lpstr>Office</vt:lpstr>
      <vt:lpstr>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Paul May</dc:creator>
  <cp:lastModifiedBy>Peter Müller</cp:lastModifiedBy>
  <cp:revision>27</cp:revision>
  <dcterms:created xsi:type="dcterms:W3CDTF">2022-03-12T09:13:07Z</dcterms:created>
  <dcterms:modified xsi:type="dcterms:W3CDTF">2024-01-26T06:48:41Z</dcterms:modified>
</cp:coreProperties>
</file>