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1"/>
  </p:sldMasterIdLst>
  <p:sldIdLst>
    <p:sldId id="256" r:id="rId2"/>
    <p:sldId id="311" r:id="rId3"/>
    <p:sldId id="289" r:id="rId4"/>
    <p:sldId id="285" r:id="rId5"/>
    <p:sldId id="302" r:id="rId6"/>
    <p:sldId id="288" r:id="rId7"/>
    <p:sldId id="286" r:id="rId8"/>
    <p:sldId id="306" r:id="rId9"/>
    <p:sldId id="287" r:id="rId10"/>
    <p:sldId id="307" r:id="rId11"/>
    <p:sldId id="308" r:id="rId12"/>
    <p:sldId id="290" r:id="rId13"/>
    <p:sldId id="278" r:id="rId14"/>
    <p:sldId id="303" r:id="rId15"/>
    <p:sldId id="258" r:id="rId16"/>
    <p:sldId id="312" r:id="rId17"/>
    <p:sldId id="313" r:id="rId18"/>
    <p:sldId id="263" r:id="rId19"/>
    <p:sldId id="257" r:id="rId20"/>
    <p:sldId id="259" r:id="rId21"/>
    <p:sldId id="260" r:id="rId22"/>
    <p:sldId id="261" r:id="rId23"/>
    <p:sldId id="264" r:id="rId24"/>
    <p:sldId id="304" r:id="rId25"/>
    <p:sldId id="265" r:id="rId26"/>
    <p:sldId id="291" r:id="rId27"/>
    <p:sldId id="292" r:id="rId28"/>
    <p:sldId id="293" r:id="rId29"/>
    <p:sldId id="266" r:id="rId30"/>
    <p:sldId id="305" r:id="rId31"/>
    <p:sldId id="267" r:id="rId32"/>
    <p:sldId id="268" r:id="rId33"/>
    <p:sldId id="294" r:id="rId34"/>
    <p:sldId id="295" r:id="rId35"/>
    <p:sldId id="269" r:id="rId36"/>
    <p:sldId id="270" r:id="rId37"/>
    <p:sldId id="309" r:id="rId38"/>
    <p:sldId id="296" r:id="rId39"/>
    <p:sldId id="297" r:id="rId40"/>
    <p:sldId id="273" r:id="rId41"/>
    <p:sldId id="310" r:id="rId42"/>
    <p:sldId id="298" r:id="rId43"/>
    <p:sldId id="271" r:id="rId44"/>
    <p:sldId id="299" r:id="rId45"/>
    <p:sldId id="272" r:id="rId46"/>
    <p:sldId id="274" r:id="rId47"/>
    <p:sldId id="275" r:id="rId48"/>
    <p:sldId id="300" r:id="rId49"/>
    <p:sldId id="276" r:id="rId50"/>
    <p:sldId id="279" r:id="rId51"/>
    <p:sldId id="301" r:id="rId52"/>
    <p:sldId id="280" r:id="rId53"/>
    <p:sldId id="281" r:id="rId54"/>
    <p:sldId id="282" r:id="rId55"/>
    <p:sldId id="283" r:id="rId56"/>
    <p:sldId id="284" r:id="rId57"/>
    <p:sldId id="314" r:id="rId5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E35213B-D346-4534-B221-2616810EEF94}" type="datetimeFigureOut">
              <a:rPr lang="pl-PL" smtClean="0"/>
              <a:pPr/>
              <a:t>11.05.2023</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98E24D-31E3-411A-B81D-CC77F69BED61}"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7E35213B-D346-4534-B221-2616810EEF94}" type="datetimeFigureOut">
              <a:rPr lang="pl-PL" smtClean="0"/>
              <a:pPr/>
              <a:t>11.05.2023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98E24D-31E3-411A-B81D-CC77F69BED6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7E35213B-D346-4534-B221-2616810EEF94}" type="datetimeFigureOut">
              <a:rPr lang="pl-PL" smtClean="0"/>
              <a:pPr/>
              <a:t>11.05.2023</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B198E24D-31E3-411A-B81D-CC77F69BED61}"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7E35213B-D346-4534-B221-2616810EEF94}" type="datetimeFigureOut">
              <a:rPr lang="pl-PL" smtClean="0"/>
              <a:pPr/>
              <a:t>11.05.2023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B198E24D-31E3-411A-B81D-CC77F69BED61}"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a:t>Kliknij, aby edytować styl</a:t>
            </a:r>
            <a:endParaRPr kumimoji="0" lang="en-US"/>
          </a:p>
        </p:txBody>
      </p:sp>
      <p:sp>
        <p:nvSpPr>
          <p:cNvPr id="12" name="Symbol zastępczy daty 11"/>
          <p:cNvSpPr>
            <a:spLocks noGrp="1"/>
          </p:cNvSpPr>
          <p:nvPr>
            <p:ph type="dt" sz="half" idx="10"/>
          </p:nvPr>
        </p:nvSpPr>
        <p:spPr/>
        <p:txBody>
          <a:bodyPr/>
          <a:lstStyle/>
          <a:p>
            <a:fld id="{7E35213B-D346-4534-B221-2616810EEF94}" type="datetimeFigureOut">
              <a:rPr lang="pl-PL" smtClean="0"/>
              <a:pPr/>
              <a:t>11.05.2023</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98E24D-31E3-411A-B81D-CC77F69BED61}"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8" name="Symbol zastępczy daty 7"/>
          <p:cNvSpPr>
            <a:spLocks noGrp="1"/>
          </p:cNvSpPr>
          <p:nvPr>
            <p:ph type="dt" sz="half" idx="15"/>
          </p:nvPr>
        </p:nvSpPr>
        <p:spPr/>
        <p:txBody>
          <a:bodyPr rtlCol="0"/>
          <a:lstStyle/>
          <a:p>
            <a:fld id="{7E35213B-D346-4534-B221-2616810EEF94}" type="datetimeFigureOut">
              <a:rPr lang="pl-PL" smtClean="0"/>
              <a:pPr/>
              <a:t>11.05.2023</a:t>
            </a:fld>
            <a:endParaRPr lang="pl-PL"/>
          </a:p>
        </p:txBody>
      </p:sp>
      <p:sp>
        <p:nvSpPr>
          <p:cNvPr id="10" name="Symbol zastępczy numeru slajdu 9"/>
          <p:cNvSpPr>
            <a:spLocks noGrp="1"/>
          </p:cNvSpPr>
          <p:nvPr>
            <p:ph type="sldNum" sz="quarter" idx="16"/>
          </p:nvPr>
        </p:nvSpPr>
        <p:spPr/>
        <p:txBody>
          <a:bodyPr rtlCol="0"/>
          <a:lstStyle/>
          <a:p>
            <a:fld id="{B198E24D-31E3-411A-B81D-CC77F69BED61}"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0" name="Symbol zastępczy daty 9"/>
          <p:cNvSpPr>
            <a:spLocks noGrp="1"/>
          </p:cNvSpPr>
          <p:nvPr>
            <p:ph type="dt" sz="half" idx="15"/>
          </p:nvPr>
        </p:nvSpPr>
        <p:spPr/>
        <p:txBody>
          <a:bodyPr rtlCol="0"/>
          <a:lstStyle/>
          <a:p>
            <a:fld id="{7E35213B-D346-4534-B221-2616810EEF94}" type="datetimeFigureOut">
              <a:rPr lang="pl-PL" smtClean="0"/>
              <a:pPr/>
              <a:t>11.05.2023</a:t>
            </a:fld>
            <a:endParaRPr lang="pl-PL"/>
          </a:p>
        </p:txBody>
      </p:sp>
      <p:sp>
        <p:nvSpPr>
          <p:cNvPr id="12" name="Symbol zastępczy numeru slajdu 11"/>
          <p:cNvSpPr>
            <a:spLocks noGrp="1"/>
          </p:cNvSpPr>
          <p:nvPr>
            <p:ph type="sldNum" sz="quarter" idx="16"/>
          </p:nvPr>
        </p:nvSpPr>
        <p:spPr/>
        <p:txBody>
          <a:bodyPr rtlCol="0"/>
          <a:lstStyle/>
          <a:p>
            <a:fld id="{B198E24D-31E3-411A-B81D-CC77F69BED61}"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7E35213B-D346-4534-B221-2616810EEF94}" type="datetimeFigureOut">
              <a:rPr lang="pl-PL" smtClean="0"/>
              <a:pPr/>
              <a:t>11.05.2023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B198E24D-31E3-411A-B81D-CC77F69BED61}"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E35213B-D346-4534-B221-2616810EEF94}" type="datetimeFigureOut">
              <a:rPr lang="pl-PL" smtClean="0"/>
              <a:pPr/>
              <a:t>11.05.2023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B198E24D-31E3-411A-B81D-CC77F69BED6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7E35213B-D346-4534-B221-2616810EEF94}" type="datetimeFigureOut">
              <a:rPr lang="pl-PL" smtClean="0"/>
              <a:pPr/>
              <a:t>11.05.2023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B198E24D-31E3-411A-B81D-CC77F69BED61}"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7E35213B-D346-4534-B221-2616810EEF94}" type="datetimeFigureOut">
              <a:rPr lang="pl-PL" smtClean="0"/>
              <a:pPr/>
              <a:t>11.05.2023</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B198E24D-31E3-411A-B81D-CC77F69BED61}"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E35213B-D346-4534-B221-2616810EEF94}" type="datetimeFigureOut">
              <a:rPr lang="pl-PL" smtClean="0"/>
              <a:pPr/>
              <a:t>11.05.2023</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98E24D-31E3-411A-B81D-CC77F69BED6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844824"/>
            <a:ext cx="8229600" cy="3528392"/>
          </a:xfrm>
        </p:spPr>
        <p:txBody>
          <a:bodyPr>
            <a:noAutofit/>
          </a:bodyPr>
          <a:lstStyle/>
          <a:p>
            <a:pPr algn="ctr"/>
            <a:r>
              <a:rPr lang="pl-PL" sz="6000" b="1" dirty="0">
                <a:latin typeface="Algerian" pitchFamily="82" charset="0"/>
                <a:cs typeface="Times New Roman" pitchFamily="18" charset="0"/>
              </a:rPr>
              <a:t>FORMY </a:t>
            </a:r>
            <a:br>
              <a:rPr lang="pl-PL" sz="6000" b="1" dirty="0">
                <a:latin typeface="Algerian" pitchFamily="82" charset="0"/>
                <a:cs typeface="Times New Roman" pitchFamily="18" charset="0"/>
              </a:rPr>
            </a:br>
            <a:r>
              <a:rPr lang="pl-PL" sz="6000" b="1" dirty="0">
                <a:latin typeface="Algerian" pitchFamily="82" charset="0"/>
                <a:cs typeface="Times New Roman" pitchFamily="18" charset="0"/>
              </a:rPr>
              <a:t>i </a:t>
            </a:r>
            <a:br>
              <a:rPr lang="pl-PL" sz="6000" b="1" dirty="0">
                <a:latin typeface="Algerian" pitchFamily="82" charset="0"/>
                <a:cs typeface="Times New Roman" pitchFamily="18" charset="0"/>
              </a:rPr>
            </a:br>
            <a:r>
              <a:rPr lang="pl-PL" sz="6000" b="1" dirty="0">
                <a:latin typeface="Algerian" pitchFamily="82" charset="0"/>
                <a:cs typeface="Times New Roman" pitchFamily="18" charset="0"/>
              </a:rPr>
              <a:t>METODY </a:t>
            </a:r>
            <a:br>
              <a:rPr lang="pl-PL" sz="6000" b="1" dirty="0">
                <a:latin typeface="Algerian" pitchFamily="82" charset="0"/>
                <a:cs typeface="Times New Roman" pitchFamily="18" charset="0"/>
              </a:rPr>
            </a:br>
            <a:r>
              <a:rPr lang="pl-PL" sz="6000" b="1" dirty="0">
                <a:latin typeface="Algerian" pitchFamily="82" charset="0"/>
                <a:cs typeface="Times New Roman" pitchFamily="18" charset="0"/>
              </a:rPr>
              <a:t>NAUCZANIA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7" name="Prostokąt 6"/>
          <p:cNvSpPr/>
          <p:nvPr/>
        </p:nvSpPr>
        <p:spPr>
          <a:xfrm>
            <a:off x="35496" y="1988840"/>
            <a:ext cx="9144000" cy="3108543"/>
          </a:xfrm>
          <a:prstGeom prst="rect">
            <a:avLst/>
          </a:prstGeom>
        </p:spPr>
        <p:txBody>
          <a:bodyPr wrap="square">
            <a:spAutoFit/>
          </a:bodyPr>
          <a:lstStyle/>
          <a:p>
            <a:pPr algn="just"/>
            <a:r>
              <a:rPr lang="pl-PL" sz="2800" b="1" dirty="0">
                <a:latin typeface="Times New Roman" pitchFamily="18" charset="0"/>
                <a:cs typeface="Times New Roman" pitchFamily="18" charset="0"/>
              </a:rPr>
              <a:t>Wycieczki</a:t>
            </a:r>
          </a:p>
          <a:p>
            <a:pPr algn="just"/>
            <a:endParaRPr lang="pl-PL" sz="2800" b="1" dirty="0">
              <a:latin typeface="Times New Roman" pitchFamily="18" charset="0"/>
              <a:cs typeface="Times New Roman" pitchFamily="18" charset="0"/>
            </a:endParaRPr>
          </a:p>
          <a:p>
            <a:pPr algn="just"/>
            <a:r>
              <a:rPr lang="pl-PL" sz="2800" dirty="0">
                <a:latin typeface="Times New Roman" pitchFamily="18" charset="0"/>
                <a:cs typeface="Times New Roman" pitchFamily="18" charset="0"/>
              </a:rPr>
              <a:t>Swoistą formą organizacyjną nauczania, stanowią </a:t>
            </a:r>
            <a:r>
              <a:rPr lang="pl-PL" sz="2800" b="1" dirty="0">
                <a:latin typeface="Times New Roman" pitchFamily="18" charset="0"/>
                <a:cs typeface="Times New Roman" pitchFamily="18" charset="0"/>
              </a:rPr>
              <a:t>wycieczki</a:t>
            </a:r>
            <a:r>
              <a:rPr lang="pl-PL" sz="2800" dirty="0">
                <a:latin typeface="Times New Roman" pitchFamily="18" charset="0"/>
                <a:cs typeface="Times New Roman" pitchFamily="18" charset="0"/>
              </a:rPr>
              <a:t>, których celem jest realizowanie określonych celów dydaktycznych. Wycieczkę organizuje się wówczas, gdy nauczyciel pragnie przedstawić uczniom wybrane rzeczy, zjawiska i procesy w ich naturalnych warunkach.</a:t>
            </a:r>
          </a:p>
        </p:txBody>
      </p:sp>
    </p:spTree>
    <p:extLst>
      <p:ext uri="{BB962C8B-B14F-4D97-AF65-F5344CB8AC3E}">
        <p14:creationId xmlns:p14="http://schemas.microsoft.com/office/powerpoint/2010/main" val="335671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8" name="Prostokąt 7"/>
          <p:cNvSpPr/>
          <p:nvPr/>
        </p:nvSpPr>
        <p:spPr>
          <a:xfrm>
            <a:off x="35496" y="2060848"/>
            <a:ext cx="9144000" cy="3970318"/>
          </a:xfrm>
          <a:prstGeom prst="rect">
            <a:avLst/>
          </a:prstGeom>
        </p:spPr>
        <p:txBody>
          <a:bodyPr wrap="square">
            <a:spAutoFit/>
          </a:bodyPr>
          <a:lstStyle/>
          <a:p>
            <a:pPr algn="just"/>
            <a:r>
              <a:rPr lang="pl-PL" sz="2800" b="1" dirty="0">
                <a:latin typeface="Times New Roman" pitchFamily="18" charset="0"/>
                <a:cs typeface="Times New Roman" pitchFamily="18" charset="0"/>
              </a:rPr>
              <a:t>Praca domowa</a:t>
            </a:r>
          </a:p>
          <a:p>
            <a:pPr algn="just"/>
            <a:endParaRPr lang="pl-PL" sz="2800" b="1" dirty="0">
              <a:latin typeface="Times New Roman" pitchFamily="18" charset="0"/>
              <a:cs typeface="Times New Roman" pitchFamily="18" charset="0"/>
            </a:endParaRPr>
          </a:p>
          <a:p>
            <a:pPr algn="just"/>
            <a:r>
              <a:rPr lang="pl-PL" sz="2800" dirty="0">
                <a:latin typeface="Times New Roman" pitchFamily="18" charset="0"/>
                <a:cs typeface="Times New Roman" pitchFamily="18" charset="0"/>
              </a:rPr>
              <a:t>Kolejną ważną formą organizacyjną uczenia się i nauczania stanowią zajęcia domowe uczniów, zwane popularnie </a:t>
            </a:r>
            <a:r>
              <a:rPr lang="pl-PL" sz="2800" b="1" dirty="0">
                <a:latin typeface="Times New Roman" pitchFamily="18" charset="0"/>
                <a:cs typeface="Times New Roman" pitchFamily="18" charset="0"/>
              </a:rPr>
              <a:t>pracą domową.</a:t>
            </a:r>
          </a:p>
          <a:p>
            <a:pPr algn="just"/>
            <a:r>
              <a:rPr lang="pl-PL" sz="2800" dirty="0">
                <a:latin typeface="Times New Roman" pitchFamily="18" charset="0"/>
                <a:cs typeface="Times New Roman" pitchFamily="18" charset="0"/>
              </a:rPr>
              <a:t>Praca domowa, jako uzupełnienie i ciąg dalszy pracy lekcyjnej, umożliwia więc pogłębienie i utrwalenie wiedzy ucznia, a przy tym wdrożenie go w samodzielność w myśleniu i w posługiwaniu się wiedzą.</a:t>
            </a:r>
          </a:p>
        </p:txBody>
      </p:sp>
    </p:spTree>
    <p:extLst>
      <p:ext uri="{BB962C8B-B14F-4D97-AF65-F5344CB8AC3E}">
        <p14:creationId xmlns:p14="http://schemas.microsoft.com/office/powerpoint/2010/main" val="26265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B2F6901D-FE74-44A4-A47B-AC6D26725275}"/>
              </a:ext>
            </a:extLst>
          </p:cNvPr>
          <p:cNvPicPr>
            <a:picLocks noChangeAspect="1"/>
          </p:cNvPicPr>
          <p:nvPr/>
        </p:nvPicPr>
        <p:blipFill rotWithShape="1">
          <a:blip r:embed="rId2"/>
          <a:srcRect l="3330" t="3333" r="1957" b="3333"/>
          <a:stretch/>
        </p:blipFill>
        <p:spPr>
          <a:xfrm>
            <a:off x="1475656" y="228600"/>
            <a:ext cx="6192687" cy="6400800"/>
          </a:xfrm>
          <a:prstGeom prst="rect">
            <a:avLst/>
          </a:prstGeom>
        </p:spPr>
      </p:pic>
    </p:spTree>
    <p:extLst>
      <p:ext uri="{BB962C8B-B14F-4D97-AF65-F5344CB8AC3E}">
        <p14:creationId xmlns:p14="http://schemas.microsoft.com/office/powerpoint/2010/main" val="820242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11560" y="3284984"/>
            <a:ext cx="8153400" cy="990600"/>
          </a:xfrm>
        </p:spPr>
        <p:txBody>
          <a:bodyPr/>
          <a:lstStyle/>
          <a:p>
            <a:pPr algn="ctr"/>
            <a:r>
              <a:rPr lang="pl-PL" b="1" dirty="0">
                <a:latin typeface="Algerian" pitchFamily="82" charset="0"/>
                <a:cs typeface="Times New Roman" pitchFamily="18" charset="0"/>
              </a:rPr>
              <a:t>II.   METODY NAUCZANIA</a:t>
            </a:r>
          </a:p>
        </p:txBody>
      </p:sp>
      <p:sp>
        <p:nvSpPr>
          <p:cNvPr id="6" name="Tytuł 3">
            <a:extLst>
              <a:ext uri="{FF2B5EF4-FFF2-40B4-BE49-F238E27FC236}">
                <a16:creationId xmlns:a16="http://schemas.microsoft.com/office/drawing/2014/main" id="{41B0A8AC-88A3-468A-B42A-D4B4CA72F298}"/>
              </a:ext>
            </a:extLst>
          </p:cNvPr>
          <p:cNvSpPr txBox="1">
            <a:spLocks/>
          </p:cNvSpPr>
          <p:nvPr/>
        </p:nvSpPr>
        <p:spPr>
          <a:xfrm>
            <a:off x="609600" y="228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a:latin typeface="Algerian" pitchFamily="82" charset="0"/>
                <a:cs typeface="Times New Roman" pitchFamily="18" charset="0"/>
              </a:rPr>
              <a:t>METODY NAUCZANIA</a:t>
            </a:r>
            <a:endParaRPr lang="pl-PL" b="1" dirty="0">
              <a:latin typeface="Algerian" pitchFamily="82"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0" y="2071678"/>
            <a:ext cx="8229600" cy="4319587"/>
          </a:xfrm>
        </p:spPr>
        <p:txBody>
          <a:bodyPr/>
          <a:lstStyle/>
          <a:p>
            <a:pPr algn="ctr" eaLnBrk="1" hangingPunct="1">
              <a:buFontTx/>
              <a:buNone/>
            </a:pPr>
            <a:r>
              <a:rPr lang="pl-PL" dirty="0"/>
              <a:t>	</a:t>
            </a:r>
            <a:r>
              <a:rPr lang="pl-PL" sz="4000" b="1" dirty="0"/>
              <a:t>	Termin „metoda” pochodzi od greckiego słowa </a:t>
            </a:r>
            <a:r>
              <a:rPr lang="pl-PL" sz="4000" b="1" dirty="0" err="1"/>
              <a:t>methodos</a:t>
            </a:r>
            <a:r>
              <a:rPr lang="pl-PL" sz="4000" b="1" dirty="0"/>
              <a:t>, co znaczy badanie, sposób badania, droga dochodzenia do prawdy.</a:t>
            </a:r>
          </a:p>
        </p:txBody>
      </p:sp>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Tree>
    <p:extLst>
      <p:ext uri="{BB962C8B-B14F-4D97-AF65-F5344CB8AC3E}">
        <p14:creationId xmlns:p14="http://schemas.microsoft.com/office/powerpoint/2010/main" val="2018142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5" name="Prostokąt 4"/>
          <p:cNvSpPr/>
          <p:nvPr/>
        </p:nvSpPr>
        <p:spPr>
          <a:xfrm>
            <a:off x="0" y="1643050"/>
            <a:ext cx="9144000" cy="4524315"/>
          </a:xfrm>
          <a:prstGeom prst="rect">
            <a:avLst/>
          </a:prstGeom>
        </p:spPr>
        <p:txBody>
          <a:bodyPr wrap="square">
            <a:spAutoFit/>
          </a:bodyPr>
          <a:lstStyle/>
          <a:p>
            <a:pPr algn="ctr"/>
            <a:r>
              <a:rPr lang="pl-PL" sz="3600" b="1" dirty="0">
                <a:latin typeface="Times New Roman" pitchFamily="18" charset="0"/>
                <a:cs typeface="Times New Roman" pitchFamily="18" charset="0"/>
              </a:rPr>
              <a:t>Metoda nauczania</a:t>
            </a:r>
            <a:r>
              <a:rPr lang="pl-PL" sz="3600" dirty="0">
                <a:latin typeface="Times New Roman" pitchFamily="18" charset="0"/>
                <a:cs typeface="Times New Roman" pitchFamily="18" charset="0"/>
              </a:rPr>
              <a:t> </a:t>
            </a:r>
          </a:p>
          <a:p>
            <a:pPr algn="ctr"/>
            <a:endParaRPr lang="pl-PL" sz="3600" dirty="0">
              <a:latin typeface="Times New Roman" pitchFamily="18" charset="0"/>
              <a:cs typeface="Times New Roman" pitchFamily="18" charset="0"/>
            </a:endParaRPr>
          </a:p>
          <a:p>
            <a:pPr algn="just"/>
            <a:r>
              <a:rPr lang="pl-PL" sz="3600" dirty="0">
                <a:latin typeface="Times New Roman" pitchFamily="18" charset="0"/>
                <a:cs typeface="Times New Roman" pitchFamily="18" charset="0"/>
              </a:rPr>
              <a:t>to celowo i systematycznie stosowany sposób postępowania nauczyciela z uczniami, który umożliwia uczniom opanowanie wiedzy,  kształcenie umiejętności posługiwania się nią w praktyce oraz rozwijanie ich zdolności i zainteresowań poznawczych.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323528" y="2132856"/>
            <a:ext cx="8358246" cy="3970318"/>
          </a:xfrm>
          <a:prstGeom prst="rect">
            <a:avLst/>
          </a:prstGeom>
        </p:spPr>
        <p:txBody>
          <a:bodyPr wrap="square">
            <a:spAutoFit/>
          </a:bodyPr>
          <a:lstStyle/>
          <a:p>
            <a:pPr algn="ctr"/>
            <a:r>
              <a:rPr lang="pl-PL" sz="3600" b="1" i="1" dirty="0">
                <a:latin typeface="Times New Roman" pitchFamily="18" charset="0"/>
                <a:cs typeface="Times New Roman" pitchFamily="18" charset="0"/>
              </a:rPr>
              <a:t>Wg Wincentego Okonia</a:t>
            </a:r>
          </a:p>
          <a:p>
            <a:pPr algn="ctr"/>
            <a:r>
              <a:rPr lang="pl-PL" sz="3600" b="1" i="1" dirty="0">
                <a:latin typeface="Times New Roman" pitchFamily="18" charset="0"/>
                <a:cs typeface="Times New Roman" pitchFamily="18" charset="0"/>
              </a:rPr>
              <a:t> </a:t>
            </a:r>
          </a:p>
          <a:p>
            <a:pPr algn="just"/>
            <a:r>
              <a:rPr lang="pl-PL" sz="3600" b="1" i="1" dirty="0">
                <a:latin typeface="Times New Roman" pitchFamily="18" charset="0"/>
                <a:cs typeface="Times New Roman" pitchFamily="18" charset="0"/>
              </a:rPr>
              <a:t>Metoda kształcenia to „wypróbowany i systematycznie stosowany układ czynności nauczycieli i uczniów, realizowanych świadomie w celu spowodowania założonych zmian w osobowości uczniów”.</a:t>
            </a:r>
          </a:p>
        </p:txBody>
      </p:sp>
    </p:spTree>
    <p:extLst>
      <p:ext uri="{BB962C8B-B14F-4D97-AF65-F5344CB8AC3E}">
        <p14:creationId xmlns:p14="http://schemas.microsoft.com/office/powerpoint/2010/main" val="2187063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6" name="Prostokąt 5"/>
          <p:cNvSpPr/>
          <p:nvPr/>
        </p:nvSpPr>
        <p:spPr>
          <a:xfrm>
            <a:off x="500034" y="2132856"/>
            <a:ext cx="8143932" cy="4524315"/>
          </a:xfrm>
          <a:prstGeom prst="rect">
            <a:avLst/>
          </a:prstGeom>
        </p:spPr>
        <p:txBody>
          <a:bodyPr wrap="square">
            <a:spAutoFit/>
          </a:bodyPr>
          <a:lstStyle/>
          <a:p>
            <a:pPr algn="ctr"/>
            <a:r>
              <a:rPr lang="pl-PL" sz="3200" b="1" i="1" dirty="0">
                <a:latin typeface="Times New Roman" pitchFamily="18" charset="0"/>
                <a:cs typeface="Times New Roman" pitchFamily="18" charset="0"/>
              </a:rPr>
              <a:t>Definicja metody nauczania sformułowana przez </a:t>
            </a:r>
          </a:p>
          <a:p>
            <a:pPr algn="ctr"/>
            <a:r>
              <a:rPr lang="pl-PL" sz="3200" b="1" i="1" dirty="0">
                <a:latin typeface="Times New Roman" pitchFamily="18" charset="0"/>
                <a:cs typeface="Times New Roman" pitchFamily="18" charset="0"/>
              </a:rPr>
              <a:t>Władysława Zaczyńskiego </a:t>
            </a:r>
          </a:p>
          <a:p>
            <a:pPr algn="ctr"/>
            <a:r>
              <a:rPr lang="pl-PL" sz="3200" b="1" i="1" dirty="0">
                <a:latin typeface="Times New Roman" pitchFamily="18" charset="0"/>
                <a:cs typeface="Times New Roman" pitchFamily="18" charset="0"/>
              </a:rPr>
              <a:t>i powtórzona przez Stanisława Bortnowskiego:</a:t>
            </a:r>
          </a:p>
          <a:p>
            <a:pPr algn="ctr"/>
            <a:r>
              <a:rPr lang="pl-PL" sz="3200" b="1" i="1" dirty="0">
                <a:latin typeface="Times New Roman" pitchFamily="18" charset="0"/>
                <a:cs typeface="Times New Roman" pitchFamily="18" charset="0"/>
              </a:rPr>
              <a:t> </a:t>
            </a:r>
          </a:p>
          <a:p>
            <a:pPr algn="just"/>
            <a:r>
              <a:rPr lang="pl-PL" sz="3200" b="1" i="1" dirty="0">
                <a:latin typeface="Times New Roman" pitchFamily="18" charset="0"/>
                <a:cs typeface="Times New Roman" pitchFamily="18" charset="0"/>
              </a:rPr>
              <a:t>Metoda nauczania to celowo i systematycznie stosowany sposób kierowania pracą uczniów w procesie dydaktycznym, użyty ze świadomością możliwości jego zastosowania.</a:t>
            </a:r>
          </a:p>
        </p:txBody>
      </p:sp>
    </p:spTree>
    <p:extLst>
      <p:ext uri="{BB962C8B-B14F-4D97-AF65-F5344CB8AC3E}">
        <p14:creationId xmlns:p14="http://schemas.microsoft.com/office/powerpoint/2010/main" val="182210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pic>
        <p:nvPicPr>
          <p:cNvPr id="4098" name="Picture 2" descr="Znalezione obrazy dla zapytania piramida uczenia siÄ"/>
          <p:cNvPicPr>
            <a:picLocks noChangeAspect="1" noChangeArrowheads="1"/>
          </p:cNvPicPr>
          <p:nvPr/>
        </p:nvPicPr>
        <p:blipFill>
          <a:blip r:embed="rId2"/>
          <a:srcRect/>
          <a:stretch>
            <a:fillRect/>
          </a:stretch>
        </p:blipFill>
        <p:spPr bwMode="auto">
          <a:xfrm>
            <a:off x="285720" y="1571612"/>
            <a:ext cx="8641526" cy="52863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357158" y="1643050"/>
            <a:ext cx="8286808" cy="4524315"/>
          </a:xfrm>
          <a:prstGeom prst="rect">
            <a:avLst/>
          </a:prstGeom>
        </p:spPr>
        <p:txBody>
          <a:bodyPr wrap="square">
            <a:spAutoFit/>
          </a:bodyPr>
          <a:lstStyle/>
          <a:p>
            <a:pPr lvl="0"/>
            <a:r>
              <a:rPr lang="pl-PL" dirty="0">
                <a:latin typeface="Times New Roman" pitchFamily="18" charset="0"/>
                <a:cs typeface="Times New Roman" pitchFamily="18" charset="0"/>
              </a:rPr>
              <a:t>wg K. Sośnickiego</a:t>
            </a:r>
          </a:p>
          <a:p>
            <a:pPr lvl="1"/>
            <a:r>
              <a:rPr lang="pl-PL" dirty="0">
                <a:latin typeface="Times New Roman" pitchFamily="18" charset="0"/>
                <a:cs typeface="Times New Roman" pitchFamily="18" charset="0"/>
              </a:rPr>
              <a:t>		podające</a:t>
            </a:r>
          </a:p>
          <a:p>
            <a:pPr lvl="1"/>
            <a:r>
              <a:rPr lang="pl-PL" dirty="0">
                <a:latin typeface="Times New Roman" pitchFamily="18" charset="0"/>
                <a:cs typeface="Times New Roman" pitchFamily="18" charset="0"/>
              </a:rPr>
              <a:t>		poszukujące</a:t>
            </a:r>
          </a:p>
          <a:p>
            <a:pPr lvl="1"/>
            <a:r>
              <a:rPr lang="pl-PL" dirty="0">
                <a:latin typeface="Times New Roman" pitchFamily="18" charset="0"/>
                <a:cs typeface="Times New Roman" pitchFamily="18" charset="0"/>
              </a:rPr>
              <a:t>		dyskusyjne</a:t>
            </a:r>
          </a:p>
          <a:p>
            <a:pPr lvl="0"/>
            <a:r>
              <a:rPr lang="pl-PL" dirty="0">
                <a:latin typeface="Times New Roman" pitchFamily="18" charset="0"/>
                <a:cs typeface="Times New Roman" pitchFamily="18" charset="0"/>
              </a:rPr>
              <a:t>wg Cz. Kupisiewicza oparte na:</a:t>
            </a:r>
          </a:p>
          <a:p>
            <a:pPr lvl="1"/>
            <a:r>
              <a:rPr lang="pl-PL" dirty="0">
                <a:latin typeface="Times New Roman" pitchFamily="18" charset="0"/>
                <a:cs typeface="Times New Roman" pitchFamily="18" charset="0"/>
              </a:rPr>
              <a:t>		słowie</a:t>
            </a:r>
          </a:p>
          <a:p>
            <a:pPr lvl="1"/>
            <a:r>
              <a:rPr lang="pl-PL" dirty="0">
                <a:latin typeface="Times New Roman" pitchFamily="18" charset="0"/>
                <a:cs typeface="Times New Roman" pitchFamily="18" charset="0"/>
              </a:rPr>
              <a:t>		obserwacji i pomiarze</a:t>
            </a:r>
          </a:p>
          <a:p>
            <a:pPr lvl="1"/>
            <a:r>
              <a:rPr lang="pl-PL" dirty="0">
                <a:latin typeface="Times New Roman" pitchFamily="18" charset="0"/>
                <a:cs typeface="Times New Roman" pitchFamily="18" charset="0"/>
              </a:rPr>
              <a:t>		działalności praktycznej</a:t>
            </a:r>
          </a:p>
          <a:p>
            <a:pPr lvl="0"/>
            <a:r>
              <a:rPr lang="pl-PL" dirty="0">
                <a:latin typeface="Times New Roman" pitchFamily="18" charset="0"/>
                <a:cs typeface="Times New Roman" pitchFamily="18" charset="0"/>
              </a:rPr>
              <a:t>wg B. </a:t>
            </a:r>
            <a:r>
              <a:rPr lang="pl-PL" dirty="0" err="1">
                <a:latin typeface="Times New Roman" pitchFamily="18" charset="0"/>
                <a:cs typeface="Times New Roman" pitchFamily="18" charset="0"/>
              </a:rPr>
              <a:t>Nawroczyńskiego</a:t>
            </a:r>
            <a:endParaRPr lang="pl-PL" dirty="0">
              <a:latin typeface="Times New Roman" pitchFamily="18" charset="0"/>
              <a:cs typeface="Times New Roman" pitchFamily="18" charset="0"/>
            </a:endParaRPr>
          </a:p>
          <a:p>
            <a:pPr lvl="1"/>
            <a:r>
              <a:rPr lang="pl-PL" dirty="0">
                <a:latin typeface="Times New Roman" pitchFamily="18" charset="0"/>
                <a:cs typeface="Times New Roman" pitchFamily="18" charset="0"/>
              </a:rPr>
              <a:t>		podające</a:t>
            </a:r>
          </a:p>
          <a:p>
            <a:pPr lvl="1"/>
            <a:r>
              <a:rPr lang="pl-PL" dirty="0">
                <a:latin typeface="Times New Roman" pitchFamily="18" charset="0"/>
                <a:cs typeface="Times New Roman" pitchFamily="18" charset="0"/>
              </a:rPr>
              <a:t>		poszukujące</a:t>
            </a:r>
          </a:p>
          <a:p>
            <a:pPr lvl="1"/>
            <a:r>
              <a:rPr lang="pl-PL" dirty="0">
                <a:latin typeface="Times New Roman" pitchFamily="18" charset="0"/>
                <a:cs typeface="Times New Roman" pitchFamily="18" charset="0"/>
              </a:rPr>
              <a:t>		laboratoryjne</a:t>
            </a:r>
          </a:p>
          <a:p>
            <a:pPr lvl="0"/>
            <a:r>
              <a:rPr lang="pl-PL" dirty="0">
                <a:latin typeface="Times New Roman" pitchFamily="18" charset="0"/>
                <a:cs typeface="Times New Roman" pitchFamily="18" charset="0"/>
              </a:rPr>
              <a:t>wg Z. Wiatrowskiego</a:t>
            </a:r>
          </a:p>
          <a:p>
            <a:pPr lvl="1"/>
            <a:r>
              <a:rPr lang="pl-PL" dirty="0">
                <a:latin typeface="Times New Roman" pitchFamily="18" charset="0"/>
                <a:cs typeface="Times New Roman" pitchFamily="18" charset="0"/>
              </a:rPr>
              <a:t>		podające</a:t>
            </a:r>
          </a:p>
          <a:p>
            <a:pPr lvl="1"/>
            <a:r>
              <a:rPr lang="pl-PL" dirty="0">
                <a:latin typeface="Times New Roman" pitchFamily="18" charset="0"/>
                <a:cs typeface="Times New Roman" pitchFamily="18" charset="0"/>
              </a:rPr>
              <a:t>		poszukujące</a:t>
            </a:r>
          </a:p>
          <a:p>
            <a:pPr lvl="1"/>
            <a:r>
              <a:rPr lang="pl-PL" dirty="0">
                <a:latin typeface="Times New Roman" pitchFamily="18" charset="0"/>
                <a:cs typeface="Times New Roman" pitchFamily="18" charset="0"/>
              </a:rPr>
              <a:t>		kierowania samodzielną pracą uczniów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i METODY NAUCZANIA</a:t>
            </a:r>
          </a:p>
        </p:txBody>
      </p:sp>
      <p:sp>
        <p:nvSpPr>
          <p:cNvPr id="2" name="Prostokąt 1">
            <a:extLst>
              <a:ext uri="{FF2B5EF4-FFF2-40B4-BE49-F238E27FC236}">
                <a16:creationId xmlns:a16="http://schemas.microsoft.com/office/drawing/2014/main" id="{16B9F2B0-7FAA-434B-92D7-83C339C5207B}"/>
              </a:ext>
            </a:extLst>
          </p:cNvPr>
          <p:cNvSpPr/>
          <p:nvPr/>
        </p:nvSpPr>
        <p:spPr>
          <a:xfrm>
            <a:off x="53752" y="1628800"/>
            <a:ext cx="9036496" cy="4893647"/>
          </a:xfrm>
          <a:prstGeom prst="rect">
            <a:avLst/>
          </a:prstGeom>
        </p:spPr>
        <p:txBody>
          <a:bodyPr wrap="square">
            <a:spAutoFit/>
          </a:bodyPr>
          <a:lstStyle/>
          <a:p>
            <a:pPr algn="just"/>
            <a:r>
              <a:rPr lang="pl-PL" sz="2400" dirty="0">
                <a:latin typeface="TimesNewRomanPSMT"/>
              </a:rPr>
              <a:t>3. Wymagania niezbędne do uzyskania stopnia nauczyciela dyplomowanego obejmują:</a:t>
            </a:r>
          </a:p>
          <a:p>
            <a:pPr algn="just"/>
            <a:endParaRPr lang="pl-PL" sz="2400" dirty="0">
              <a:latin typeface="TimesNewRomanPSMT"/>
            </a:endParaRPr>
          </a:p>
          <a:p>
            <a:pPr algn="just"/>
            <a:r>
              <a:rPr lang="pl-PL" sz="2400" dirty="0">
                <a:latin typeface="TimesNewRomanPSMT"/>
              </a:rPr>
              <a:t>1) umiejętność wykorzystania w pracy </a:t>
            </a:r>
            <a:r>
              <a:rPr lang="pl-PL" sz="2400" b="1" dirty="0">
                <a:latin typeface="TimesNewRomanPSMT"/>
              </a:rPr>
              <a:t>metod aktywizujących ucznia </a:t>
            </a:r>
            <a:r>
              <a:rPr lang="pl-PL" sz="2400" dirty="0">
                <a:latin typeface="TimesNewRomanPSMT"/>
              </a:rPr>
              <a:t>oraz narzędzi multimedialnych i informatycznych, sprzyjających procesowi uczenia się;</a:t>
            </a:r>
          </a:p>
          <a:p>
            <a:pPr algn="just"/>
            <a:r>
              <a:rPr lang="pl-PL" sz="2400" dirty="0">
                <a:latin typeface="TimesNewRomanPSMT"/>
              </a:rPr>
              <a:t>2) umiejętność dzielenia się wiedzą i doświadczeniem z innymi nauczycielami, w tym przez prowadzenie zajęć otwartych,</a:t>
            </a:r>
          </a:p>
          <a:p>
            <a:pPr algn="just"/>
            <a:r>
              <a:rPr lang="pl-PL" sz="2400" dirty="0">
                <a:latin typeface="TimesNewRomanPSMT"/>
              </a:rPr>
              <a:t>w szczególności dla nauczycieli stażystów i nauczycieli kontraktowych, prowadzenie zajęć w ramach wewnątrzszkolnego doskonalenia zawodowego lub innych zajęć dla nauczycieli;</a:t>
            </a:r>
          </a:p>
          <a:p>
            <a:pPr algn="just"/>
            <a:r>
              <a:rPr lang="pl-PL" sz="2400" dirty="0">
                <a:latin typeface="TimesNewRomanPSMT"/>
              </a:rPr>
              <a:t>3) poszerzenie zakresu działań szkoły, w szczególności dotyczących zadań dydaktycznych, wychowawczych lub opiekuńczych;</a:t>
            </a:r>
            <a:endParaRPr lang="pl-PL" sz="2400" dirty="0"/>
          </a:p>
        </p:txBody>
      </p:sp>
    </p:spTree>
    <p:extLst>
      <p:ext uri="{BB962C8B-B14F-4D97-AF65-F5344CB8AC3E}">
        <p14:creationId xmlns:p14="http://schemas.microsoft.com/office/powerpoint/2010/main" val="3313645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428596" y="1857364"/>
            <a:ext cx="8215370" cy="3970318"/>
          </a:xfrm>
          <a:prstGeom prst="rect">
            <a:avLst/>
          </a:prstGeom>
        </p:spPr>
        <p:txBody>
          <a:bodyPr wrap="square">
            <a:spAutoFit/>
          </a:bodyPr>
          <a:lstStyle/>
          <a:p>
            <a:pPr lvl="0"/>
            <a:r>
              <a:rPr lang="pl-PL" dirty="0">
                <a:latin typeface="Times New Roman" pitchFamily="18" charset="0"/>
                <a:cs typeface="Times New Roman" pitchFamily="18" charset="0"/>
              </a:rPr>
              <a:t>wg K. Kruszewskiego</a:t>
            </a:r>
          </a:p>
          <a:p>
            <a:pPr lvl="1"/>
            <a:r>
              <a:rPr lang="pl-PL" dirty="0">
                <a:latin typeface="Times New Roman" pitchFamily="18" charset="0"/>
                <a:cs typeface="Times New Roman" pitchFamily="18" charset="0"/>
              </a:rPr>
              <a:t>		słowne</a:t>
            </a:r>
          </a:p>
          <a:p>
            <a:pPr lvl="1"/>
            <a:r>
              <a:rPr lang="pl-PL" dirty="0">
                <a:latin typeface="Times New Roman" pitchFamily="18" charset="0"/>
                <a:cs typeface="Times New Roman" pitchFamily="18" charset="0"/>
              </a:rPr>
              <a:t>		oglądowe</a:t>
            </a:r>
          </a:p>
          <a:p>
            <a:pPr lvl="1"/>
            <a:r>
              <a:rPr lang="pl-PL" dirty="0">
                <a:latin typeface="Times New Roman" pitchFamily="18" charset="0"/>
                <a:cs typeface="Times New Roman" pitchFamily="18" charset="0"/>
              </a:rPr>
              <a:t>		praktyczne</a:t>
            </a:r>
          </a:p>
          <a:p>
            <a:pPr lvl="1"/>
            <a:r>
              <a:rPr lang="pl-PL" dirty="0">
                <a:latin typeface="Times New Roman" pitchFamily="18" charset="0"/>
                <a:cs typeface="Times New Roman" pitchFamily="18" charset="0"/>
              </a:rPr>
              <a:t>		gier dydaktycznych</a:t>
            </a:r>
          </a:p>
          <a:p>
            <a:pPr lvl="0"/>
            <a:r>
              <a:rPr lang="pl-PL" dirty="0">
                <a:latin typeface="Times New Roman" pitchFamily="18" charset="0"/>
                <a:cs typeface="Times New Roman" pitchFamily="18" charset="0"/>
              </a:rPr>
              <a:t>wg J. Zborowskiego</a:t>
            </a:r>
          </a:p>
          <a:p>
            <a:pPr lvl="1"/>
            <a:r>
              <a:rPr lang="pl-PL" dirty="0">
                <a:latin typeface="Times New Roman" pitchFamily="18" charset="0"/>
                <a:cs typeface="Times New Roman" pitchFamily="18" charset="0"/>
              </a:rPr>
              <a:t>		służące opracowaniu nowego materiału</a:t>
            </a:r>
          </a:p>
          <a:p>
            <a:pPr lvl="1"/>
            <a:r>
              <a:rPr lang="pl-PL" dirty="0">
                <a:latin typeface="Times New Roman" pitchFamily="18" charset="0"/>
                <a:cs typeface="Times New Roman" pitchFamily="18" charset="0"/>
              </a:rPr>
              <a:t>		utrwalania</a:t>
            </a:r>
          </a:p>
          <a:p>
            <a:pPr lvl="1"/>
            <a:r>
              <a:rPr lang="pl-PL" dirty="0">
                <a:latin typeface="Times New Roman" pitchFamily="18" charset="0"/>
                <a:cs typeface="Times New Roman" pitchFamily="18" charset="0"/>
              </a:rPr>
              <a:t>		sprawdzania wyników nauczania</a:t>
            </a:r>
          </a:p>
          <a:p>
            <a:pPr lvl="0"/>
            <a:r>
              <a:rPr lang="pl-PL" dirty="0">
                <a:latin typeface="Times New Roman" pitchFamily="18" charset="0"/>
                <a:cs typeface="Times New Roman" pitchFamily="18" charset="0"/>
              </a:rPr>
              <a:t>wg W. Okonia</a:t>
            </a:r>
          </a:p>
          <a:p>
            <a:pPr lvl="1"/>
            <a:r>
              <a:rPr lang="pl-PL" dirty="0">
                <a:latin typeface="Times New Roman" pitchFamily="18" charset="0"/>
                <a:cs typeface="Times New Roman" pitchFamily="18" charset="0"/>
              </a:rPr>
              <a:t>		podające (uczenie się przez przyswajanie)</a:t>
            </a:r>
          </a:p>
          <a:p>
            <a:pPr lvl="1"/>
            <a:r>
              <a:rPr lang="pl-PL" dirty="0">
                <a:latin typeface="Times New Roman" pitchFamily="18" charset="0"/>
                <a:cs typeface="Times New Roman" pitchFamily="18" charset="0"/>
              </a:rPr>
              <a:t>		problemowe (uczenie się przez odkrywanie)</a:t>
            </a:r>
          </a:p>
          <a:p>
            <a:pPr lvl="1"/>
            <a:r>
              <a:rPr lang="pl-PL" dirty="0">
                <a:latin typeface="Times New Roman" pitchFamily="18" charset="0"/>
                <a:cs typeface="Times New Roman" pitchFamily="18" charset="0"/>
              </a:rPr>
              <a:t>		waloryzacyjne (uczenie się przez przeżywanie)</a:t>
            </a:r>
          </a:p>
          <a:p>
            <a:pPr lvl="1"/>
            <a:r>
              <a:rPr lang="pl-PL" dirty="0">
                <a:latin typeface="Times New Roman" pitchFamily="18" charset="0"/>
                <a:cs typeface="Times New Roman" pitchFamily="18" charset="0"/>
              </a:rPr>
              <a:t>		praktyczne (uczenie się przez działanie)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571472" y="2000240"/>
            <a:ext cx="7429552" cy="4401205"/>
          </a:xfrm>
          <a:prstGeom prst="rect">
            <a:avLst/>
          </a:prstGeom>
        </p:spPr>
        <p:txBody>
          <a:bodyPr wrap="square">
            <a:spAutoFit/>
          </a:bodyPr>
          <a:lstStyle/>
          <a:p>
            <a:pPr lvl="0"/>
            <a:r>
              <a:rPr lang="pl-PL" sz="2000" dirty="0">
                <a:latin typeface="Times New Roman" pitchFamily="18" charset="0"/>
                <a:cs typeface="Times New Roman" pitchFamily="18" charset="0"/>
              </a:rPr>
              <a:t>wg T. Nowackiego</a:t>
            </a:r>
          </a:p>
          <a:p>
            <a:pPr lvl="1">
              <a:buFont typeface="Wingdings" pitchFamily="2" charset="2"/>
              <a:buChar char="ü"/>
            </a:pPr>
            <a:r>
              <a:rPr lang="pl-PL" sz="2000" dirty="0">
                <a:latin typeface="Times New Roman" pitchFamily="18" charset="0"/>
                <a:cs typeface="Times New Roman" pitchFamily="18" charset="0"/>
              </a:rPr>
              <a:t>	nauczania teoretycznego:</a:t>
            </a:r>
          </a:p>
          <a:p>
            <a:pPr lvl="2"/>
            <a:r>
              <a:rPr lang="pl-PL" sz="2000" dirty="0">
                <a:latin typeface="Times New Roman" pitchFamily="18" charset="0"/>
                <a:cs typeface="Times New Roman" pitchFamily="18" charset="0"/>
              </a:rPr>
              <a:t>		wykład</a:t>
            </a:r>
          </a:p>
          <a:p>
            <a:pPr lvl="2"/>
            <a:r>
              <a:rPr lang="pl-PL" sz="2000" dirty="0">
                <a:latin typeface="Times New Roman" pitchFamily="18" charset="0"/>
                <a:cs typeface="Times New Roman" pitchFamily="18" charset="0"/>
              </a:rPr>
              <a:t>		pogadanka</a:t>
            </a:r>
          </a:p>
          <a:p>
            <a:pPr lvl="2"/>
            <a:r>
              <a:rPr lang="pl-PL" sz="2000" dirty="0">
                <a:latin typeface="Times New Roman" pitchFamily="18" charset="0"/>
                <a:cs typeface="Times New Roman" pitchFamily="18" charset="0"/>
              </a:rPr>
              <a:t>		dyskusja</a:t>
            </a:r>
          </a:p>
          <a:p>
            <a:pPr lvl="2"/>
            <a:r>
              <a:rPr lang="pl-PL" sz="2000" dirty="0">
                <a:latin typeface="Times New Roman" pitchFamily="18" charset="0"/>
                <a:cs typeface="Times New Roman" pitchFamily="18" charset="0"/>
              </a:rPr>
              <a:t>		opis</a:t>
            </a:r>
          </a:p>
          <a:p>
            <a:pPr lvl="2"/>
            <a:r>
              <a:rPr lang="pl-PL" sz="2000" dirty="0">
                <a:latin typeface="Times New Roman" pitchFamily="18" charset="0"/>
                <a:cs typeface="Times New Roman" pitchFamily="18" charset="0"/>
              </a:rPr>
              <a:t>		opowiadanie</a:t>
            </a:r>
          </a:p>
          <a:p>
            <a:pPr lvl="2"/>
            <a:r>
              <a:rPr lang="pl-PL" sz="2000" dirty="0">
                <a:latin typeface="Times New Roman" pitchFamily="18" charset="0"/>
                <a:cs typeface="Times New Roman" pitchFamily="18" charset="0"/>
              </a:rPr>
              <a:t>		wyjaśnienie</a:t>
            </a:r>
          </a:p>
          <a:p>
            <a:pPr lvl="1">
              <a:buFont typeface="Wingdings" pitchFamily="2" charset="2"/>
              <a:buChar char="ü"/>
            </a:pPr>
            <a:r>
              <a:rPr lang="pl-PL" sz="2000" dirty="0">
                <a:latin typeface="Times New Roman" pitchFamily="18" charset="0"/>
                <a:cs typeface="Times New Roman" pitchFamily="18" charset="0"/>
              </a:rPr>
              <a:t>	nauczania praktycznego:</a:t>
            </a:r>
          </a:p>
          <a:p>
            <a:pPr lvl="2"/>
            <a:r>
              <a:rPr lang="pl-PL" sz="2000" dirty="0">
                <a:latin typeface="Times New Roman" pitchFamily="18" charset="0"/>
                <a:cs typeface="Times New Roman" pitchFamily="18" charset="0"/>
              </a:rPr>
              <a:t>		rozwijanie umiejętności</a:t>
            </a:r>
          </a:p>
          <a:p>
            <a:pPr lvl="2"/>
            <a:r>
              <a:rPr lang="pl-PL" sz="2000" dirty="0">
                <a:latin typeface="Times New Roman" pitchFamily="18" charset="0"/>
                <a:cs typeface="Times New Roman" pitchFamily="18" charset="0"/>
              </a:rPr>
              <a:t>		pokaz</a:t>
            </a:r>
          </a:p>
          <a:p>
            <a:pPr lvl="2"/>
            <a:r>
              <a:rPr lang="pl-PL" sz="2000" dirty="0">
                <a:latin typeface="Times New Roman" pitchFamily="18" charset="0"/>
                <a:cs typeface="Times New Roman" pitchFamily="18" charset="0"/>
              </a:rPr>
              <a:t>		ćwiczenie</a:t>
            </a:r>
          </a:p>
          <a:p>
            <a:pPr lvl="2"/>
            <a:r>
              <a:rPr lang="pl-PL" sz="2000" dirty="0">
                <a:latin typeface="Times New Roman" pitchFamily="18" charset="0"/>
                <a:cs typeface="Times New Roman" pitchFamily="18" charset="0"/>
              </a:rPr>
              <a:t>		instruktaż</a:t>
            </a:r>
          </a:p>
          <a:p>
            <a:pPr lvl="2"/>
            <a:r>
              <a:rPr lang="pl-PL" sz="2000" dirty="0">
                <a:latin typeface="Times New Roman" pitchFamily="18" charset="0"/>
                <a:cs typeface="Times New Roman" pitchFamily="18" charset="0"/>
              </a:rPr>
              <a:t>		inscenizacja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3073" name="Obraz 1"/>
          <p:cNvPicPr>
            <a:picLocks noChangeAspect="1" noChangeArrowheads="1"/>
          </p:cNvPicPr>
          <p:nvPr/>
        </p:nvPicPr>
        <p:blipFill>
          <a:blip r:embed="rId2"/>
          <a:srcRect l="8713" t="5627" r="30804" b="19360"/>
          <a:stretch>
            <a:fillRect/>
          </a:stretch>
        </p:blipFill>
        <p:spPr bwMode="auto">
          <a:xfrm>
            <a:off x="857224" y="1928802"/>
            <a:ext cx="7643866" cy="4929198"/>
          </a:xfrm>
          <a:prstGeom prst="rect">
            <a:avLst/>
          </a:prstGeom>
          <a:noFill/>
        </p:spPr>
      </p:pic>
      <p:sp>
        <p:nvSpPr>
          <p:cNvPr id="3075" name="Rectangle 3"/>
          <p:cNvSpPr>
            <a:spLocks noChangeArrowheads="1"/>
          </p:cNvSpPr>
          <p:nvPr/>
        </p:nvSpPr>
        <p:spPr bwMode="auto">
          <a:xfrm>
            <a:off x="1357290" y="1571612"/>
            <a:ext cx="7072362" cy="26161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ZMODYFIKOWANY PODZIAŁ METOD NAUCZANIA</a:t>
            </a:r>
            <a:r>
              <a:rPr lang="pl-PL" sz="1400" b="1" baseline="30000" dirty="0">
                <a:latin typeface="Times New Roman" pitchFamily="18" charset="0"/>
                <a:ea typeface="Times New Roman" pitchFamily="18" charset="0"/>
                <a:cs typeface="Times New Roman" pitchFamily="18" charset="0"/>
              </a:rPr>
              <a:t> </a:t>
            </a:r>
            <a:r>
              <a:rPr kumimoji="0" lang="pl-PL"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pl-PL"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Franciszek </a:t>
            </a:r>
            <a:r>
              <a:rPr kumimoji="0" lang="pl-PL" sz="14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Szlosek</a:t>
            </a:r>
            <a:r>
              <a:rPr kumimoji="0" lang="pl-PL"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pl-PL" sz="1400" b="1"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495300" y="3140968"/>
            <a:ext cx="8153400" cy="990600"/>
          </a:xfrm>
        </p:spPr>
        <p:txBody>
          <a:bodyPr/>
          <a:lstStyle/>
          <a:p>
            <a:pPr algn="ctr"/>
            <a:r>
              <a:rPr lang="pl-PL" b="1" dirty="0">
                <a:latin typeface="Algerian" pitchFamily="82" charset="0"/>
                <a:cs typeface="Times New Roman" pitchFamily="18" charset="0"/>
              </a:rPr>
              <a:t>III.  METODY AKTYWIZUJĄCE</a:t>
            </a:r>
          </a:p>
        </p:txBody>
      </p:sp>
      <p:sp>
        <p:nvSpPr>
          <p:cNvPr id="4" name="Tytuł 3">
            <a:extLst>
              <a:ext uri="{FF2B5EF4-FFF2-40B4-BE49-F238E27FC236}">
                <a16:creationId xmlns:a16="http://schemas.microsoft.com/office/drawing/2014/main" id="{B8FA6D40-1BBD-4117-8CBB-61C9776BD5BB}"/>
              </a:ext>
            </a:extLst>
          </p:cNvPr>
          <p:cNvSpPr txBox="1">
            <a:spLocks/>
          </p:cNvSpPr>
          <p:nvPr/>
        </p:nvSpPr>
        <p:spPr>
          <a:xfrm>
            <a:off x="609600" y="228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a:latin typeface="Algerian" pitchFamily="82" charset="0"/>
                <a:cs typeface="Times New Roman" pitchFamily="18" charset="0"/>
              </a:rPr>
              <a:t>METODY NAUCZANIA</a:t>
            </a:r>
            <a:endParaRPr lang="pl-PL" b="1" dirty="0">
              <a:latin typeface="Algerian" pitchFamily="82"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3073" name="Rectangle 1"/>
          <p:cNvSpPr>
            <a:spLocks noChangeArrowheads="1"/>
          </p:cNvSpPr>
          <p:nvPr/>
        </p:nvSpPr>
        <p:spPr bwMode="auto">
          <a:xfrm>
            <a:off x="0" y="1500174"/>
            <a:ext cx="9144000" cy="537070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pl-PL"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METODY AKTYWIZUJĄCE</a:t>
            </a:r>
          </a:p>
          <a:p>
            <a:pPr lvl="1"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Metoda przypadków</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2"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Metoda sytuacyjna</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3"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Metoda inscenizacji</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4"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Dyskusja dydaktyczna</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5"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Metoda projektu</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6"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Metoda tekstu przewodniego</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7"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Symulacje</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lvl="8" algn="just" eaLnBrk="0" fontAlgn="base" hangingPunct="0">
              <a:lnSpc>
                <a:spcPct val="150000"/>
              </a:lnSpc>
              <a:spcBef>
                <a:spcPct val="0"/>
              </a:spcBef>
              <a:spcAft>
                <a:spcPct val="0"/>
              </a:spcAft>
              <a:buFontTx/>
              <a:buChar char="•"/>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Gry dydaktyczne</a:t>
            </a:r>
          </a:p>
          <a:p>
            <a:pPr lvl="8" algn="just" eaLnBrk="0" fontAlgn="base" hangingPunct="0">
              <a:lnSpc>
                <a:spcPct val="150000"/>
              </a:lnSpc>
              <a:spcBef>
                <a:spcPct val="0"/>
              </a:spcBef>
              <a:spcAft>
                <a:spcPct val="0"/>
              </a:spcAft>
            </a:pP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Są sposobami postępowania dydaktycznego, które stwarzają warunki do zaangażowanego i aktywnego udziału słuchacza w zajęciach lekcyjnych.  </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23324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049" name="Rectangle 1"/>
          <p:cNvSpPr>
            <a:spLocks noChangeArrowheads="1"/>
          </p:cNvSpPr>
          <p:nvPr/>
        </p:nvSpPr>
        <p:spPr bwMode="auto">
          <a:xfrm>
            <a:off x="0" y="2025957"/>
            <a:ext cx="9144000" cy="4216490"/>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Metoda przypadków</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32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Metoda polegająca na analizie, a następnie dyskusji nad przedstawionym przez nauczyciela opisie zdarzeń (opis przypadku), odnoszącego się do działalności człowieka. Przedstawia się sytuację problemową w taki sposób, aby można było wykorzystać zdobytą wiedzę i doświadczenie.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049" name="Rectangle 1"/>
          <p:cNvSpPr>
            <a:spLocks noChangeArrowheads="1"/>
          </p:cNvSpPr>
          <p:nvPr/>
        </p:nvSpPr>
        <p:spPr bwMode="auto">
          <a:xfrm>
            <a:off x="0" y="1964401"/>
            <a:ext cx="9144000" cy="4339601"/>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Metoda sytuacyjna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32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Metoda polegająca na analizie, a następnie dyskusji nad przedstawionym ciągiem zdarzeń. Analiza opisu sytuacji dokonywana jest przez słuchacza z odpowiednim wyprzedzeniem czasowym, a następnie prowadzona jest dyskusja nad zawartymi w opisie problemami.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3845935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049" name="Rectangle 1"/>
          <p:cNvSpPr>
            <a:spLocks noChangeArrowheads="1"/>
          </p:cNvSpPr>
          <p:nvPr/>
        </p:nvSpPr>
        <p:spPr bwMode="auto">
          <a:xfrm>
            <a:off x="0" y="1964401"/>
            <a:ext cx="9144000" cy="4339601"/>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Metoda inscenizacji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32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W metodzie tej słuchacze przyjmują na siebie role osób występujących w zdarzeniu. Część słuchaczy uczestniczy w odgrywaniu ról, zaś reszta pełni rolę obserwatorów. Do zajęć niezbędny jest scenariusz literacki (osoby, dialogi, rekwizyty). Istotna jest treść odgrywanej scenki, a nie jej jakość.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2843843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049" name="Rectangle 1"/>
          <p:cNvSpPr>
            <a:spLocks noChangeArrowheads="1"/>
          </p:cNvSpPr>
          <p:nvPr/>
        </p:nvSpPr>
        <p:spPr bwMode="auto">
          <a:xfrm>
            <a:off x="0" y="2610732"/>
            <a:ext cx="9144000" cy="3046940"/>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Metoda gier dydaktycznych</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36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6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Działanie w formie ćwiczenia z elementami zabawy, w której przestrzega się ściśle określonych zasad. </a:t>
            </a:r>
            <a:endParaRPr kumimoji="0" lang="pl-PL" sz="36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233486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495300" y="3429000"/>
            <a:ext cx="8153400" cy="990600"/>
          </a:xfrm>
        </p:spPr>
        <p:txBody>
          <a:bodyPr/>
          <a:lstStyle/>
          <a:p>
            <a:pPr algn="ctr"/>
            <a:r>
              <a:rPr lang="pl-PL" b="1" dirty="0">
                <a:latin typeface="Algerian" pitchFamily="82" charset="0"/>
                <a:cs typeface="Times New Roman" pitchFamily="18" charset="0"/>
              </a:rPr>
              <a:t>IV.   METODY PRAKTYCZNE</a:t>
            </a:r>
          </a:p>
        </p:txBody>
      </p:sp>
      <p:sp>
        <p:nvSpPr>
          <p:cNvPr id="4" name="Tytuł 3">
            <a:extLst>
              <a:ext uri="{FF2B5EF4-FFF2-40B4-BE49-F238E27FC236}">
                <a16:creationId xmlns:a16="http://schemas.microsoft.com/office/drawing/2014/main" id="{E9618DBF-C9BB-4E76-9C42-5F561E03549A}"/>
              </a:ext>
            </a:extLst>
          </p:cNvPr>
          <p:cNvSpPr txBox="1">
            <a:spLocks/>
          </p:cNvSpPr>
          <p:nvPr/>
        </p:nvSpPr>
        <p:spPr>
          <a:xfrm>
            <a:off x="609600" y="228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a:latin typeface="Algerian" pitchFamily="82" charset="0"/>
                <a:cs typeface="Times New Roman" pitchFamily="18" charset="0"/>
              </a:rPr>
              <a:t>METODY NAUCZANIA</a:t>
            </a:r>
            <a:endParaRPr lang="pl-PL" b="1" dirty="0">
              <a:latin typeface="Algerian" pitchFamily="82"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i METODY NAUCZANIA</a:t>
            </a:r>
          </a:p>
        </p:txBody>
      </p:sp>
      <p:sp>
        <p:nvSpPr>
          <p:cNvPr id="5" name="Prostokąt 4"/>
          <p:cNvSpPr/>
          <p:nvPr/>
        </p:nvSpPr>
        <p:spPr>
          <a:xfrm>
            <a:off x="214282" y="4000504"/>
            <a:ext cx="8786874" cy="2677656"/>
          </a:xfrm>
          <a:prstGeom prst="rect">
            <a:avLst/>
          </a:prstGeom>
        </p:spPr>
        <p:txBody>
          <a:bodyPr wrap="square">
            <a:spAutoFit/>
          </a:bodyPr>
          <a:lstStyle/>
          <a:p>
            <a:pPr algn="just"/>
            <a:r>
              <a:rPr lang="pl-PL" sz="2800" dirty="0">
                <a:latin typeface="Times New Roman" pitchFamily="18" charset="0"/>
                <a:cs typeface="Times New Roman" pitchFamily="18" charset="0"/>
              </a:rPr>
              <a:t>	Szkolnictwo  zawodowe  jest  tym  obszarem  edukacji,  w  którym szczególnego  znaczenia  nabiera konieczność  stosowania  metod i technik  dydaktycznych  ukierunkowanych  na  kształcenie  u uczniów umiejętności praktycznych oraz skutecznego i samodzielnego rozwiązywania postawionych przed nimi problemów.</a:t>
            </a:r>
          </a:p>
        </p:txBody>
      </p:sp>
      <p:sp>
        <p:nvSpPr>
          <p:cNvPr id="6" name="Prostokąt 5"/>
          <p:cNvSpPr/>
          <p:nvPr/>
        </p:nvSpPr>
        <p:spPr>
          <a:xfrm>
            <a:off x="3857620" y="1928802"/>
            <a:ext cx="4572000" cy="1569660"/>
          </a:xfrm>
          <a:prstGeom prst="rect">
            <a:avLst/>
          </a:prstGeom>
        </p:spPr>
        <p:txBody>
          <a:bodyPr>
            <a:spAutoFit/>
          </a:bodyPr>
          <a:lstStyle/>
          <a:p>
            <a:pPr algn="r"/>
            <a:r>
              <a:rPr lang="pl-PL" sz="2400" dirty="0"/>
              <a:t> „Słyszałem i zapomniałem,  </a:t>
            </a:r>
          </a:p>
          <a:p>
            <a:pPr algn="r"/>
            <a:r>
              <a:rPr lang="pl-PL" sz="2400" dirty="0"/>
              <a:t>widziałem i zapamiętałem, </a:t>
            </a:r>
          </a:p>
          <a:p>
            <a:pPr algn="r"/>
            <a:r>
              <a:rPr lang="pl-PL" sz="2400" dirty="0"/>
              <a:t>zrobiłem i zrozumiałem.” </a:t>
            </a:r>
          </a:p>
          <a:p>
            <a:pPr algn="r"/>
            <a:r>
              <a:rPr lang="pl-PL" sz="2400" dirty="0"/>
              <a:t>Konfucjusz </a:t>
            </a:r>
          </a:p>
        </p:txBody>
      </p:sp>
    </p:spTree>
    <p:extLst>
      <p:ext uri="{BB962C8B-B14F-4D97-AF65-F5344CB8AC3E}">
        <p14:creationId xmlns:p14="http://schemas.microsoft.com/office/powerpoint/2010/main" val="945802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1025" name="Rectangle 1"/>
          <p:cNvSpPr>
            <a:spLocks noChangeArrowheads="1"/>
          </p:cNvSpPr>
          <p:nvPr/>
        </p:nvSpPr>
        <p:spPr bwMode="auto">
          <a:xfrm>
            <a:off x="357158" y="1500174"/>
            <a:ext cx="8001024" cy="5155257"/>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88925" algn="l"/>
              </a:tabLst>
            </a:pPr>
            <a:r>
              <a:rPr kumimoji="0" lang="pl-PL"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METODY PRAKTYCZNE</a:t>
            </a:r>
          </a:p>
          <a:p>
            <a:pPr marL="0" marR="0" lvl="0" indent="0" algn="l" defTabSz="914400" rtl="0" eaLnBrk="1" fontAlgn="base" latinLnBrk="0" hangingPunct="1">
              <a:lnSpc>
                <a:spcPct val="100000"/>
              </a:lnSpc>
              <a:spcBef>
                <a:spcPct val="0"/>
              </a:spcBef>
              <a:spcAft>
                <a:spcPct val="0"/>
              </a:spcAft>
              <a:buClrTx/>
              <a:buSzTx/>
              <a:buFontTx/>
              <a:buNone/>
              <a:tabLst>
                <a:tab pos="288925" algn="l"/>
              </a:tabLst>
            </a:pPr>
            <a:endParaRPr kumimoji="0" lang="pl-PL" sz="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Za pomocą metod praktycznych kształtuje się i rozwija umiejętności, nawyki i sprawności o charakterze praktycznym. Wiedza i umiejętności zdobyte podczas działania są znacznie trwalsze od wiedzy i umiejętności przyswojonych innymi metodami. </a:t>
            </a:r>
          </a:p>
          <a:p>
            <a:pPr marL="0" marR="0" lvl="0" indent="0" algn="l" defTabSz="914400" rtl="0" eaLnBrk="0" fontAlgn="base" latinLnBrk="0" hangingPunct="0">
              <a:lnSpc>
                <a:spcPct val="100000"/>
              </a:lnSpc>
              <a:spcBef>
                <a:spcPct val="0"/>
              </a:spcBef>
              <a:spcAft>
                <a:spcPct val="0"/>
              </a:spcAft>
              <a:buClrTx/>
              <a:buSzTx/>
              <a:buFontTx/>
              <a:buNone/>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8925" algn="l"/>
              </a:tabLst>
            </a:pPr>
            <a:r>
              <a:rPr kumimoji="0" lang="pl-PL"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Klasyfikacja praktycznych metod nauczania:</a:t>
            </a:r>
          </a:p>
          <a:p>
            <a:pPr marL="0" marR="0" lvl="0" indent="0" algn="l" defTabSz="914400" rtl="0" eaLnBrk="0" fontAlgn="base" latinLnBrk="0" hangingPunct="0">
              <a:lnSpc>
                <a:spcPct val="100000"/>
              </a:lnSpc>
              <a:spcBef>
                <a:spcPct val="0"/>
              </a:spcBef>
              <a:spcAft>
                <a:spcPct val="0"/>
              </a:spcAft>
              <a:buClrTx/>
              <a:buSzTx/>
              <a:buFontTx/>
              <a:buNone/>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Pokaz z objaśnieniem (wyjaśnieniem)</a:t>
            </a:r>
          </a:p>
          <a:p>
            <a:pPr lvl="1" eaLnBrk="0" fontAlgn="base" hangingPunct="0">
              <a:spcBef>
                <a:spcPct val="0"/>
              </a:spcBef>
              <a:spcAft>
                <a:spcPct val="0"/>
              </a:spcAft>
              <a:buFontTx/>
              <a:buChar char="•"/>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2"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Pokaz z instruktażem</a:t>
            </a:r>
          </a:p>
          <a:p>
            <a:pPr lvl="2" eaLnBrk="0" fontAlgn="base" hangingPunct="0">
              <a:spcBef>
                <a:spcPct val="0"/>
              </a:spcBef>
              <a:spcAft>
                <a:spcPct val="0"/>
              </a:spcAft>
              <a:buFontTx/>
              <a:buChar char="•"/>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3"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Ćwiczenia przedmiotowe</a:t>
            </a:r>
          </a:p>
          <a:p>
            <a:pPr lvl="3" eaLnBrk="0" fontAlgn="base" hangingPunct="0">
              <a:spcBef>
                <a:spcPct val="0"/>
              </a:spcBef>
              <a:spcAft>
                <a:spcPct val="0"/>
              </a:spcAft>
              <a:buFontTx/>
              <a:buChar char="•"/>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4"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Ćwiczenia laboratoryjne</a:t>
            </a:r>
          </a:p>
          <a:p>
            <a:pPr lvl="4" eaLnBrk="0" fontAlgn="base" hangingPunct="0">
              <a:spcBef>
                <a:spcPct val="0"/>
              </a:spcBef>
              <a:spcAft>
                <a:spcPct val="0"/>
              </a:spcAft>
              <a:buFontTx/>
              <a:buChar char="•"/>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5"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Ćwiczenia produkcyjne (wytwórcze)</a:t>
            </a:r>
          </a:p>
          <a:p>
            <a:pPr lvl="5" eaLnBrk="0" fontAlgn="base" hangingPunct="0">
              <a:spcBef>
                <a:spcPct val="0"/>
              </a:spcBef>
              <a:spcAft>
                <a:spcPct val="0"/>
              </a:spcAft>
              <a:buFontTx/>
              <a:buChar char="•"/>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6"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Metoda projektów</a:t>
            </a:r>
          </a:p>
          <a:p>
            <a:pPr lvl="6" eaLnBrk="0" fontAlgn="base" hangingPunct="0">
              <a:spcBef>
                <a:spcPct val="0"/>
              </a:spcBef>
              <a:spcAft>
                <a:spcPct val="0"/>
              </a:spcAft>
              <a:buFontTx/>
              <a:buChar char="•"/>
              <a:tabLst>
                <a:tab pos="288925" algn="l"/>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lvl="7" eaLnBrk="0" fontAlgn="base" hangingPunct="0">
              <a:spcBef>
                <a:spcPct val="0"/>
              </a:spcBef>
              <a:spcAft>
                <a:spcPct val="0"/>
              </a:spcAft>
              <a:buFontTx/>
              <a:buChar char="•"/>
              <a:tabLst>
                <a:tab pos="288925"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Metoda przewodniego tekstu</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4500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6625" name="Rectangle 1"/>
          <p:cNvSpPr>
            <a:spLocks noChangeArrowheads="1"/>
          </p:cNvSpPr>
          <p:nvPr/>
        </p:nvSpPr>
        <p:spPr bwMode="auto">
          <a:xfrm>
            <a:off x="0" y="1571612"/>
            <a:ext cx="9144000" cy="4893599"/>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355600" algn="just" defTabSz="914400" rtl="0" eaLnBrk="1" fontAlgn="base" latinLnBrk="0" hangingPunct="1">
              <a:lnSpc>
                <a:spcPct val="100000"/>
              </a:lnSpc>
              <a:spcBef>
                <a:spcPct val="0"/>
              </a:spcBef>
              <a:spcAft>
                <a:spcPct val="0"/>
              </a:spcAft>
              <a:buClrTx/>
              <a:buSzTx/>
              <a:buFontTx/>
              <a:buNone/>
              <a:tabLst>
                <a:tab pos="5732463" algn="l"/>
              </a:tabLst>
            </a:pPr>
            <a:r>
              <a:rPr kumimoji="0" lang="pl-PL"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Pokaz z objaśnieniem</a:t>
            </a:r>
          </a:p>
          <a:p>
            <a:pPr marL="0" marR="0" lvl="0" indent="355600" algn="just" defTabSz="914400" rtl="0" eaLnBrk="1" fontAlgn="base" latinLnBrk="0" hangingPunct="1">
              <a:lnSpc>
                <a:spcPct val="100000"/>
              </a:lnSpc>
              <a:spcBef>
                <a:spcPct val="0"/>
              </a:spcBef>
              <a:spcAft>
                <a:spcPct val="0"/>
              </a:spcAft>
              <a:buClrTx/>
              <a:buSzTx/>
              <a:buFontTx/>
              <a:buNone/>
              <a:tabLst>
                <a:tab pos="5732463" algn="l"/>
              </a:tabLst>
            </a:pPr>
            <a:endParaRPr kumimoji="0" lang="pl-PL" sz="8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Metoda nauczania praktycznego, polegająca na demonstracji czynności, ich kolejności i prawidłowości wykonania. W przypadku czynności złożonych pokaz powinien obejmować demonstrację kolejnych faz tych czynności. Przedmiotem pokazu mogą być także maszyny i urządzenia, ich budowa i zasada działania, poszczególne zespoły, podzespoły i części, narzędzia, tablice, wykresy itd. </a:t>
            </a: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Towarzyszący pokazowi komentarz słowny ma charakter objaśnienia (wyjaśnienia). Wynika z tego, że objaśnienie wskazuje na „sens” i „znaczenie”, wyjaśnia pewne relacje i związki, ukazuje strukturę. Oznacza to, że metoda pokazu z objaśnieniem może być stosowana raczej w po­czątkowej fazie zajęć o charakterze praktycznym</a:t>
            </a:r>
            <a:r>
              <a:rPr lang="pl-PL" sz="2000" dirty="0">
                <a:solidFill>
                  <a:srgbClr val="000000"/>
                </a:solidFill>
                <a:latin typeface="Times New Roman" pitchFamily="18" charset="0"/>
                <a:ea typeface="Times New Roman" pitchFamily="18" charset="0"/>
                <a:cs typeface="Times New Roman" pitchFamily="18" charset="0"/>
              </a:rPr>
              <a:t>.</a:t>
            </a: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endParaRPr kumimoji="0" lang="pl-PL"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r>
              <a:rPr kumimoji="0" lang="pl-PL"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Pokaz z instruktażem</a:t>
            </a: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endParaRPr kumimoji="0" lang="pl-PL" sz="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Komentarz słowny wspierający pokaz jest swego rodzaju werbalną instrukcją, </a:t>
            </a:r>
          </a:p>
          <a:p>
            <a:pPr marL="0" marR="0" lvl="0" indent="355600" algn="just" defTabSz="914400" rtl="0" eaLnBrk="0" fontAlgn="base" latinLnBrk="0" hangingPunct="0">
              <a:lnSpc>
                <a:spcPct val="100000"/>
              </a:lnSpc>
              <a:spcBef>
                <a:spcPct val="0"/>
              </a:spcBef>
              <a:spcAft>
                <a:spcPct val="0"/>
              </a:spcAft>
              <a:buClrTx/>
              <a:buSzTx/>
              <a:buFontTx/>
              <a:buNone/>
              <a:tabLst>
                <a:tab pos="5732463" algn="l"/>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w skrócie zwaną instruktażem. </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5601" name="Rectangle 1"/>
          <p:cNvSpPr>
            <a:spLocks noChangeArrowheads="1"/>
          </p:cNvSpPr>
          <p:nvPr/>
        </p:nvSpPr>
        <p:spPr bwMode="auto">
          <a:xfrm>
            <a:off x="214282" y="1479279"/>
            <a:ext cx="871540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Ćwiczenia praktyczne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umożliwiające kształtowanie umiejętności zastosowania przyswojonej wiedzy w praktyce (np. rozwiązywanie zadań, wykonywanie obliczeń, wykonywanie pomiarów i interpretowanie otrzymanych wyników badań, analizowanie  i </a:t>
            </a: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praktyczne poznanie</a:t>
            </a:r>
            <a:r>
              <a:rPr kumimoji="0" lang="pl-PL"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budowy maszyn i urządzeń lub ich zespołów i podzespołów</a:t>
            </a: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p>
          <a:p>
            <a:pPr lvl="1" algn="just" eaLnBrk="0" fontAlgn="base" hangingPunct="0">
              <a:spcBef>
                <a:spcPct val="0"/>
              </a:spcBef>
              <a:spcAft>
                <a:spcPct val="0"/>
              </a:spcAft>
            </a:pP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5601" name="Rectangle 1"/>
          <p:cNvSpPr>
            <a:spLocks noChangeArrowheads="1"/>
          </p:cNvSpPr>
          <p:nvPr/>
        </p:nvSpPr>
        <p:spPr bwMode="auto">
          <a:xfrm>
            <a:off x="214282" y="1725500"/>
            <a:ext cx="871540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Ćwiczenia praktyczne</a:t>
            </a:r>
          </a:p>
          <a:p>
            <a:pPr lvl="1" algn="just" eaLnBrk="0" fontAlgn="base" hangingPunct="0">
              <a:spcBef>
                <a:spcPct val="0"/>
              </a:spcBef>
              <a:spcAft>
                <a:spcPct val="0"/>
              </a:spcAft>
            </a:pP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służące kształtowaniu umiejętności twórczego wykorzystania wiedzy w praktyce (np. samodzielne odkrywanie cech konstrukcji, systemów, procesów, co zmusza uczącego się do wyboru np. sposobów obróbki, naprawy w zależności od warunków i wymagań technicznych)</a:t>
            </a:r>
          </a:p>
          <a:p>
            <a:pPr lvl="1" algn="just" eaLnBrk="0" fontAlgn="base" hangingPunct="0">
              <a:spcBef>
                <a:spcPct val="0"/>
              </a:spcBef>
              <a:spcAft>
                <a:spcPct val="0"/>
              </a:spcAft>
            </a:pP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9750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5601" name="Rectangle 1"/>
          <p:cNvSpPr>
            <a:spLocks noChangeArrowheads="1"/>
          </p:cNvSpPr>
          <p:nvPr/>
        </p:nvSpPr>
        <p:spPr bwMode="auto">
          <a:xfrm>
            <a:off x="214282" y="1879389"/>
            <a:ext cx="87154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Ćwiczenia praktyczne</a:t>
            </a:r>
          </a:p>
          <a:p>
            <a:pPr lvl="1" algn="just" eaLnBrk="0" fontAlgn="base" hangingPunct="0">
              <a:spcBef>
                <a:spcPct val="0"/>
              </a:spcBef>
              <a:spcAft>
                <a:spcPct val="0"/>
              </a:spcAft>
            </a:pP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r>
              <a:rPr kumimoji="0" lang="pl-PL" sz="32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o charakterze poszukiwawczym (np. ćwiczenie diagnostyczne, charakterystyczne w kształceniu pracowników do zawodów obsługowych (obsługa techniczna), remontowych oraz związanych z naprawą i montażem maszyn, urządzeń, aparatów, przyrządów i innych mechanizmów.</a:t>
            </a: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26608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4577" name="Rectangle 1"/>
          <p:cNvSpPr>
            <a:spLocks noChangeArrowheads="1"/>
          </p:cNvSpPr>
          <p:nvPr/>
        </p:nvSpPr>
        <p:spPr bwMode="auto">
          <a:xfrm>
            <a:off x="0" y="1533465"/>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Metoda projektów (etapy):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Wyjaśnienie uczącym się istoty metody.</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pl-PL"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Wybór odpowiedniej wielkości partii materiału, która powinna być zrealizowana</a:t>
            </a:r>
          </a:p>
          <a:p>
            <a:pPr marL="0" marR="0" lvl="0" indent="0" algn="l" defTabSz="914400" rtl="0" eaLnBrk="0" fontAlgn="base" latinLnBrk="0" hangingPunct="0">
              <a:lnSpc>
                <a:spcPct val="150000"/>
              </a:lnSpc>
              <a:spcBef>
                <a:spcPct val="0"/>
              </a:spcBef>
              <a:spcAft>
                <a:spcPct val="0"/>
              </a:spcAft>
              <a:buClrTx/>
              <a:buSzTx/>
              <a:tabLst/>
            </a:pPr>
            <a:r>
              <a:rPr lang="pl-PL" sz="2000" dirty="0">
                <a:latin typeface="Times New Roman" pitchFamily="18" charset="0"/>
                <a:ea typeface="Times New Roman" pitchFamily="18" charset="0"/>
                <a:cs typeface="Times New Roman" pitchFamily="18" charset="0"/>
              </a:rPr>
              <a:t>   </a:t>
            </a:r>
            <a:r>
              <a:rPr kumimoji="0" lang="pl-PL"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głównie metodą projektów.</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Wprowadzenie do tematu z sugestią problemów (zadań) do rozwiązania.</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pl-PL"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Sformułowanie tematów poszczególnych projektów i ustalenie zakresu ich realizacji.</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lang="pl-PL" sz="2000" dirty="0">
                <a:latin typeface="Times New Roman" pitchFamily="18" charset="0"/>
                <a:ea typeface="Times New Roman" pitchFamily="18" charset="0"/>
                <a:cs typeface="Times New Roman" pitchFamily="18" charset="0"/>
              </a:rPr>
              <a:t> </a:t>
            </a: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Realizacja projektów.</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Konsultacje, w wyniku których dokonuje się weryfikacji sposobów wykonania oraz</a:t>
            </a:r>
          </a:p>
          <a:p>
            <a:pPr marL="0" marR="0" lvl="0" indent="0" algn="l" defTabSz="914400" rtl="0" eaLnBrk="0" fontAlgn="base" latinLnBrk="0" hangingPunct="0">
              <a:lnSpc>
                <a:spcPct val="150000"/>
              </a:lnSpc>
              <a:spcBef>
                <a:spcPct val="0"/>
              </a:spcBef>
              <a:spcAft>
                <a:spcPct val="0"/>
              </a:spcAft>
              <a:buClrTx/>
              <a:buSzTx/>
              <a:tabLst/>
            </a:pPr>
            <a:r>
              <a:rPr lang="pl-PL" sz="2000" dirty="0">
                <a:solidFill>
                  <a:srgbClr val="000000"/>
                </a:solidFill>
                <a:latin typeface="Times New Roman" pitchFamily="18" charset="0"/>
                <a:ea typeface="Times New Roman" pitchFamily="18" charset="0"/>
                <a:cs typeface="Times New Roman" pitchFamily="18" charset="0"/>
              </a:rPr>
              <a:t>   </a:t>
            </a: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treści projektów.</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lang="pl-PL" sz="2000" dirty="0">
                <a:latin typeface="Times New Roman" pitchFamily="18" charset="0"/>
                <a:ea typeface="Times New Roman" pitchFamily="18" charset="0"/>
                <a:cs typeface="Times New Roman" pitchFamily="18" charset="0"/>
              </a:rPr>
              <a:t> </a:t>
            </a: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Prezentacja projektów.</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ü"/>
              <a:tabLst/>
            </a:pPr>
            <a:r>
              <a:rPr kumimoji="0" lang="pl-PL"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Ocena projektów dokonana przez nauczyciela lub zespół przez niego powołany.</a:t>
            </a:r>
            <a:endParaRPr kumimoji="0" lang="pl-PL"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Tytuł 3">
            <a:extLst>
              <a:ext uri="{FF2B5EF4-FFF2-40B4-BE49-F238E27FC236}">
                <a16:creationId xmlns:a16="http://schemas.microsoft.com/office/drawing/2014/main" id="{3E39A16C-FD57-4453-916C-2CEA09CDD29C}"/>
              </a:ext>
            </a:extLst>
          </p:cNvPr>
          <p:cNvSpPr txBox="1">
            <a:spLocks/>
          </p:cNvSpPr>
          <p:nvPr/>
        </p:nvSpPr>
        <p:spPr>
          <a:xfrm>
            <a:off x="755576" y="3645024"/>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dirty="0">
                <a:latin typeface="Algerian" pitchFamily="82" charset="0"/>
                <a:cs typeface="Times New Roman" pitchFamily="18" charset="0"/>
              </a:rPr>
              <a:t>V.  METODY PODAJĄCE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8673" name="Rectangle 1"/>
          <p:cNvSpPr>
            <a:spLocks noChangeArrowheads="1"/>
          </p:cNvSpPr>
          <p:nvPr/>
        </p:nvSpPr>
        <p:spPr bwMode="auto">
          <a:xfrm>
            <a:off x="0" y="1454008"/>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WYBRANE METODY PODAJĄCE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Prezentacja</a:t>
            </a: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jest to wystąpienie publiczne, zwykle skierowana do małych, specyficznych audytoriów. Prezenter używa sprzętu i pomocy wizualnych, by zilustrować słowa i wzmocnić tym samym informację. Prezentacja jest mniej oficjalna i zwykle zawiera czas na pytania i odpowiedzi. Prezentacja to ten rodzaj wystąpienia publicznego, na temat którego poświęca się bardzo wiele uwagi w różnego rodzaju publikacjach.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824487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8673" name="Rectangle 1"/>
          <p:cNvSpPr>
            <a:spLocks noChangeArrowheads="1"/>
          </p:cNvSpPr>
          <p:nvPr/>
        </p:nvSpPr>
        <p:spPr bwMode="auto">
          <a:xfrm>
            <a:off x="0" y="1777173"/>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WYBRANE METODY PODAJĄCE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Prelekcja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to wykład o treści zazwyczaj popularnonaukowej.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Po wystąpieniu prelegenta zawsze w drugiej części odbywa się dyskusja nad zaprezentowanym materiałem. Podczas prelekcji materiał dydaktyczny, najczęściej, jest przygotowany w formie tez, a nie pełnego wystąpienia.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17519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28673" name="Rectangle 1"/>
          <p:cNvSpPr>
            <a:spLocks noChangeArrowheads="1"/>
          </p:cNvSpPr>
          <p:nvPr/>
        </p:nvSpPr>
        <p:spPr bwMode="auto">
          <a:xfrm>
            <a:off x="0" y="1669451"/>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WYBRANE METODY PODAJĄCE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Wykład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jest słownym przekazem określonych informacji ułożonych w pewną strukturę. Celem wykładu jest przekazanie wiedzy, która następnie jest absorbowana przez grupę. </a:t>
            </a: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Wykład, w swojej najbardziej popularnej formie jest ustną prezentacją określonych informacji ułożonych w pewną strukturę. </a:t>
            </a:r>
            <a:endParaRPr kumimoji="0" lang="pl-PL" sz="32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54875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323528" y="2924944"/>
            <a:ext cx="8229600" cy="1143000"/>
          </a:xfrm>
        </p:spPr>
        <p:txBody>
          <a:bodyPr/>
          <a:lstStyle/>
          <a:p>
            <a:pPr algn="ctr"/>
            <a:r>
              <a:rPr lang="pl-PL" b="1" dirty="0">
                <a:latin typeface="Algerian" pitchFamily="82" charset="0"/>
                <a:cs typeface="Times New Roman" pitchFamily="18" charset="0"/>
              </a:rPr>
              <a:t>I.   FORMY NAUCZANIA</a:t>
            </a:r>
          </a:p>
        </p:txBody>
      </p:sp>
      <p:sp>
        <p:nvSpPr>
          <p:cNvPr id="5" name="Tytuł 3">
            <a:extLst>
              <a:ext uri="{FF2B5EF4-FFF2-40B4-BE49-F238E27FC236}">
                <a16:creationId xmlns:a16="http://schemas.microsoft.com/office/drawing/2014/main" id="{BB4ACEC8-49B4-4C3E-AE62-F4ED9D8C4C70}"/>
              </a:ext>
            </a:extLst>
          </p:cNvPr>
          <p:cNvSpPr txBox="1">
            <a:spLocks/>
          </p:cNvSpPr>
          <p:nvPr/>
        </p:nvSpPr>
        <p:spPr>
          <a:xfrm>
            <a:off x="642910" y="0"/>
            <a:ext cx="8229600" cy="11430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a:latin typeface="Algerian" pitchFamily="82" charset="0"/>
                <a:cs typeface="Times New Roman" pitchFamily="18" charset="0"/>
              </a:rPr>
              <a:t>FORMY i METODY NAUCZANIA</a:t>
            </a:r>
            <a:endParaRPr lang="pl-PL" b="1" dirty="0">
              <a:latin typeface="Algerian" pitchFamily="82"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6" name="Tytuł 3">
            <a:extLst>
              <a:ext uri="{FF2B5EF4-FFF2-40B4-BE49-F238E27FC236}">
                <a16:creationId xmlns:a16="http://schemas.microsoft.com/office/drawing/2014/main" id="{BB9AB451-FD9F-4006-B119-17571F81B6FA}"/>
              </a:ext>
            </a:extLst>
          </p:cNvPr>
          <p:cNvSpPr txBox="1">
            <a:spLocks/>
          </p:cNvSpPr>
          <p:nvPr/>
        </p:nvSpPr>
        <p:spPr>
          <a:xfrm>
            <a:off x="683568" y="34290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dirty="0">
                <a:latin typeface="Algerian" pitchFamily="82" charset="0"/>
                <a:cs typeface="Times New Roman" pitchFamily="18" charset="0"/>
              </a:rPr>
              <a:t>VI.   </a:t>
            </a:r>
            <a:r>
              <a:rPr lang="pl-PL" b="1" dirty="0" err="1">
                <a:latin typeface="Algerian" pitchFamily="82" charset="0"/>
                <a:cs typeface="Times New Roman" pitchFamily="18" charset="0"/>
              </a:rPr>
              <a:t>iNNE</a:t>
            </a:r>
            <a:endParaRPr lang="pl-PL" b="1" dirty="0">
              <a:latin typeface="Algerian" pitchFamily="82"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321455" y="2780928"/>
            <a:ext cx="8501090" cy="3539430"/>
          </a:xfrm>
          <a:prstGeom prst="rect">
            <a:avLst/>
          </a:prstGeom>
        </p:spPr>
        <p:txBody>
          <a:bodyPr wrap="square">
            <a:spAutoFit/>
          </a:bodyPr>
          <a:lstStyle/>
          <a:p>
            <a:pPr algn="just"/>
            <a:r>
              <a:rPr lang="pl-PL" sz="2800" dirty="0">
                <a:latin typeface="Times New Roman" pitchFamily="18" charset="0"/>
                <a:cs typeface="Times New Roman" pitchFamily="18" charset="0"/>
              </a:rPr>
              <a:t>	Metodą dydaktyczną, którą można z łatwością zaadaptować do nauczania  każdego  z  przedmiotów,  w  tym  do  nauczania   przedmiotów  zawodowych,  a  która  ukierunkowana jest w sposób szczególny na doskonalenie kompetencji posługiwania się technologią informacyjno-komunikacyjną w uczeniu się i rozwiązywaniu problemów, jest </a:t>
            </a:r>
            <a:r>
              <a:rPr lang="pl-PL" sz="2800" dirty="0" err="1">
                <a:latin typeface="Times New Roman" pitchFamily="18" charset="0"/>
                <a:cs typeface="Times New Roman" pitchFamily="18" charset="0"/>
              </a:rPr>
              <a:t>webquest</a:t>
            </a:r>
            <a:r>
              <a:rPr lang="pl-PL" sz="2800" dirty="0">
                <a:latin typeface="Times New Roman" pitchFamily="18" charset="0"/>
                <a:cs typeface="Times New Roman" pitchFamily="18" charset="0"/>
              </a:rPr>
              <a:t>. </a:t>
            </a:r>
            <a:r>
              <a:rPr lang="pl-PL" sz="2800" dirty="0" err="1">
                <a:latin typeface="Times New Roman" pitchFamily="18" charset="0"/>
                <a:cs typeface="Times New Roman" pitchFamily="18" charset="0"/>
              </a:rPr>
              <a:t>Webquest</a:t>
            </a:r>
            <a:r>
              <a:rPr lang="pl-PL" sz="2800" dirty="0">
                <a:latin typeface="Times New Roman" pitchFamily="18" charset="0"/>
                <a:cs typeface="Times New Roman" pitchFamily="18" charset="0"/>
              </a:rPr>
              <a:t>  rozgrywa  się  w  dużej  części  w  środowisku  wirtualnym. </a:t>
            </a:r>
          </a:p>
        </p:txBody>
      </p:sp>
      <p:sp>
        <p:nvSpPr>
          <p:cNvPr id="5" name="Prostokąt 4"/>
          <p:cNvSpPr/>
          <p:nvPr/>
        </p:nvSpPr>
        <p:spPr>
          <a:xfrm>
            <a:off x="2928926" y="1571612"/>
            <a:ext cx="4739418" cy="584775"/>
          </a:xfrm>
          <a:prstGeom prst="rect">
            <a:avLst/>
          </a:prstGeom>
        </p:spPr>
        <p:txBody>
          <a:bodyPr wrap="square">
            <a:spAutoFit/>
          </a:bodyPr>
          <a:lstStyle/>
          <a:p>
            <a:r>
              <a:rPr lang="pl-PL" sz="3200" b="1" dirty="0">
                <a:latin typeface="Times New Roman" pitchFamily="18" charset="0"/>
                <a:cs typeface="Times New Roman" pitchFamily="18" charset="0"/>
              </a:rPr>
              <a:t>METODA  WEBQUEST </a:t>
            </a:r>
          </a:p>
        </p:txBody>
      </p:sp>
    </p:spTree>
    <p:extLst>
      <p:ext uri="{BB962C8B-B14F-4D97-AF65-F5344CB8AC3E}">
        <p14:creationId xmlns:p14="http://schemas.microsoft.com/office/powerpoint/2010/main" val="250845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261910" y="2060848"/>
            <a:ext cx="8501090" cy="4893647"/>
          </a:xfrm>
          <a:prstGeom prst="rect">
            <a:avLst/>
          </a:prstGeom>
        </p:spPr>
        <p:txBody>
          <a:bodyPr wrap="square">
            <a:spAutoFit/>
          </a:bodyPr>
          <a:lstStyle/>
          <a:p>
            <a:pPr algn="just"/>
            <a:r>
              <a:rPr lang="pl-PL" sz="2400" dirty="0">
                <a:latin typeface="Times New Roman" pitchFamily="18" charset="0"/>
                <a:cs typeface="Times New Roman" pitchFamily="18" charset="0"/>
              </a:rPr>
              <a:t>Działania nauczyciela oraz uczniów są oparte o stronę internetową lub platformę  edukacyjną,  na  której  publikowana  jest  instrukcja,  zamieszczane  są materiały  dydaktyczne,  odbywa  się  komunikacja  pomiędzy  uczestnikami projektu oraz nauczycielem. Także w realizacji zadań uczniowie wykorzystują urządzenia elektroniczne, cyfrowe, programy komputerowe i aplikacje internetowe. Dlatego dla nauczyciela podejmującego pracę tą metodą duże znaczenie ma posiadanie przynajmniej podstawowych umiejętności związanych z posługiwaniem się narzędziami TIK . Przy tym dużą zaletą pracy tą metodą jest właśnie możliwość doskonalenia i aktualizacji kompetencji informatycznych i informacyjnych nie tylko przez uczniów, ale także przez nauczyciela. </a:t>
            </a:r>
          </a:p>
        </p:txBody>
      </p:sp>
      <p:sp>
        <p:nvSpPr>
          <p:cNvPr id="5" name="Prostokąt 4"/>
          <p:cNvSpPr/>
          <p:nvPr/>
        </p:nvSpPr>
        <p:spPr>
          <a:xfrm>
            <a:off x="2928926" y="1571612"/>
            <a:ext cx="3429024" cy="400110"/>
          </a:xfrm>
          <a:prstGeom prst="rect">
            <a:avLst/>
          </a:prstGeom>
        </p:spPr>
        <p:txBody>
          <a:bodyPr wrap="square">
            <a:spAutoFit/>
          </a:bodyPr>
          <a:lstStyle/>
          <a:p>
            <a:r>
              <a:rPr lang="pl-PL" sz="2000" b="1" dirty="0">
                <a:latin typeface="Times New Roman" pitchFamily="18" charset="0"/>
                <a:cs typeface="Times New Roman" pitchFamily="18" charset="0"/>
              </a:rPr>
              <a:t>METODA  WEBQUEST </a:t>
            </a:r>
          </a:p>
        </p:txBody>
      </p:sp>
    </p:spTree>
    <p:extLst>
      <p:ext uri="{BB962C8B-B14F-4D97-AF65-F5344CB8AC3E}">
        <p14:creationId xmlns:p14="http://schemas.microsoft.com/office/powerpoint/2010/main" val="2683470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285720" y="1595021"/>
            <a:ext cx="8429684" cy="5262979"/>
          </a:xfrm>
          <a:prstGeom prst="rect">
            <a:avLst/>
          </a:prstGeom>
        </p:spPr>
        <p:txBody>
          <a:bodyPr wrap="square">
            <a:spAutoFit/>
          </a:bodyPr>
          <a:lstStyle/>
          <a:p>
            <a:pPr algn="just"/>
            <a:r>
              <a:rPr lang="pl-PL" sz="2800" dirty="0">
                <a:latin typeface="Times New Roman" pitchFamily="18" charset="0"/>
                <a:cs typeface="Times New Roman" pitchFamily="18" charset="0"/>
              </a:rPr>
              <a:t>Realizacja  </a:t>
            </a:r>
            <a:r>
              <a:rPr lang="pl-PL" sz="2800" dirty="0" err="1">
                <a:latin typeface="Times New Roman" pitchFamily="18" charset="0"/>
                <a:cs typeface="Times New Roman" pitchFamily="18" charset="0"/>
              </a:rPr>
              <a:t>webquestu</a:t>
            </a:r>
            <a:r>
              <a:rPr lang="pl-PL" sz="2800" dirty="0">
                <a:latin typeface="Times New Roman" pitchFamily="18" charset="0"/>
                <a:cs typeface="Times New Roman" pitchFamily="18" charset="0"/>
              </a:rPr>
              <a:t> przebiega zgodnie z przygotowaną przez nauczyciela instrukcją obejmującą sześć komponentów: </a:t>
            </a:r>
          </a:p>
          <a:p>
            <a:pPr>
              <a:lnSpc>
                <a:spcPct val="150000"/>
              </a:lnSpc>
            </a:pPr>
            <a:r>
              <a:rPr lang="pl-PL" sz="2800" dirty="0">
                <a:latin typeface="Times New Roman" pitchFamily="18" charset="0"/>
                <a:cs typeface="Times New Roman" pitchFamily="18" charset="0"/>
              </a:rPr>
              <a:t>1.  Wprowadzenie. </a:t>
            </a:r>
          </a:p>
          <a:p>
            <a:pPr marL="514350" indent="-514350">
              <a:lnSpc>
                <a:spcPct val="150000"/>
              </a:lnSpc>
              <a:buAutoNum type="arabicPeriod" startAt="2"/>
            </a:pPr>
            <a:r>
              <a:rPr lang="pl-PL" sz="2800" dirty="0">
                <a:latin typeface="Times New Roman" pitchFamily="18" charset="0"/>
                <a:cs typeface="Times New Roman" pitchFamily="18" charset="0"/>
              </a:rPr>
              <a:t>Zadanie.</a:t>
            </a:r>
          </a:p>
          <a:p>
            <a:pPr marL="514350" indent="-514350">
              <a:lnSpc>
                <a:spcPct val="150000"/>
              </a:lnSpc>
              <a:buAutoNum type="arabicPeriod" startAt="2"/>
            </a:pPr>
            <a:r>
              <a:rPr lang="pl-PL" sz="2800" dirty="0">
                <a:latin typeface="Times New Roman" pitchFamily="18" charset="0"/>
                <a:cs typeface="Times New Roman" pitchFamily="18" charset="0"/>
              </a:rPr>
              <a:t> Proces.</a:t>
            </a:r>
          </a:p>
          <a:p>
            <a:pPr marL="514350" indent="-514350">
              <a:lnSpc>
                <a:spcPct val="150000"/>
              </a:lnSpc>
              <a:buAutoNum type="arabicPeriod" startAt="2"/>
            </a:pPr>
            <a:r>
              <a:rPr lang="pl-PL" sz="2800" dirty="0">
                <a:latin typeface="Times New Roman" pitchFamily="18" charset="0"/>
                <a:cs typeface="Times New Roman" pitchFamily="18" charset="0"/>
              </a:rPr>
              <a:t> Źródła.</a:t>
            </a:r>
          </a:p>
          <a:p>
            <a:pPr marL="514350" indent="-514350">
              <a:lnSpc>
                <a:spcPct val="150000"/>
              </a:lnSpc>
              <a:buAutoNum type="arabicPeriod" startAt="2"/>
            </a:pPr>
            <a:r>
              <a:rPr lang="pl-PL" sz="2800" dirty="0">
                <a:latin typeface="Times New Roman" pitchFamily="18" charset="0"/>
                <a:cs typeface="Times New Roman" pitchFamily="18" charset="0"/>
              </a:rPr>
              <a:t> Ewaluacja.</a:t>
            </a:r>
          </a:p>
          <a:p>
            <a:pPr marL="514350" indent="-514350">
              <a:lnSpc>
                <a:spcPct val="150000"/>
              </a:lnSpc>
              <a:buAutoNum type="arabicPeriod" startAt="2"/>
            </a:pPr>
            <a:r>
              <a:rPr lang="pl-PL" sz="2800" dirty="0">
                <a:latin typeface="Times New Roman" pitchFamily="18" charset="0"/>
                <a:cs typeface="Times New Roman" pitchFamily="18" charset="0"/>
              </a:rPr>
              <a:t> Konkluzja.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2610683"/>
            <a:ext cx="8929718" cy="4247317"/>
          </a:xfrm>
          <a:prstGeom prst="rect">
            <a:avLst/>
          </a:prstGeom>
        </p:spPr>
        <p:txBody>
          <a:bodyPr wrap="square">
            <a:spAutoFit/>
          </a:bodyPr>
          <a:lstStyle/>
          <a:p>
            <a:pPr algn="just"/>
            <a:r>
              <a:rPr lang="pl-PL" sz="2800" dirty="0">
                <a:latin typeface="Times New Roman" pitchFamily="18" charset="0"/>
                <a:cs typeface="Times New Roman" pitchFamily="18" charset="0"/>
              </a:rPr>
              <a:t>Polska szkoła koncentruje się przede wszystkim na przekazywaniu wiedzy.  W  czasach,  kiedy  od  absolwentów  szkół  zawodowych wymaga się na rynku pracy nie tylko szerokiej znajomości zagadnień teoretycznych, ale i umiejętności ich praktycznego wykorzystania, potrzebna jest modernizacja stosowanych metod nauczania. Jednym z pomysłów zaproponowanym w globalnej edukacji jest tzw. </a:t>
            </a:r>
            <a:r>
              <a:rPr lang="pl-PL" sz="2800" b="1" dirty="0" err="1">
                <a:latin typeface="Times New Roman" pitchFamily="18" charset="0"/>
                <a:cs typeface="Times New Roman" pitchFamily="18" charset="0"/>
              </a:rPr>
              <a:t>flipped</a:t>
            </a:r>
            <a:r>
              <a:rPr lang="pl-PL" sz="2800" b="1" dirty="0">
                <a:latin typeface="Times New Roman" pitchFamily="18" charset="0"/>
                <a:cs typeface="Times New Roman" pitchFamily="18" charset="0"/>
              </a:rPr>
              <a:t> </a:t>
            </a:r>
            <a:r>
              <a:rPr lang="pl-PL" sz="2800" b="1" dirty="0" err="1">
                <a:latin typeface="Times New Roman" pitchFamily="18" charset="0"/>
                <a:cs typeface="Times New Roman" pitchFamily="18" charset="0"/>
              </a:rPr>
              <a:t>classroom</a:t>
            </a:r>
            <a:r>
              <a:rPr lang="pl-PL" sz="2800" b="1" dirty="0">
                <a:latin typeface="Times New Roman" pitchFamily="18" charset="0"/>
                <a:cs typeface="Times New Roman" pitchFamily="18" charset="0"/>
              </a:rPr>
              <a:t>, </a:t>
            </a:r>
            <a:r>
              <a:rPr lang="pl-PL" sz="2800" dirty="0">
                <a:latin typeface="Times New Roman" pitchFamily="18" charset="0"/>
                <a:cs typeface="Times New Roman" pitchFamily="18" charset="0"/>
              </a:rPr>
              <a:t>czyli „odwrócona szkoła”. </a:t>
            </a:r>
          </a:p>
          <a:p>
            <a:pPr algn="just"/>
            <a:endParaRPr lang="pl-PL" dirty="0">
              <a:latin typeface="Times New Roman" pitchFamily="18" charset="0"/>
              <a:cs typeface="Times New Roman" pitchFamily="18" charset="0"/>
            </a:endParaRPr>
          </a:p>
        </p:txBody>
      </p:sp>
      <p:sp>
        <p:nvSpPr>
          <p:cNvPr id="5" name="Prostokąt 4"/>
          <p:cNvSpPr/>
          <p:nvPr/>
        </p:nvSpPr>
        <p:spPr>
          <a:xfrm>
            <a:off x="285720" y="1785926"/>
            <a:ext cx="8572528" cy="461665"/>
          </a:xfrm>
          <a:prstGeom prst="rect">
            <a:avLst/>
          </a:prstGeom>
        </p:spPr>
        <p:txBody>
          <a:bodyPr wrap="square">
            <a:spAutoFit/>
          </a:bodyPr>
          <a:lstStyle/>
          <a:p>
            <a:r>
              <a:rPr lang="pl-PL" sz="2400" b="1" dirty="0">
                <a:latin typeface="Times New Roman" pitchFamily="18" charset="0"/>
                <a:cs typeface="Times New Roman" pitchFamily="18" charset="0"/>
              </a:rPr>
              <a:t>FLIPPED CLASSROOM  – „ODWRÓCONE  NAUCZANIE” </a:t>
            </a:r>
          </a:p>
        </p:txBody>
      </p:sp>
    </p:spTree>
    <p:extLst>
      <p:ext uri="{BB962C8B-B14F-4D97-AF65-F5344CB8AC3E}">
        <p14:creationId xmlns:p14="http://schemas.microsoft.com/office/powerpoint/2010/main" val="2649346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2502140"/>
            <a:ext cx="8929718" cy="4216539"/>
          </a:xfrm>
          <a:prstGeom prst="rect">
            <a:avLst/>
          </a:prstGeom>
        </p:spPr>
        <p:txBody>
          <a:bodyPr wrap="square">
            <a:spAutoFit/>
          </a:bodyPr>
          <a:lstStyle/>
          <a:p>
            <a:pPr algn="just"/>
            <a:r>
              <a:rPr lang="pl-PL" sz="2400" dirty="0">
                <a:latin typeface="Times New Roman" pitchFamily="18" charset="0"/>
                <a:cs typeface="Times New Roman" pitchFamily="18" charset="0"/>
              </a:rPr>
              <a:t>Głównym  założeniem  odwróconego  nauczania  jest  zamiana  zadań realizowanych przez uczniów w toku zajęć z pracami wykonywanymi przez nich w domu. W praktyce oznacza to, że uczniowie otrzymują zbiór materiałów, z którymi muszą się samodzielnie zapoznać w czasie pozalekcyjnym, natomiast w czasie zajęć szkolnych odbywa się dyskusja na temat zamieszczonych w nich treści oraz ćwiczenie powiązanych z nimi umiejętności praktycznych. W toku lekcji nauczyciel może zatem przeprowadzać eksperymenty,  aranżować  sytuacje  problemowe  i  wyjaśniać  ewentualne  wątpliwości uczniów, bazując na przyswojonych już przez nich wcześniej informacjach teoretycznych</a:t>
            </a:r>
            <a:r>
              <a:rPr lang="pl-PL" sz="2800" dirty="0">
                <a:latin typeface="Times New Roman" pitchFamily="18" charset="0"/>
                <a:cs typeface="Times New Roman" pitchFamily="18" charset="0"/>
              </a:rPr>
              <a:t>. </a:t>
            </a:r>
          </a:p>
        </p:txBody>
      </p:sp>
      <p:sp>
        <p:nvSpPr>
          <p:cNvPr id="5" name="Prostokąt 4"/>
          <p:cNvSpPr/>
          <p:nvPr/>
        </p:nvSpPr>
        <p:spPr>
          <a:xfrm>
            <a:off x="285720" y="1785926"/>
            <a:ext cx="8572528" cy="461665"/>
          </a:xfrm>
          <a:prstGeom prst="rect">
            <a:avLst/>
          </a:prstGeom>
        </p:spPr>
        <p:txBody>
          <a:bodyPr wrap="square">
            <a:spAutoFit/>
          </a:bodyPr>
          <a:lstStyle/>
          <a:p>
            <a:r>
              <a:rPr lang="pl-PL" sz="2400" b="1" dirty="0">
                <a:latin typeface="Times New Roman" pitchFamily="18" charset="0"/>
                <a:cs typeface="Times New Roman" pitchFamily="18" charset="0"/>
              </a:rPr>
              <a:t>FLIPPED CLASSROOM  – „ODWRÓCONE  NAUCZANIE”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357158" y="1997839"/>
            <a:ext cx="8358246" cy="4154984"/>
          </a:xfrm>
          <a:prstGeom prst="rect">
            <a:avLst/>
          </a:prstGeom>
        </p:spPr>
        <p:txBody>
          <a:bodyPr wrap="square">
            <a:spAutoFit/>
          </a:bodyPr>
          <a:lstStyle/>
          <a:p>
            <a:pPr>
              <a:lnSpc>
                <a:spcPct val="150000"/>
              </a:lnSpc>
            </a:pPr>
            <a:r>
              <a:rPr lang="pl-PL" sz="2400" dirty="0">
                <a:latin typeface="Times New Roman" pitchFamily="18" charset="0"/>
                <a:cs typeface="Times New Roman" pitchFamily="18" charset="0"/>
              </a:rPr>
              <a:t>Edukacja w „odwróconej szkole” przebiega według określonych zasad i składa się z następujących etapów: </a:t>
            </a:r>
          </a:p>
          <a:p>
            <a:pPr>
              <a:lnSpc>
                <a:spcPct val="150000"/>
              </a:lnSpc>
            </a:pPr>
            <a:endParaRPr lang="pl-PL" sz="800" dirty="0">
              <a:latin typeface="Times New Roman" pitchFamily="18" charset="0"/>
              <a:cs typeface="Times New Roman" pitchFamily="18" charset="0"/>
            </a:endParaRPr>
          </a:p>
          <a:p>
            <a:pPr>
              <a:lnSpc>
                <a:spcPct val="150000"/>
              </a:lnSpc>
            </a:pPr>
            <a:r>
              <a:rPr lang="pl-PL" sz="2400" dirty="0">
                <a:latin typeface="Times New Roman" pitchFamily="18" charset="0"/>
                <a:cs typeface="Times New Roman" pitchFamily="18" charset="0"/>
              </a:rPr>
              <a:t>1.  Projektowanie materiałów dydaktycznych. </a:t>
            </a:r>
          </a:p>
          <a:p>
            <a:pPr>
              <a:lnSpc>
                <a:spcPct val="150000"/>
              </a:lnSpc>
            </a:pPr>
            <a:r>
              <a:rPr lang="pl-PL" sz="2400" dirty="0">
                <a:latin typeface="Times New Roman" pitchFamily="18" charset="0"/>
                <a:cs typeface="Times New Roman" pitchFamily="18" charset="0"/>
              </a:rPr>
              <a:t>2.  Tworzenie materiałów dydaktycznych. </a:t>
            </a:r>
          </a:p>
          <a:p>
            <a:pPr>
              <a:lnSpc>
                <a:spcPct val="150000"/>
              </a:lnSpc>
            </a:pPr>
            <a:r>
              <a:rPr lang="pl-PL" sz="2400" dirty="0">
                <a:latin typeface="Times New Roman" pitchFamily="18" charset="0"/>
                <a:cs typeface="Times New Roman" pitchFamily="18" charset="0"/>
              </a:rPr>
              <a:t>3.  Dystrybucja materiałów dydaktycznych. </a:t>
            </a:r>
          </a:p>
          <a:p>
            <a:pPr>
              <a:lnSpc>
                <a:spcPct val="150000"/>
              </a:lnSpc>
            </a:pPr>
            <a:r>
              <a:rPr lang="pl-PL" sz="2400" dirty="0">
                <a:latin typeface="Times New Roman" pitchFamily="18" charset="0"/>
                <a:cs typeface="Times New Roman" pitchFamily="18" charset="0"/>
              </a:rPr>
              <a:t>4.  Samodzielna nauka. </a:t>
            </a:r>
          </a:p>
          <a:p>
            <a:pPr>
              <a:lnSpc>
                <a:spcPct val="150000"/>
              </a:lnSpc>
            </a:pPr>
            <a:r>
              <a:rPr lang="pl-PL" sz="2400" dirty="0">
                <a:latin typeface="Times New Roman" pitchFamily="18" charset="0"/>
                <a:cs typeface="Times New Roman" pitchFamily="18" charset="0"/>
              </a:rPr>
              <a:t>5.  Praktyka.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25381" y="2166270"/>
            <a:ext cx="9144000" cy="5109091"/>
          </a:xfrm>
          <a:prstGeom prst="rect">
            <a:avLst/>
          </a:prstGeom>
        </p:spPr>
        <p:txBody>
          <a:bodyPr wrap="square">
            <a:spAutoFit/>
          </a:bodyPr>
          <a:lstStyle/>
          <a:p>
            <a:pPr algn="just"/>
            <a:r>
              <a:rPr lang="pl-PL" sz="2800" dirty="0">
                <a:latin typeface="Times New Roman" pitchFamily="18" charset="0"/>
                <a:cs typeface="Times New Roman" pitchFamily="18" charset="0"/>
              </a:rPr>
              <a:t>Okres uczestnictwa młodych ludzi w procesie kształcenia w szkole zawodowej to czas, kiedy istotną rolę odgrywa w ich życiu grupa rówieśnicza. Dążą oni do zyskania pełnej aprobaty kolegów  i  koleżanek,  modyfikują  swoje  postępowanie,  zmieniają  poglądy i przekonania.  Poprzez  wzajemną  obserwację  uczą  się  nowych  zachowań, zarówno tych akceptowanych społecznie, jak i tych, które nie są pozytywnie postrzegane przez otoczenie. Znajomość sposobu funkcjonowania młodzieży w tym, istotnym z perspektywy rozwojowej, czasie pozwala na efektywne zaplanowanie metod i narzędzi dydaktycznych. </a:t>
            </a:r>
          </a:p>
          <a:p>
            <a:pPr algn="just"/>
            <a:endParaRPr lang="pl-PL" b="1" dirty="0">
              <a:latin typeface="Times New Roman" pitchFamily="18" charset="0"/>
              <a:cs typeface="Times New Roman" pitchFamily="18" charset="0"/>
            </a:endParaRPr>
          </a:p>
        </p:txBody>
      </p:sp>
      <p:sp>
        <p:nvSpPr>
          <p:cNvPr id="5" name="Prostokąt 4"/>
          <p:cNvSpPr/>
          <p:nvPr/>
        </p:nvSpPr>
        <p:spPr>
          <a:xfrm>
            <a:off x="2643174" y="1643050"/>
            <a:ext cx="4572000" cy="523220"/>
          </a:xfrm>
          <a:prstGeom prst="rect">
            <a:avLst/>
          </a:prstGeom>
        </p:spPr>
        <p:txBody>
          <a:bodyPr>
            <a:spAutoFit/>
          </a:bodyPr>
          <a:lstStyle/>
          <a:p>
            <a:r>
              <a:rPr lang="pl-PL" sz="2800" b="1" dirty="0">
                <a:latin typeface="Times New Roman" pitchFamily="18" charset="0"/>
                <a:cs typeface="Times New Roman" pitchFamily="18" charset="0"/>
              </a:rPr>
              <a:t>PEER  LEARNING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2285992"/>
            <a:ext cx="9144000" cy="4431983"/>
          </a:xfrm>
          <a:prstGeom prst="rect">
            <a:avLst/>
          </a:prstGeom>
        </p:spPr>
        <p:txBody>
          <a:bodyPr wrap="square">
            <a:spAutoFit/>
          </a:bodyPr>
          <a:lstStyle/>
          <a:p>
            <a:pPr algn="just"/>
            <a:endParaRPr lang="pl-PL" b="1" dirty="0">
              <a:latin typeface="Times New Roman" pitchFamily="18" charset="0"/>
              <a:cs typeface="Times New Roman" pitchFamily="18" charset="0"/>
            </a:endParaRPr>
          </a:p>
          <a:p>
            <a:pPr algn="just"/>
            <a:r>
              <a:rPr lang="pl-PL" sz="2400" b="1" dirty="0" err="1">
                <a:latin typeface="Times New Roman" pitchFamily="18" charset="0"/>
                <a:cs typeface="Times New Roman" pitchFamily="18" charset="0"/>
              </a:rPr>
              <a:t>Peer</a:t>
            </a:r>
            <a:r>
              <a:rPr lang="pl-PL" sz="2400" b="1" dirty="0">
                <a:latin typeface="Times New Roman" pitchFamily="18" charset="0"/>
                <a:cs typeface="Times New Roman" pitchFamily="18" charset="0"/>
              </a:rPr>
              <a:t>  learning  </a:t>
            </a:r>
            <a:r>
              <a:rPr lang="pl-PL" sz="2400" dirty="0">
                <a:latin typeface="Times New Roman" pitchFamily="18" charset="0"/>
                <a:cs typeface="Times New Roman" pitchFamily="18" charset="0"/>
              </a:rPr>
              <a:t>to  metoda  ceniona  zarówno  przez  nauczycieli,  jak i uczniów. </a:t>
            </a:r>
          </a:p>
          <a:p>
            <a:pPr algn="just"/>
            <a:r>
              <a:rPr lang="pl-PL" sz="2400" dirty="0">
                <a:latin typeface="Times New Roman" pitchFamily="18" charset="0"/>
                <a:cs typeface="Times New Roman" pitchFamily="18" charset="0"/>
              </a:rPr>
              <a:t>Proces kształcenia realizowany z jej wykorzystaniem może przebiegać na kilka sposobów. Pierwszy z nich wiąże się z pracą w parach jedynie podczas lekcji. Polega na tym, że uczniowie samodzielnie wykonują zadanie, a następnie odwracają się do kolegi z ławki i wspólnie analizują uzyskane rezultaty, próbując jednocześnie wyjaśnić swój tok myślenia i wytłumaczyć pojawiające się ewentualnie wątpliwości. Dzięki temu zyskują szybką informację zwrotną i mają możliwość przedyskutowania swoich trudności, co nie zawsze jest możliwe w toku standardowej lekcji. </a:t>
            </a:r>
          </a:p>
        </p:txBody>
      </p:sp>
      <p:sp>
        <p:nvSpPr>
          <p:cNvPr id="5" name="Prostokąt 4"/>
          <p:cNvSpPr/>
          <p:nvPr/>
        </p:nvSpPr>
        <p:spPr>
          <a:xfrm>
            <a:off x="2643174" y="1643050"/>
            <a:ext cx="4572000" cy="523220"/>
          </a:xfrm>
          <a:prstGeom prst="rect">
            <a:avLst/>
          </a:prstGeom>
        </p:spPr>
        <p:txBody>
          <a:bodyPr>
            <a:spAutoFit/>
          </a:bodyPr>
          <a:lstStyle/>
          <a:p>
            <a:r>
              <a:rPr lang="pl-PL" sz="2800" b="1" dirty="0">
                <a:latin typeface="Times New Roman" pitchFamily="18" charset="0"/>
                <a:cs typeface="Times New Roman" pitchFamily="18" charset="0"/>
              </a:rPr>
              <a:t>PEER  LEARNING </a:t>
            </a:r>
          </a:p>
        </p:txBody>
      </p:sp>
    </p:spTree>
    <p:extLst>
      <p:ext uri="{BB962C8B-B14F-4D97-AF65-F5344CB8AC3E}">
        <p14:creationId xmlns:p14="http://schemas.microsoft.com/office/powerpoint/2010/main" val="24942980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1643050"/>
            <a:ext cx="9144000" cy="5016758"/>
          </a:xfrm>
          <a:prstGeom prst="rect">
            <a:avLst/>
          </a:prstGeom>
        </p:spPr>
        <p:txBody>
          <a:bodyPr wrap="square">
            <a:spAutoFit/>
          </a:bodyPr>
          <a:lstStyle/>
          <a:p>
            <a:pPr algn="just"/>
            <a:r>
              <a:rPr lang="pl-PL" sz="2000" dirty="0">
                <a:latin typeface="Times New Roman" pitchFamily="18" charset="0"/>
                <a:cs typeface="Times New Roman" pitchFamily="18" charset="0"/>
              </a:rPr>
              <a:t>	Drugi sposób pracy metodą </a:t>
            </a:r>
            <a:r>
              <a:rPr lang="pl-PL" sz="2000" dirty="0" err="1">
                <a:latin typeface="Times New Roman" pitchFamily="18" charset="0"/>
                <a:cs typeface="Times New Roman" pitchFamily="18" charset="0"/>
              </a:rPr>
              <a:t>peer</a:t>
            </a:r>
            <a:r>
              <a:rPr lang="pl-PL" sz="2000" dirty="0">
                <a:latin typeface="Times New Roman" pitchFamily="18" charset="0"/>
                <a:cs typeface="Times New Roman" pitchFamily="18" charset="0"/>
              </a:rPr>
              <a:t> learning polega na tworzeniu tzw. komórek nauczania (z ang. learning </a:t>
            </a:r>
            <a:r>
              <a:rPr lang="pl-PL" sz="2000" dirty="0" err="1">
                <a:latin typeface="Times New Roman" pitchFamily="18" charset="0"/>
                <a:cs typeface="Times New Roman" pitchFamily="18" charset="0"/>
              </a:rPr>
              <a:t>cells</a:t>
            </a:r>
            <a:r>
              <a:rPr lang="pl-PL" sz="2000" dirty="0">
                <a:latin typeface="Times New Roman" pitchFamily="18" charset="0"/>
                <a:cs typeface="Times New Roman" pitchFamily="18" charset="0"/>
              </a:rPr>
              <a:t>). </a:t>
            </a:r>
          </a:p>
          <a:p>
            <a:pPr algn="just"/>
            <a:r>
              <a:rPr lang="pl-PL" sz="2000" dirty="0">
                <a:latin typeface="Times New Roman" pitchFamily="18" charset="0"/>
                <a:cs typeface="Times New Roman" pitchFamily="18" charset="0"/>
              </a:rPr>
              <a:t>W toku lekcji nauczyciel dzieli uczniów na zespoły, np. na drodze losowania. Istotne jest, aby grupy składały się z uczestników zajęć, którzy zazwyczaj nie mają możliwości ze sobą pracować.  Wzbogaci  to  bowiem  proces  i  pozwoli  wykorzystać  potencjał naukowy  każdego  członka  zespołu.  Po  stworzeniu  „komórek”  nauczyciel przydziela uczestnikom role. Każdy uczeń w grupie może mieć przypisaną inną rolę, mogą się one również powtarzać. Z każdą rolą wiąże się wykonanie określonego polecenia, które jest zapisane na kartce przekazanej uczniowi przez nauczyciela. W dalszej kolejności uczniowie mają czas na realizację wyznaczonego im zadania. Po upływie wyznaczonego czasu nauczyciel prosi  ich,  aby  wzajemnie  opowiedzieli  sobie  o  zagadnieniach,  z  którymi  się przed chwilą zapoznali. Zadaniem prowadzącego zajęcia jest czuwanie nad poprawnością przekazywanych treści i podsumowanie informacji zdobytych przez uczniów w końcowej części lekcji. Taka aranżacja zajęć pozwala na nabycie wiedzy i jednoczesne jej utrwalenie poprzez nauczanie rówieśników.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7" name="Prostokąt 6"/>
          <p:cNvSpPr/>
          <p:nvPr/>
        </p:nvSpPr>
        <p:spPr>
          <a:xfrm>
            <a:off x="0" y="1571612"/>
            <a:ext cx="9144000" cy="4524315"/>
          </a:xfrm>
          <a:prstGeom prst="rect">
            <a:avLst/>
          </a:prstGeom>
        </p:spPr>
        <p:txBody>
          <a:bodyPr wrap="square">
            <a:spAutoFit/>
          </a:bodyPr>
          <a:lstStyle/>
          <a:p>
            <a:pPr algn="just"/>
            <a:r>
              <a:rPr lang="pl-PL" sz="2400" b="1" dirty="0">
                <a:latin typeface="Times New Roman" pitchFamily="18" charset="0"/>
                <a:cs typeface="Times New Roman" pitchFamily="18" charset="0"/>
              </a:rPr>
              <a:t>Forma nauczania </a:t>
            </a:r>
            <a:r>
              <a:rPr lang="pl-PL" sz="2400" dirty="0">
                <a:latin typeface="Times New Roman" pitchFamily="18" charset="0"/>
                <a:cs typeface="Times New Roman" pitchFamily="18" charset="0"/>
              </a:rPr>
              <a:t>[łac. forma - kształt, postać], termin oznaczający organizacyjną stronę nauczania w odróżnieniu od </a:t>
            </a:r>
            <a:r>
              <a:rPr lang="pl-PL" sz="2400" b="1" dirty="0">
                <a:latin typeface="Times New Roman" pitchFamily="18" charset="0"/>
                <a:cs typeface="Times New Roman" pitchFamily="18" charset="0"/>
              </a:rPr>
              <a:t>metody nauczania</a:t>
            </a:r>
            <a:r>
              <a:rPr lang="pl-PL" sz="2400" dirty="0">
                <a:latin typeface="Times New Roman" pitchFamily="18" charset="0"/>
                <a:cs typeface="Times New Roman" pitchFamily="18" charset="0"/>
              </a:rPr>
              <a:t>, która dotyczy sposobu pracy nauczycieli i uczniów. </a:t>
            </a:r>
          </a:p>
          <a:p>
            <a:pPr algn="just"/>
            <a:endParaRPr lang="pl-PL" sz="2400" dirty="0">
              <a:latin typeface="Times New Roman" pitchFamily="18" charset="0"/>
              <a:cs typeface="Times New Roman" pitchFamily="18" charset="0"/>
            </a:endParaRPr>
          </a:p>
          <a:p>
            <a:pPr algn="just"/>
            <a:r>
              <a:rPr lang="pl-PL" sz="2400" dirty="0">
                <a:latin typeface="Times New Roman" pitchFamily="18" charset="0"/>
                <a:cs typeface="Times New Roman" pitchFamily="18" charset="0"/>
              </a:rPr>
              <a:t>Forma nauczania obejmuje zewnętrzne warunki tego nauczania, a więc dobór uczniów i nauczycieli, połączenie ich w odpowiednie grupy, współpracę grup i jednostek ze sobą, rodzaj zajęć oraz warunki miejsca i czasu pracy dydaktycznej.</a:t>
            </a:r>
          </a:p>
          <a:p>
            <a:pPr algn="just"/>
            <a:endParaRPr lang="pl-PL" sz="2400" dirty="0">
              <a:latin typeface="Times New Roman" pitchFamily="18" charset="0"/>
              <a:cs typeface="Times New Roman" pitchFamily="18" charset="0"/>
            </a:endParaRPr>
          </a:p>
          <a:p>
            <a:pPr algn="just"/>
            <a:r>
              <a:rPr lang="pl-PL" sz="2400" dirty="0">
                <a:latin typeface="Times New Roman" pitchFamily="18" charset="0"/>
                <a:cs typeface="Times New Roman" pitchFamily="18" charset="0"/>
              </a:rPr>
              <a:t>Zgodnie z tym przyjmując jako pierwsze kryterium liczbę uczniów możemy mówić o formach indywidualnych, grupowych, zespołowych oraz zbiorowych.</a:t>
            </a:r>
          </a:p>
        </p:txBody>
      </p:sp>
    </p:spTree>
    <p:extLst>
      <p:ext uri="{BB962C8B-B14F-4D97-AF65-F5344CB8AC3E}">
        <p14:creationId xmlns:p14="http://schemas.microsoft.com/office/powerpoint/2010/main" val="313556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6" name="Tytuł 3">
            <a:extLst>
              <a:ext uri="{FF2B5EF4-FFF2-40B4-BE49-F238E27FC236}">
                <a16:creationId xmlns:a16="http://schemas.microsoft.com/office/drawing/2014/main" id="{C04F6151-A38E-45A4-B303-581D72F7AB68}"/>
              </a:ext>
            </a:extLst>
          </p:cNvPr>
          <p:cNvSpPr txBox="1">
            <a:spLocks/>
          </p:cNvSpPr>
          <p:nvPr/>
        </p:nvSpPr>
        <p:spPr>
          <a:xfrm>
            <a:off x="368627" y="34290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pl-PL" b="1" dirty="0">
                <a:latin typeface="Algerian" pitchFamily="82" charset="0"/>
                <a:cs typeface="Times New Roman" pitchFamily="18" charset="0"/>
              </a:rPr>
              <a:t>VII.  PODSUMOWANIE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285720" y="1357298"/>
            <a:ext cx="8208963" cy="6119813"/>
          </a:xfrm>
        </p:spPr>
        <p:txBody>
          <a:bodyPr>
            <a:normAutofit lnSpcReduction="10000"/>
          </a:bodyPr>
          <a:lstStyle/>
          <a:p>
            <a:pPr eaLnBrk="1" hangingPunct="1">
              <a:lnSpc>
                <a:spcPct val="90000"/>
              </a:lnSpc>
              <a:buFontTx/>
              <a:buNone/>
            </a:pPr>
            <a:r>
              <a:rPr lang="pl-PL" sz="2800" dirty="0"/>
              <a:t>		</a:t>
            </a:r>
          </a:p>
          <a:p>
            <a:pPr algn="ctr" eaLnBrk="1" hangingPunct="1">
              <a:lnSpc>
                <a:spcPct val="90000"/>
              </a:lnSpc>
              <a:buFontTx/>
              <a:buNone/>
            </a:pPr>
            <a:r>
              <a:rPr lang="pl-PL" sz="2800" dirty="0"/>
              <a:t>	</a:t>
            </a:r>
            <a:r>
              <a:rPr lang="pl-PL" b="1" dirty="0"/>
              <a:t>Wybór odpowiednich metod nauczania</a:t>
            </a:r>
          </a:p>
          <a:p>
            <a:pPr algn="ctr" eaLnBrk="1" hangingPunct="1">
              <a:lnSpc>
                <a:spcPct val="90000"/>
              </a:lnSpc>
              <a:buFontTx/>
              <a:buNone/>
            </a:pPr>
            <a:r>
              <a:rPr lang="pl-PL" b="1" dirty="0"/>
              <a:t> zależy od wielu czynników.</a:t>
            </a:r>
          </a:p>
          <a:p>
            <a:pPr eaLnBrk="1" hangingPunct="1">
              <a:lnSpc>
                <a:spcPct val="90000"/>
              </a:lnSpc>
              <a:buFontTx/>
              <a:buNone/>
            </a:pPr>
            <a:r>
              <a:rPr lang="pl-PL" sz="2800" dirty="0"/>
              <a:t> </a:t>
            </a:r>
            <a:br>
              <a:rPr lang="pl-PL" sz="2800" dirty="0"/>
            </a:br>
            <a:r>
              <a:rPr lang="pl-PL" sz="2800" dirty="0"/>
              <a:t>Najważniejsze z nich to:</a:t>
            </a:r>
          </a:p>
          <a:p>
            <a:pPr eaLnBrk="1" hangingPunct="1">
              <a:lnSpc>
                <a:spcPct val="90000"/>
              </a:lnSpc>
            </a:pPr>
            <a:r>
              <a:rPr lang="pl-PL" sz="2800" dirty="0"/>
              <a:t> specyfika przedmiotu nauczania,</a:t>
            </a:r>
          </a:p>
          <a:p>
            <a:pPr eaLnBrk="1" hangingPunct="1">
              <a:lnSpc>
                <a:spcPct val="90000"/>
              </a:lnSpc>
            </a:pPr>
            <a:r>
              <a:rPr lang="pl-PL" sz="2800" dirty="0"/>
              <a:t>cele operacyjne lekcji,</a:t>
            </a:r>
          </a:p>
          <a:p>
            <a:pPr eaLnBrk="1" hangingPunct="1">
              <a:lnSpc>
                <a:spcPct val="90000"/>
              </a:lnSpc>
            </a:pPr>
            <a:r>
              <a:rPr lang="pl-PL" sz="2800" dirty="0"/>
              <a:t>wiek uczniów,</a:t>
            </a:r>
          </a:p>
          <a:p>
            <a:pPr eaLnBrk="1" hangingPunct="1">
              <a:lnSpc>
                <a:spcPct val="90000"/>
              </a:lnSpc>
            </a:pPr>
            <a:r>
              <a:rPr lang="pl-PL" sz="2800" dirty="0"/>
              <a:t>zakres posiadanej przez uczniów wiedzy i umiejętności,</a:t>
            </a:r>
          </a:p>
          <a:p>
            <a:pPr eaLnBrk="1" hangingPunct="1">
              <a:lnSpc>
                <a:spcPct val="90000"/>
              </a:lnSpc>
            </a:pPr>
            <a:r>
              <a:rPr lang="pl-PL" sz="2800" dirty="0"/>
              <a:t>środki dydaktyczne jakimi dysponujemy,</a:t>
            </a:r>
          </a:p>
          <a:p>
            <a:pPr eaLnBrk="1" hangingPunct="1">
              <a:lnSpc>
                <a:spcPct val="90000"/>
              </a:lnSpc>
            </a:pPr>
            <a:r>
              <a:rPr lang="pl-PL" sz="2800" dirty="0"/>
              <a:t>warunki pracy.</a:t>
            </a:r>
            <a:br>
              <a:rPr lang="pl-PL" sz="2800" dirty="0"/>
            </a:br>
            <a:br>
              <a:rPr lang="pl-PL" sz="2800" dirty="0"/>
            </a:br>
            <a:endParaRPr lang="pl-PL" sz="2800" dirty="0"/>
          </a:p>
        </p:txBody>
      </p:sp>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Tree>
    <p:extLst>
      <p:ext uri="{BB962C8B-B14F-4D97-AF65-F5344CB8AC3E}">
        <p14:creationId xmlns:p14="http://schemas.microsoft.com/office/powerpoint/2010/main" val="3556625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5" name="Prostokąt 4"/>
          <p:cNvSpPr/>
          <p:nvPr/>
        </p:nvSpPr>
        <p:spPr>
          <a:xfrm>
            <a:off x="0" y="1595021"/>
            <a:ext cx="8929718" cy="5262979"/>
          </a:xfrm>
          <a:prstGeom prst="rect">
            <a:avLst/>
          </a:prstGeom>
        </p:spPr>
        <p:txBody>
          <a:bodyPr wrap="square">
            <a:spAutoFit/>
          </a:bodyPr>
          <a:lstStyle/>
          <a:p>
            <a:r>
              <a:rPr lang="pl-PL" sz="2400" b="1" dirty="0">
                <a:solidFill>
                  <a:srgbClr val="FF0000"/>
                </a:solidFill>
                <a:latin typeface="Times New Roman" pitchFamily="18" charset="0"/>
                <a:cs typeface="Times New Roman" pitchFamily="18" charset="0"/>
              </a:rPr>
              <a:t>Jeśli chcesz, by uczestnicy... </a:t>
            </a:r>
          </a:p>
          <a:p>
            <a:r>
              <a:rPr lang="pl-PL" sz="2400" dirty="0">
                <a:latin typeface="Times New Roman" pitchFamily="18" charset="0"/>
                <a:cs typeface="Times New Roman" pitchFamily="18" charset="0"/>
              </a:rPr>
              <a:t> </a:t>
            </a:r>
          </a:p>
          <a:p>
            <a:pPr>
              <a:buFont typeface="Wingdings" pitchFamily="2" charset="2"/>
              <a:buChar char="Ø"/>
            </a:pPr>
            <a:r>
              <a:rPr lang="pl-PL" sz="2400" dirty="0">
                <a:latin typeface="Times New Roman" pitchFamily="18" charset="0"/>
                <a:cs typeface="Times New Roman" pitchFamily="18" charset="0"/>
              </a:rPr>
              <a:t> Poznali się nawzajem.</a:t>
            </a:r>
          </a:p>
          <a:p>
            <a:pPr>
              <a:buFont typeface="Wingdings" pitchFamily="2" charset="2"/>
              <a:buChar char="Ø"/>
            </a:pPr>
            <a:r>
              <a:rPr lang="pl-PL" sz="2400" dirty="0">
                <a:latin typeface="Times New Roman" pitchFamily="18" charset="0"/>
                <a:cs typeface="Times New Roman" pitchFamily="18" charset="0"/>
              </a:rPr>
              <a:t> Zaangażowali się w pracę grupy.</a:t>
            </a:r>
          </a:p>
          <a:p>
            <a:pPr>
              <a:buFont typeface="Wingdings" pitchFamily="2" charset="2"/>
              <a:buChar char="Ø"/>
            </a:pPr>
            <a:r>
              <a:rPr lang="pl-PL" sz="2400" dirty="0">
                <a:latin typeface="Times New Roman" pitchFamily="18" charset="0"/>
                <a:cs typeface="Times New Roman" pitchFamily="18" charset="0"/>
              </a:rPr>
              <a:t> Dzielili się swobodnie pomysłami doświadczeniami. . . .  </a:t>
            </a:r>
          </a:p>
          <a:p>
            <a:endParaRPr lang="pl-PL" sz="2400" dirty="0">
              <a:latin typeface="Times New Roman" pitchFamily="18" charset="0"/>
              <a:cs typeface="Times New Roman" pitchFamily="18" charset="0"/>
            </a:endParaRPr>
          </a:p>
          <a:p>
            <a:r>
              <a:rPr lang="pl-PL" sz="2400" dirty="0">
                <a:latin typeface="Times New Roman" pitchFamily="18" charset="0"/>
                <a:cs typeface="Times New Roman" pitchFamily="18" charset="0"/>
              </a:rPr>
              <a:t>UŻYJ TECHNIK TWORZENIA GRUPY: </a:t>
            </a:r>
          </a:p>
          <a:p>
            <a:pPr>
              <a:buFont typeface="Courier New" pitchFamily="49" charset="0"/>
              <a:buChar char="o"/>
            </a:pPr>
            <a:r>
              <a:rPr lang="pl-PL" sz="2400" dirty="0">
                <a:latin typeface="Times New Roman" pitchFamily="18" charset="0"/>
                <a:cs typeface="Times New Roman" pitchFamily="18" charset="0"/>
              </a:rPr>
              <a:t> ŁAMANIE LODÓW.</a:t>
            </a:r>
          </a:p>
          <a:p>
            <a:pPr>
              <a:buFont typeface="Courier New" pitchFamily="49" charset="0"/>
              <a:buChar char="o"/>
            </a:pPr>
            <a:r>
              <a:rPr lang="pl-PL" sz="2400" dirty="0">
                <a:latin typeface="Times New Roman" pitchFamily="18" charset="0"/>
                <a:cs typeface="Times New Roman" pitchFamily="18" charset="0"/>
              </a:rPr>
              <a:t> PRACA W MAŁYCH GRUPACH.</a:t>
            </a:r>
          </a:p>
          <a:p>
            <a:pPr>
              <a:buFont typeface="Courier New" pitchFamily="49" charset="0"/>
              <a:buChar char="o"/>
            </a:pPr>
            <a:r>
              <a:rPr lang="pl-PL" sz="2400" dirty="0">
                <a:latin typeface="Times New Roman" pitchFamily="18" charset="0"/>
                <a:cs typeface="Times New Roman" pitchFamily="18" charset="0"/>
              </a:rPr>
              <a:t> DYSKUSJA.</a:t>
            </a:r>
          </a:p>
          <a:p>
            <a:r>
              <a:rPr lang="pl-PL" sz="2400" dirty="0">
                <a:latin typeface="Times New Roman" pitchFamily="18" charset="0"/>
                <a:cs typeface="Times New Roman" pitchFamily="18" charset="0"/>
              </a:rPr>
              <a:t> </a:t>
            </a:r>
          </a:p>
          <a:p>
            <a:pPr algn="just"/>
            <a:r>
              <a:rPr lang="pl-PL" sz="2400" dirty="0">
                <a:latin typeface="Times New Roman" pitchFamily="18" charset="0"/>
                <a:cs typeface="Times New Roman" pitchFamily="18" charset="0"/>
              </a:rPr>
              <a:t>Ale…. edukator powinien otwarcie powiedzieć, jaką wartość dla wspólnej pracy ma to, że uczestnicy znają się nawzajem i wspólnie działają.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1582341"/>
            <a:ext cx="9144000" cy="5262979"/>
          </a:xfrm>
          <a:prstGeom prst="rect">
            <a:avLst/>
          </a:prstGeom>
        </p:spPr>
        <p:txBody>
          <a:bodyPr wrap="square">
            <a:spAutoFit/>
          </a:bodyPr>
          <a:lstStyle/>
          <a:p>
            <a:r>
              <a:rPr lang="pl-PL" sz="2400" b="1" dirty="0">
                <a:solidFill>
                  <a:srgbClr val="FF0000"/>
                </a:solidFill>
                <a:latin typeface="Times New Roman" pitchFamily="18" charset="0"/>
                <a:cs typeface="Times New Roman" pitchFamily="18" charset="0"/>
              </a:rPr>
              <a:t>Jeśli chcesz, by uczestnicy... </a:t>
            </a:r>
          </a:p>
          <a:p>
            <a:r>
              <a:rPr lang="pl-PL" sz="2400" dirty="0">
                <a:latin typeface="Times New Roman" pitchFamily="18" charset="0"/>
                <a:cs typeface="Times New Roman" pitchFamily="18" charset="0"/>
              </a:rPr>
              <a:t> </a:t>
            </a:r>
          </a:p>
          <a:p>
            <a:pPr>
              <a:buFont typeface="Wingdings" pitchFamily="2" charset="2"/>
              <a:buChar char="Ø"/>
            </a:pPr>
            <a:r>
              <a:rPr lang="pl-PL" sz="2400" dirty="0">
                <a:latin typeface="Times New Roman" pitchFamily="18" charset="0"/>
                <a:cs typeface="Times New Roman" pitchFamily="18" charset="0"/>
              </a:rPr>
              <a:t> Poznali nowe fakty (wiadomości).</a:t>
            </a:r>
          </a:p>
          <a:p>
            <a:pPr>
              <a:buFont typeface="Wingdings" pitchFamily="2" charset="2"/>
              <a:buChar char="Ø"/>
            </a:pPr>
            <a:r>
              <a:rPr lang="pl-PL" sz="2400" dirty="0">
                <a:latin typeface="Times New Roman" pitchFamily="18" charset="0"/>
                <a:cs typeface="Times New Roman" pitchFamily="18" charset="0"/>
              </a:rPr>
              <a:t> Uzyskali ogólny pogląd na jakieś zagadnienie lub problem.</a:t>
            </a:r>
          </a:p>
          <a:p>
            <a:pPr>
              <a:buFont typeface="Wingdings" pitchFamily="2" charset="2"/>
              <a:buChar char="Ø"/>
            </a:pPr>
            <a:r>
              <a:rPr lang="pl-PL" sz="2400" dirty="0">
                <a:latin typeface="Times New Roman" pitchFamily="18" charset="0"/>
                <a:cs typeface="Times New Roman" pitchFamily="18" charset="0"/>
              </a:rPr>
              <a:t> Poznali logiczny punkt widzenia.</a:t>
            </a:r>
          </a:p>
          <a:p>
            <a:r>
              <a:rPr lang="pl-PL" sz="2400" dirty="0">
                <a:latin typeface="Times New Roman" pitchFamily="18" charset="0"/>
                <a:cs typeface="Times New Roman" pitchFamily="18" charset="0"/>
              </a:rPr>
              <a:t> </a:t>
            </a:r>
          </a:p>
          <a:p>
            <a:r>
              <a:rPr lang="pl-PL" sz="2400" dirty="0">
                <a:latin typeface="Times New Roman" pitchFamily="18" charset="0"/>
                <a:cs typeface="Times New Roman" pitchFamily="18" charset="0"/>
              </a:rPr>
              <a:t>UŻYJ TECHNIK PREZENTACYJNYCH: </a:t>
            </a:r>
          </a:p>
          <a:p>
            <a:pPr>
              <a:buFont typeface="Courier New" pitchFamily="49" charset="0"/>
              <a:buChar char="o"/>
            </a:pPr>
            <a:r>
              <a:rPr lang="pl-PL" sz="2400" dirty="0">
                <a:latin typeface="Times New Roman" pitchFamily="18" charset="0"/>
                <a:cs typeface="Times New Roman" pitchFamily="18" charset="0"/>
              </a:rPr>
              <a:t> WYKŁAD.</a:t>
            </a:r>
          </a:p>
          <a:p>
            <a:pPr>
              <a:buFont typeface="Courier New" pitchFamily="49" charset="0"/>
              <a:buChar char="o"/>
            </a:pPr>
            <a:r>
              <a:rPr lang="pl-PL" sz="2400" dirty="0">
                <a:latin typeface="Times New Roman" pitchFamily="18" charset="0"/>
                <a:cs typeface="Times New Roman" pitchFamily="18" charset="0"/>
              </a:rPr>
              <a:t> DYSKUSJA PANELOWA.</a:t>
            </a:r>
          </a:p>
          <a:p>
            <a:pPr>
              <a:buFont typeface="Courier New" pitchFamily="49" charset="0"/>
              <a:buChar char="o"/>
            </a:pPr>
            <a:r>
              <a:rPr lang="pl-PL" sz="2400" dirty="0">
                <a:latin typeface="Times New Roman" pitchFamily="18" charset="0"/>
                <a:cs typeface="Times New Roman" pitchFamily="18" charset="0"/>
              </a:rPr>
              <a:t> FILM.</a:t>
            </a:r>
          </a:p>
          <a:p>
            <a:pPr>
              <a:buFont typeface="Courier New" pitchFamily="49" charset="0"/>
              <a:buChar char="o"/>
            </a:pPr>
            <a:r>
              <a:rPr lang="pl-PL" sz="2400" dirty="0">
                <a:latin typeface="Times New Roman" pitchFamily="18" charset="0"/>
                <a:cs typeface="Times New Roman" pitchFamily="18" charset="0"/>
              </a:rPr>
              <a:t> ODCZYT.</a:t>
            </a:r>
          </a:p>
          <a:p>
            <a:r>
              <a:rPr lang="pl-PL" sz="2400" dirty="0">
                <a:latin typeface="Times New Roman" pitchFamily="18" charset="0"/>
                <a:cs typeface="Times New Roman" pitchFamily="18" charset="0"/>
              </a:rPr>
              <a:t> </a:t>
            </a:r>
          </a:p>
          <a:p>
            <a:pPr algn="just"/>
            <a:r>
              <a:rPr lang="pl-PL" sz="2400" dirty="0">
                <a:latin typeface="Times New Roman" pitchFamily="18" charset="0"/>
                <a:cs typeface="Times New Roman" pitchFamily="18" charset="0"/>
              </a:rPr>
              <a:t>Ale ….   po metodach prezentacyjnych muszą nastąpić metody aktywizujące.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1595021"/>
            <a:ext cx="8929718" cy="5262979"/>
          </a:xfrm>
          <a:prstGeom prst="rect">
            <a:avLst/>
          </a:prstGeom>
        </p:spPr>
        <p:txBody>
          <a:bodyPr wrap="square">
            <a:spAutoFit/>
          </a:bodyPr>
          <a:lstStyle/>
          <a:p>
            <a:r>
              <a:rPr lang="pl-PL" sz="2400" b="1" dirty="0">
                <a:solidFill>
                  <a:srgbClr val="FF0000"/>
                </a:solidFill>
                <a:latin typeface="Times New Roman" pitchFamily="18" charset="0"/>
                <a:cs typeface="Times New Roman" pitchFamily="18" charset="0"/>
              </a:rPr>
              <a:t>Jeśli chcesz, by uczestnicy... </a:t>
            </a:r>
          </a:p>
          <a:p>
            <a:endParaRPr lang="pl-PL" sz="1200" dirty="0">
              <a:latin typeface="Times New Roman" pitchFamily="18" charset="0"/>
              <a:cs typeface="Times New Roman" pitchFamily="18" charset="0"/>
            </a:endParaRPr>
          </a:p>
          <a:p>
            <a:pPr>
              <a:buFont typeface="Wingdings" pitchFamily="2" charset="2"/>
              <a:buChar char="Ø"/>
            </a:pPr>
            <a:r>
              <a:rPr lang="pl-PL" sz="2400" dirty="0">
                <a:latin typeface="Times New Roman" pitchFamily="18" charset="0"/>
                <a:cs typeface="Times New Roman" pitchFamily="18" charset="0"/>
              </a:rPr>
              <a:t> Rozwiali umiejętności.</a:t>
            </a:r>
          </a:p>
          <a:p>
            <a:pPr>
              <a:buFont typeface="Wingdings" pitchFamily="2" charset="2"/>
              <a:buChar char="Ø"/>
            </a:pPr>
            <a:r>
              <a:rPr lang="pl-PL" sz="2400" dirty="0">
                <a:latin typeface="Times New Roman" pitchFamily="18" charset="0"/>
                <a:cs typeface="Times New Roman" pitchFamily="18" charset="0"/>
              </a:rPr>
              <a:t>Wdrażali to, czego się nauczyli.</a:t>
            </a:r>
          </a:p>
          <a:p>
            <a:pPr>
              <a:buFont typeface="Wingdings" pitchFamily="2" charset="2"/>
              <a:buChar char="Ø"/>
            </a:pPr>
            <a:r>
              <a:rPr lang="pl-PL" sz="2400" dirty="0">
                <a:latin typeface="Times New Roman" pitchFamily="18" charset="0"/>
                <a:cs typeface="Times New Roman" pitchFamily="18" charset="0"/>
              </a:rPr>
              <a:t> Zdobyli nowe doświadczenia.</a:t>
            </a:r>
          </a:p>
          <a:p>
            <a:endParaRPr lang="pl-PL" sz="1200" dirty="0">
              <a:latin typeface="Times New Roman" pitchFamily="18" charset="0"/>
              <a:cs typeface="Times New Roman" pitchFamily="18" charset="0"/>
            </a:endParaRPr>
          </a:p>
          <a:p>
            <a:r>
              <a:rPr lang="pl-PL" sz="2400" dirty="0">
                <a:latin typeface="Times New Roman" pitchFamily="18" charset="0"/>
                <a:cs typeface="Times New Roman" pitchFamily="18" charset="0"/>
              </a:rPr>
              <a:t>UŻYJ TECHNIK DZIAŁANIA: </a:t>
            </a:r>
          </a:p>
          <a:p>
            <a:pPr>
              <a:buFont typeface="Courier New" pitchFamily="49" charset="0"/>
              <a:buChar char="o"/>
            </a:pPr>
            <a:r>
              <a:rPr lang="pl-PL" sz="2400" dirty="0">
                <a:latin typeface="Times New Roman" pitchFamily="18" charset="0"/>
                <a:cs typeface="Times New Roman" pitchFamily="18" charset="0"/>
              </a:rPr>
              <a:t> PRAKTYKI.</a:t>
            </a:r>
          </a:p>
          <a:p>
            <a:pPr>
              <a:buFont typeface="Courier New" pitchFamily="49" charset="0"/>
              <a:buChar char="o"/>
            </a:pPr>
            <a:r>
              <a:rPr lang="pl-PL" sz="2400" dirty="0">
                <a:latin typeface="Times New Roman" pitchFamily="18" charset="0"/>
                <a:cs typeface="Times New Roman" pitchFamily="18" charset="0"/>
              </a:rPr>
              <a:t> ĆWICZENIA.</a:t>
            </a:r>
          </a:p>
          <a:p>
            <a:pPr>
              <a:buFont typeface="Courier New" pitchFamily="49" charset="0"/>
              <a:buChar char="o"/>
            </a:pPr>
            <a:r>
              <a:rPr lang="pl-PL" sz="2400" dirty="0">
                <a:latin typeface="Times New Roman" pitchFamily="18" charset="0"/>
                <a:cs typeface="Times New Roman" pitchFamily="18" charset="0"/>
              </a:rPr>
              <a:t> SYMULACJE.</a:t>
            </a:r>
          </a:p>
          <a:p>
            <a:pPr>
              <a:buFont typeface="Courier New" pitchFamily="49" charset="0"/>
              <a:buChar char="o"/>
            </a:pPr>
            <a:r>
              <a:rPr lang="pl-PL" sz="2400" dirty="0">
                <a:latin typeface="Times New Roman" pitchFamily="18" charset="0"/>
                <a:cs typeface="Times New Roman" pitchFamily="18" charset="0"/>
              </a:rPr>
              <a:t> REJESTRACJA  ODTWARZANIE ZAJĘĆ.</a:t>
            </a:r>
          </a:p>
          <a:p>
            <a:pPr>
              <a:buFont typeface="Courier New" pitchFamily="49" charset="0"/>
              <a:buChar char="o"/>
            </a:pPr>
            <a:r>
              <a:rPr lang="pl-PL" sz="2400" dirty="0">
                <a:latin typeface="Times New Roman" pitchFamily="18" charset="0"/>
                <a:cs typeface="Times New Roman" pitchFamily="18" charset="0"/>
              </a:rPr>
              <a:t> ODGRYWANIE RÓL </a:t>
            </a:r>
          </a:p>
          <a:p>
            <a:pPr algn="just"/>
            <a:endParaRPr lang="pl-PL" sz="2400" dirty="0">
              <a:latin typeface="Times New Roman" pitchFamily="18" charset="0"/>
              <a:cs typeface="Times New Roman" pitchFamily="18" charset="0"/>
            </a:endParaRPr>
          </a:p>
          <a:p>
            <a:pPr algn="just"/>
            <a:r>
              <a:rPr lang="pl-PL" sz="2400" dirty="0">
                <a:latin typeface="Times New Roman" pitchFamily="18" charset="0"/>
                <a:cs typeface="Times New Roman" pitchFamily="18" charset="0"/>
              </a:rPr>
              <a:t>Ale…..    instruktor musi przedstawić szczegółową instrukcję i stale obserwować pracę uczestników.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0" y="1595021"/>
            <a:ext cx="9144000" cy="5262979"/>
          </a:xfrm>
          <a:prstGeom prst="rect">
            <a:avLst/>
          </a:prstGeom>
        </p:spPr>
        <p:txBody>
          <a:bodyPr wrap="square">
            <a:spAutoFit/>
          </a:bodyPr>
          <a:lstStyle/>
          <a:p>
            <a:r>
              <a:rPr lang="pl-PL" sz="2400" b="1" dirty="0">
                <a:solidFill>
                  <a:srgbClr val="FF0000"/>
                </a:solidFill>
                <a:latin typeface="Times New Roman" pitchFamily="18" charset="0"/>
                <a:cs typeface="Times New Roman" pitchFamily="18" charset="0"/>
              </a:rPr>
              <a:t>Jeśli chcesz, by uczestnicy... </a:t>
            </a:r>
          </a:p>
          <a:p>
            <a:endParaRPr lang="pl-PL" sz="1200" dirty="0">
              <a:latin typeface="Times New Roman" pitchFamily="18" charset="0"/>
              <a:cs typeface="Times New Roman" pitchFamily="18" charset="0"/>
            </a:endParaRPr>
          </a:p>
          <a:p>
            <a:pPr>
              <a:buFont typeface="Wingdings" pitchFamily="2" charset="2"/>
              <a:buChar char="Ø"/>
            </a:pPr>
            <a:r>
              <a:rPr lang="pl-PL" sz="2400" dirty="0">
                <a:latin typeface="Times New Roman" pitchFamily="18" charset="0"/>
                <a:cs typeface="Times New Roman" pitchFamily="18" charset="0"/>
              </a:rPr>
              <a:t> Tworzyli nowe pomysły (rozwiązania).</a:t>
            </a:r>
          </a:p>
          <a:p>
            <a:pPr>
              <a:buFont typeface="Wingdings" pitchFamily="2" charset="2"/>
              <a:buChar char="Ø"/>
            </a:pPr>
            <a:r>
              <a:rPr lang="pl-PL" sz="2400" dirty="0">
                <a:latin typeface="Times New Roman" pitchFamily="18" charset="0"/>
                <a:cs typeface="Times New Roman" pitchFamily="18" charset="0"/>
              </a:rPr>
              <a:t> Odnieśli je do własnego doświadczenia lub sytuacji.</a:t>
            </a:r>
          </a:p>
          <a:p>
            <a:pPr>
              <a:buFont typeface="Wingdings" pitchFamily="2" charset="2"/>
              <a:buChar char="Ø"/>
            </a:pPr>
            <a:r>
              <a:rPr lang="pl-PL" sz="2400" dirty="0">
                <a:latin typeface="Times New Roman" pitchFamily="18" charset="0"/>
                <a:cs typeface="Times New Roman" pitchFamily="18" charset="0"/>
              </a:rPr>
              <a:t>Zaakceptowali kontrowersyjną ideę… </a:t>
            </a:r>
          </a:p>
          <a:p>
            <a:endParaRPr lang="pl-PL" sz="1200" dirty="0">
              <a:latin typeface="Times New Roman" pitchFamily="18" charset="0"/>
              <a:cs typeface="Times New Roman" pitchFamily="18" charset="0"/>
            </a:endParaRPr>
          </a:p>
          <a:p>
            <a:r>
              <a:rPr lang="pl-PL" sz="2400" dirty="0">
                <a:latin typeface="Times New Roman" pitchFamily="18" charset="0"/>
                <a:cs typeface="Times New Roman" pitchFamily="18" charset="0"/>
              </a:rPr>
              <a:t>UŻYJ TECHNIK WKŁADU UCZESTNIKÓW: </a:t>
            </a:r>
          </a:p>
          <a:p>
            <a:pPr>
              <a:buFont typeface="Courier New" pitchFamily="49" charset="0"/>
              <a:buChar char="o"/>
            </a:pPr>
            <a:r>
              <a:rPr lang="pl-PL" sz="2400" dirty="0">
                <a:latin typeface="Times New Roman" pitchFamily="18" charset="0"/>
                <a:cs typeface="Times New Roman" pitchFamily="18" charset="0"/>
              </a:rPr>
              <a:t> DYSKUSJE GRUPOWE.</a:t>
            </a:r>
          </a:p>
          <a:p>
            <a:pPr>
              <a:buFont typeface="Courier New" pitchFamily="49" charset="0"/>
              <a:buChar char="o"/>
            </a:pPr>
            <a:r>
              <a:rPr lang="pl-PL" sz="2400" dirty="0">
                <a:latin typeface="Times New Roman" pitchFamily="18" charset="0"/>
                <a:cs typeface="Times New Roman" pitchFamily="18" charset="0"/>
              </a:rPr>
              <a:t> MAŁE GRUPY.</a:t>
            </a:r>
          </a:p>
          <a:p>
            <a:pPr>
              <a:buFont typeface="Courier New" pitchFamily="49" charset="0"/>
              <a:buChar char="o"/>
            </a:pPr>
            <a:r>
              <a:rPr lang="pl-PL" sz="2400" dirty="0">
                <a:latin typeface="Times New Roman" pitchFamily="18" charset="0"/>
                <a:cs typeface="Times New Roman" pitchFamily="18" charset="0"/>
              </a:rPr>
              <a:t> BADANIE INDYWIDUALNYCH PRZYPADKÓW.</a:t>
            </a:r>
          </a:p>
          <a:p>
            <a:pPr>
              <a:buFont typeface="Courier New" pitchFamily="49" charset="0"/>
              <a:buChar char="o"/>
            </a:pPr>
            <a:r>
              <a:rPr lang="pl-PL" sz="2400" dirty="0">
                <a:latin typeface="Times New Roman" pitchFamily="18" charset="0"/>
                <a:cs typeface="Times New Roman" pitchFamily="18" charset="0"/>
              </a:rPr>
              <a:t> ODGRYWANIE RÓL.</a:t>
            </a:r>
          </a:p>
          <a:p>
            <a:pPr>
              <a:buFont typeface="Courier New" pitchFamily="49" charset="0"/>
              <a:buChar char="o"/>
            </a:pPr>
            <a:r>
              <a:rPr lang="pl-PL" sz="2400" dirty="0">
                <a:latin typeface="Times New Roman" pitchFamily="18" charset="0"/>
                <a:cs typeface="Times New Roman" pitchFamily="18" charset="0"/>
              </a:rPr>
              <a:t>  KWESTIONARIUSZE </a:t>
            </a:r>
          </a:p>
          <a:p>
            <a:endParaRPr lang="pl-PL" sz="1200" dirty="0">
              <a:latin typeface="Times New Roman" pitchFamily="18" charset="0"/>
              <a:cs typeface="Times New Roman" pitchFamily="18" charset="0"/>
            </a:endParaRPr>
          </a:p>
          <a:p>
            <a:pPr algn="just"/>
            <a:r>
              <a:rPr lang="pl-PL" sz="2400" dirty="0">
                <a:latin typeface="Times New Roman" pitchFamily="18" charset="0"/>
                <a:cs typeface="Times New Roman" pitchFamily="18" charset="0"/>
              </a:rPr>
              <a:t>Ale... techniki te wymagają starannego przygotowania. Niezbędne jest również podsumowanie podkreślające, czego się nauczyliśmy.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4" name="Prostokąt 3"/>
          <p:cNvSpPr/>
          <p:nvPr/>
        </p:nvSpPr>
        <p:spPr>
          <a:xfrm>
            <a:off x="678629" y="1365027"/>
            <a:ext cx="7786742" cy="5509200"/>
          </a:xfrm>
          <a:prstGeom prst="rect">
            <a:avLst/>
          </a:prstGeom>
        </p:spPr>
        <p:txBody>
          <a:bodyPr wrap="square">
            <a:spAutoFit/>
          </a:bodyPr>
          <a:lstStyle/>
          <a:p>
            <a:pPr algn="ctr"/>
            <a:r>
              <a:rPr lang="pl-PL" sz="3200" dirty="0">
                <a:latin typeface="Times New Roman" pitchFamily="18" charset="0"/>
                <a:cs typeface="Times New Roman" pitchFamily="18" charset="0"/>
              </a:rPr>
              <a:t>Dobry  nauczyciel  dysponuje  szerokim  „repertuarem  najlepszych  sposobów  postępowania pedagogicznego”.</a:t>
            </a:r>
          </a:p>
          <a:p>
            <a:pPr algn="ctr"/>
            <a:r>
              <a:rPr lang="pl-PL" sz="3200" dirty="0">
                <a:latin typeface="Times New Roman" pitchFamily="18" charset="0"/>
                <a:cs typeface="Times New Roman" pitchFamily="18" charset="0"/>
              </a:rPr>
              <a:t> </a:t>
            </a:r>
          </a:p>
          <a:p>
            <a:pPr algn="ctr"/>
            <a:r>
              <a:rPr lang="pl-PL" sz="3200" dirty="0">
                <a:latin typeface="Times New Roman" pitchFamily="18" charset="0"/>
                <a:cs typeface="Times New Roman" pitchFamily="18" charset="0"/>
              </a:rPr>
              <a:t>Niezależnie od panującej mody, nacisków władz czy preferencji ludzi nauki – nie ma strategii, metod </a:t>
            </a:r>
          </a:p>
          <a:p>
            <a:pPr algn="ctr"/>
            <a:r>
              <a:rPr lang="pl-PL" sz="3200" dirty="0">
                <a:latin typeface="Times New Roman" pitchFamily="18" charset="0"/>
                <a:cs typeface="Times New Roman" pitchFamily="18" charset="0"/>
              </a:rPr>
              <a:t>czy technik jednoznacznie najlepszych. </a:t>
            </a:r>
          </a:p>
          <a:p>
            <a:pPr algn="ctr"/>
            <a:r>
              <a:rPr lang="pl-PL" sz="3200" dirty="0">
                <a:latin typeface="Times New Roman" pitchFamily="18" charset="0"/>
                <a:cs typeface="Times New Roman" pitchFamily="18" charset="0"/>
              </a:rPr>
              <a:t> </a:t>
            </a:r>
          </a:p>
          <a:p>
            <a:pPr algn="ctr"/>
            <a:r>
              <a:rPr lang="pl-PL" sz="3200" b="1" dirty="0">
                <a:solidFill>
                  <a:srgbClr val="FF0000"/>
                </a:solidFill>
                <a:latin typeface="Times New Roman" pitchFamily="18" charset="0"/>
                <a:cs typeface="Times New Roman" pitchFamily="18" charset="0"/>
              </a:rPr>
              <a:t>BEZPIECZEŃSTWO W RÓŻNORODNOŚCI !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3"/>
          <p:cNvSpPr>
            <a:spLocks noGrp="1"/>
          </p:cNvSpPr>
          <p:nvPr>
            <p:ph type="title"/>
          </p:nvPr>
        </p:nvSpPr>
        <p:spPr>
          <a:xfrm>
            <a:off x="609600" y="228600"/>
            <a:ext cx="8153400" cy="990600"/>
          </a:xfrm>
        </p:spPr>
        <p:txBody>
          <a:bodyPr/>
          <a:lstStyle/>
          <a:p>
            <a:pPr algn="ctr"/>
            <a:r>
              <a:rPr lang="pl-PL" b="1" dirty="0">
                <a:latin typeface="Algerian" pitchFamily="82" charset="0"/>
                <a:cs typeface="Times New Roman" pitchFamily="18" charset="0"/>
              </a:rPr>
              <a:t>METODY NAUCZANIA</a:t>
            </a:r>
          </a:p>
        </p:txBody>
      </p:sp>
      <p:sp>
        <p:nvSpPr>
          <p:cNvPr id="2" name="pole tekstowe 1">
            <a:extLst>
              <a:ext uri="{FF2B5EF4-FFF2-40B4-BE49-F238E27FC236}">
                <a16:creationId xmlns:a16="http://schemas.microsoft.com/office/drawing/2014/main" id="{5960DA64-4FBC-495E-BC2E-F4D40369B56B}"/>
              </a:ext>
            </a:extLst>
          </p:cNvPr>
          <p:cNvSpPr txBox="1"/>
          <p:nvPr/>
        </p:nvSpPr>
        <p:spPr>
          <a:xfrm>
            <a:off x="2771800" y="2924944"/>
            <a:ext cx="3664786" cy="1569660"/>
          </a:xfrm>
          <a:prstGeom prst="rect">
            <a:avLst/>
          </a:prstGeom>
          <a:noFill/>
        </p:spPr>
        <p:txBody>
          <a:bodyPr wrap="none" rtlCol="0">
            <a:spAutoFit/>
          </a:bodyPr>
          <a:lstStyle/>
          <a:p>
            <a:r>
              <a:rPr lang="pl-PL" sz="9600" b="1" dirty="0">
                <a:solidFill>
                  <a:srgbClr val="FF0000"/>
                </a:solidFill>
                <a:latin typeface="Algerian" pitchFamily="82" charset="0"/>
                <a:ea typeface="+mj-ea"/>
                <a:cs typeface="Times New Roman" pitchFamily="18" charset="0"/>
              </a:rPr>
              <a:t>JA ???</a:t>
            </a:r>
          </a:p>
        </p:txBody>
      </p:sp>
    </p:spTree>
    <p:extLst>
      <p:ext uri="{BB962C8B-B14F-4D97-AF65-F5344CB8AC3E}">
        <p14:creationId xmlns:p14="http://schemas.microsoft.com/office/powerpoint/2010/main" val="309585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7" name="Prostokąt 6"/>
          <p:cNvSpPr/>
          <p:nvPr/>
        </p:nvSpPr>
        <p:spPr>
          <a:xfrm>
            <a:off x="0" y="1571612"/>
            <a:ext cx="9144000" cy="4893647"/>
          </a:xfrm>
          <a:prstGeom prst="rect">
            <a:avLst/>
          </a:prstGeom>
        </p:spPr>
        <p:txBody>
          <a:bodyPr wrap="square">
            <a:spAutoFit/>
          </a:bodyPr>
          <a:lstStyle/>
          <a:p>
            <a:pPr algn="just"/>
            <a:r>
              <a:rPr lang="pl-PL" sz="2400" b="1" dirty="0">
                <a:latin typeface="Times New Roman" pitchFamily="18" charset="0"/>
                <a:cs typeface="Times New Roman" pitchFamily="18" charset="0"/>
              </a:rPr>
              <a:t>Forma indywidualna </a:t>
            </a:r>
            <a:r>
              <a:rPr lang="pl-PL" sz="2400" dirty="0">
                <a:latin typeface="Times New Roman" pitchFamily="18" charset="0"/>
                <a:cs typeface="Times New Roman" pitchFamily="18" charset="0"/>
              </a:rPr>
              <a:t>- czyli inaczej nauczanie jednostkowe jest najstarszą formą organizacyjną kształcenia, polegającą na tym, że uczeń wykonuje określone zadania dydaktyczne wyznaczone indywidualnie, tzn. ustalone bezpośrednio czy pośrednio przez nauczyciela. Nauczanie to ma wiele niewątpliwych zalet, przede wszystkim umożliwia indywidualizację treści i tępa uczenia się oraz pozwala na dokładną kontrolę przebiegu i wyników nauczania. Efekty takiego nauczania są na ogół wysokie. Ale oprócz zalet, ma ono także pewne braki. Po pierwsze jest ekonomicznie nieopłacalne, ponadto nie wyrabia tak ważnych w życiu społecznym umiejętności jak: życie i praca w zespole oraz dla zespołu. </a:t>
            </a:r>
          </a:p>
          <a:p>
            <a:pPr algn="just"/>
            <a:endParaRPr lang="pl-PL" sz="2400" dirty="0">
              <a:latin typeface="Times New Roman" pitchFamily="18" charset="0"/>
              <a:cs typeface="Times New Roman" pitchFamily="18" charset="0"/>
            </a:endParaRPr>
          </a:p>
          <a:p>
            <a:pPr algn="just"/>
            <a:r>
              <a:rPr lang="pl-PL" sz="2400" dirty="0">
                <a:latin typeface="Times New Roman" pitchFamily="18" charset="0"/>
                <a:cs typeface="Times New Roman" pitchFamily="18" charset="0"/>
              </a:rPr>
              <a:t>Dlatego jest ono obecnie formą uzupełniającą nauczania zbiorowego.</a:t>
            </a:r>
          </a:p>
        </p:txBody>
      </p:sp>
    </p:spTree>
    <p:extLst>
      <p:ext uri="{BB962C8B-B14F-4D97-AF65-F5344CB8AC3E}">
        <p14:creationId xmlns:p14="http://schemas.microsoft.com/office/powerpoint/2010/main" val="291600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5" name="Prostokąt 4"/>
          <p:cNvSpPr/>
          <p:nvPr/>
        </p:nvSpPr>
        <p:spPr>
          <a:xfrm>
            <a:off x="0" y="1714488"/>
            <a:ext cx="9144000" cy="5170646"/>
          </a:xfrm>
          <a:prstGeom prst="rect">
            <a:avLst/>
          </a:prstGeom>
        </p:spPr>
        <p:txBody>
          <a:bodyPr wrap="square">
            <a:spAutoFit/>
          </a:bodyPr>
          <a:lstStyle/>
          <a:p>
            <a:pPr algn="just"/>
            <a:r>
              <a:rPr lang="pl-PL" sz="2400" b="1" dirty="0"/>
              <a:t>Forma zbiorowa </a:t>
            </a:r>
            <a:r>
              <a:rPr lang="pl-PL" sz="2400" dirty="0"/>
              <a:t>- szkoła, jako miejsce skupiające uczniów dla celów nauczania, stwarza potencjalne warunki do organizowania ich pracy zbiorowej, jednak wciągnięcie do niej wszystkich uczniów nastręcza wiele trudności, zwłaszcza w klasach zbyt licznych. </a:t>
            </a:r>
          </a:p>
          <a:p>
            <a:pPr algn="just"/>
            <a:r>
              <a:rPr lang="pl-PL" sz="2400" dirty="0"/>
              <a:t>Trudności te mogą być duże także wówczas, gdy istnieje znaczna rozpiętość między zdolnościami uczniów w klasie, kiedy to nauczanie musi być dostosowane do średniego poziomu, nie odpowiadającego ani najzdolniejszym uczniom, ani najsłabszym. Można więc założyć, że z różnych przyczyn pewna liczba uczniów nie bierze w nauczaniu zbiorowym wystarczająco aktywnego udziału. Jest przy tym zrozumiałe że interesująca treść lekcji i odpowiednia metoda pracy może wpłynąć na ograniczenie tej liczby do minimum a nawet wpłynąć na zaangażowanie wszystkich.</a:t>
            </a:r>
          </a:p>
          <a:p>
            <a:pPr algn="just"/>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5" name="Prostokąt 4"/>
          <p:cNvSpPr/>
          <p:nvPr/>
        </p:nvSpPr>
        <p:spPr>
          <a:xfrm>
            <a:off x="0" y="1714488"/>
            <a:ext cx="9144000" cy="4832092"/>
          </a:xfrm>
          <a:prstGeom prst="rect">
            <a:avLst/>
          </a:prstGeom>
        </p:spPr>
        <p:txBody>
          <a:bodyPr wrap="square">
            <a:spAutoFit/>
          </a:bodyPr>
          <a:lstStyle/>
          <a:p>
            <a:pPr algn="just"/>
            <a:r>
              <a:rPr lang="pl-PL" sz="2800" b="1" dirty="0"/>
              <a:t>Forma zbiorowa</a:t>
            </a:r>
            <a:endParaRPr lang="pl-PL" sz="2800" dirty="0"/>
          </a:p>
          <a:p>
            <a:pPr algn="just"/>
            <a:r>
              <a:rPr lang="pl-PL" sz="2800" dirty="0"/>
              <a:t>Praca zbiorowa, zwłaszcza wymagająca znacznego stopnia aktywności i samodzielności uczniów, stwarza w zestawieniu z pracą jednostkową stosunkowo korzystne warunki do wytwarzania więzi społecznych w klasie szkolnej. Udział każdego ucznia w zbiorowym wysiłku przy poznawaniu określonych rzeczy, zjawisk i procesów przyrodniczych, wydarzeń historycznych, w analizie utworów literackich, stosunków społeczno - politycznych w kraju i na świecie sprzyja wytwarzaniu się wspólnych więzi, postaw i przekonań, wspólnego podłoża światopoglądowego.</a:t>
            </a:r>
          </a:p>
        </p:txBody>
      </p:sp>
    </p:spTree>
    <p:extLst>
      <p:ext uri="{BB962C8B-B14F-4D97-AF65-F5344CB8AC3E}">
        <p14:creationId xmlns:p14="http://schemas.microsoft.com/office/powerpoint/2010/main" val="139978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42910" y="0"/>
            <a:ext cx="8229600" cy="1143000"/>
          </a:xfrm>
        </p:spPr>
        <p:txBody>
          <a:bodyPr/>
          <a:lstStyle/>
          <a:p>
            <a:pPr algn="ctr"/>
            <a:r>
              <a:rPr lang="pl-PL" b="1" dirty="0">
                <a:latin typeface="Algerian" pitchFamily="82" charset="0"/>
                <a:cs typeface="Times New Roman" pitchFamily="18" charset="0"/>
              </a:rPr>
              <a:t>FORMY NAUCZANIA</a:t>
            </a:r>
          </a:p>
        </p:txBody>
      </p:sp>
      <p:sp>
        <p:nvSpPr>
          <p:cNvPr id="6" name="Prostokąt 5"/>
          <p:cNvSpPr/>
          <p:nvPr/>
        </p:nvSpPr>
        <p:spPr>
          <a:xfrm>
            <a:off x="0" y="1643050"/>
            <a:ext cx="9144000" cy="4401205"/>
          </a:xfrm>
          <a:prstGeom prst="rect">
            <a:avLst/>
          </a:prstGeom>
        </p:spPr>
        <p:txBody>
          <a:bodyPr wrap="square">
            <a:spAutoFit/>
          </a:bodyPr>
          <a:lstStyle/>
          <a:p>
            <a:pPr algn="just"/>
            <a:r>
              <a:rPr lang="pl-PL" sz="2800" b="1" dirty="0">
                <a:latin typeface="Times New Roman" pitchFamily="18" charset="0"/>
                <a:cs typeface="Times New Roman" pitchFamily="18" charset="0"/>
              </a:rPr>
              <a:t>Forma grupowa</a:t>
            </a:r>
          </a:p>
          <a:p>
            <a:pPr algn="just"/>
            <a:r>
              <a:rPr lang="pl-PL" sz="2800" dirty="0">
                <a:latin typeface="Times New Roman" pitchFamily="18" charset="0"/>
                <a:cs typeface="Times New Roman" pitchFamily="18" charset="0"/>
              </a:rPr>
              <a:t>Najmłodsza z wymienionych form. Prawidłowo rozumiana praca grupowa, nie może stanowić jedynej formy organizacyjnej, natomiast niezbędne jest wzbogacenie dwóch wcześniej ukształtowanych form: formy jednostkowej i zbiorowej. W naszych szkołach zajęcia grupowe stosuje się zarówno na lekcjach, jak w pracy domowej i pozalekcyjnej: mogą one być bardzo różne. Do najczęściej spotykanych form można zaliczyć: pracę grupową jednolitą, pracę grupową zróżnicowaną i pracę brygadową.</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197</TotalTime>
  <Words>3065</Words>
  <Application>Microsoft Office PowerPoint</Application>
  <PresentationFormat>Pokaz na ekranie (4:3)</PresentationFormat>
  <Paragraphs>341</Paragraphs>
  <Slides>57</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57</vt:i4>
      </vt:variant>
    </vt:vector>
  </HeadingPairs>
  <TitlesOfParts>
    <vt:vector size="65" baseType="lpstr">
      <vt:lpstr>Algerian</vt:lpstr>
      <vt:lpstr>Courier New</vt:lpstr>
      <vt:lpstr>Times New Roman</vt:lpstr>
      <vt:lpstr>TimesNewRomanPSMT</vt:lpstr>
      <vt:lpstr>Tw Cen MT</vt:lpstr>
      <vt:lpstr>Wingdings</vt:lpstr>
      <vt:lpstr>Wingdings 2</vt:lpstr>
      <vt:lpstr>Średni</vt:lpstr>
      <vt:lpstr>FORMY  i  METODY  NAUCZANIA</vt:lpstr>
      <vt:lpstr>FORMY i METODY NAUCZANIA</vt:lpstr>
      <vt:lpstr>FORMY i METODY NAUCZANIA</vt:lpstr>
      <vt:lpstr>I.   FORMY NAUCZANIA</vt:lpstr>
      <vt:lpstr>FORMY NAUCZANIA</vt:lpstr>
      <vt:lpstr>FORMY NAUCZANIA</vt:lpstr>
      <vt:lpstr>FORMY NAUCZANIA</vt:lpstr>
      <vt:lpstr>FORMY NAUCZANIA</vt:lpstr>
      <vt:lpstr>FORMY NAUCZANIA</vt:lpstr>
      <vt:lpstr>FORMY NAUCZANIA</vt:lpstr>
      <vt:lpstr>FORMY NAUCZANIA</vt:lpstr>
      <vt:lpstr>Prezentacja programu PowerPoint</vt:lpstr>
      <vt:lpstr>II.   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III.  METODY AKTYWIZUJĄCE</vt:lpstr>
      <vt:lpstr>METODY NAUCZANIA</vt:lpstr>
      <vt:lpstr>METODY NAUCZANIA</vt:lpstr>
      <vt:lpstr>METODY NAUCZANIA</vt:lpstr>
      <vt:lpstr>METODY NAUCZANIA</vt:lpstr>
      <vt:lpstr>METODY NAUCZANIA</vt:lpstr>
      <vt:lpstr>IV.   METODY PRAKTYCZNE</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lpstr>METODY NAUCZANIA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NAUCZANIA</dc:title>
  <dc:creator>Uczeń 01</dc:creator>
  <cp:lastModifiedBy>Agnieszka  Bartczak</cp:lastModifiedBy>
  <cp:revision>43</cp:revision>
  <dcterms:created xsi:type="dcterms:W3CDTF">2018-11-28T18:20:05Z</dcterms:created>
  <dcterms:modified xsi:type="dcterms:W3CDTF">2023-05-11T12:48:23Z</dcterms:modified>
</cp:coreProperties>
</file>