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2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73" r:id="rId2"/>
    <p:sldId id="276" r:id="rId3"/>
    <p:sldId id="467" r:id="rId4"/>
    <p:sldId id="524" r:id="rId5"/>
    <p:sldId id="258" r:id="rId6"/>
    <p:sldId id="278" r:id="rId7"/>
    <p:sldId id="274" r:id="rId8"/>
    <p:sldId id="509" r:id="rId9"/>
    <p:sldId id="510" r:id="rId10"/>
    <p:sldId id="512" r:id="rId11"/>
    <p:sldId id="275" r:id="rId12"/>
    <p:sldId id="505" r:id="rId13"/>
    <p:sldId id="506" r:id="rId14"/>
    <p:sldId id="517" r:id="rId15"/>
    <p:sldId id="513" r:id="rId16"/>
    <p:sldId id="514" r:id="rId17"/>
    <p:sldId id="515" r:id="rId18"/>
    <p:sldId id="516" r:id="rId19"/>
    <p:sldId id="522" r:id="rId20"/>
    <p:sldId id="466" r:id="rId21"/>
    <p:sldId id="462" r:id="rId22"/>
  </p:sldIdLst>
  <p:sldSz cx="24380825" cy="13714413"/>
  <p:notesSz cx="6858000" cy="9144000"/>
  <p:defaultTextStyle>
    <a:defPPr>
      <a:defRPr lang="en-US"/>
    </a:defPPr>
    <a:lvl1pPr marL="0" algn="l" defTabSz="1828252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1pPr>
    <a:lvl2pPr marL="914127" algn="l" defTabSz="1828252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2pPr>
    <a:lvl3pPr marL="1828252" algn="l" defTabSz="1828252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3pPr>
    <a:lvl4pPr marL="2742379" algn="l" defTabSz="1828252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4pPr>
    <a:lvl5pPr marL="3656503" algn="l" defTabSz="1828252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5pPr>
    <a:lvl6pPr marL="4570628" algn="l" defTabSz="1828252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6pPr>
    <a:lvl7pPr marL="5484755" algn="l" defTabSz="1828252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7pPr>
    <a:lvl8pPr marL="6398880" algn="l" defTabSz="1828252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8pPr>
    <a:lvl9pPr marL="7313007" algn="l" defTabSz="1828252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gr. Anita Tomaníčková" initials="MAT" lastIdx="3" clrIdx="0">
    <p:extLst>
      <p:ext uri="{19B8F6BF-5375-455C-9EA6-DF929625EA0E}">
        <p15:presenceInfo xmlns:p15="http://schemas.microsoft.com/office/powerpoint/2012/main" userId="S::riaditel@zsdolinskypotok.sk::0ca18ed8-a8a0-41f4-a959-a2b0883052ed" providerId="AD"/>
      </p:ext>
    </p:extLst>
  </p:cmAuthor>
  <p:cmAuthor id="2" name="Mgr. Anita Tomaníčková" initials="MAT [2]" lastIdx="1" clrIdx="1">
    <p:extLst>
      <p:ext uri="{19B8F6BF-5375-455C-9EA6-DF929625EA0E}">
        <p15:presenceInfo xmlns:p15="http://schemas.microsoft.com/office/powerpoint/2012/main" userId="Mgr. Anita Tomaníčková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AF79"/>
    <a:srgbClr val="0F3C74"/>
    <a:srgbClr val="D8222C"/>
    <a:srgbClr val="FF0016"/>
    <a:srgbClr val="003096"/>
    <a:srgbClr val="20D1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EB0C89F-90B8-2000-B881-ECE20DBF1F31}" v="53" dt="2021-05-17T06:16:23.2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76" autoAdjust="0"/>
    <p:restoredTop sz="94661" autoAdjust="0"/>
  </p:normalViewPr>
  <p:slideViewPr>
    <p:cSldViewPr snapToGrid="0">
      <p:cViewPr>
        <p:scale>
          <a:sx n="80" d="100"/>
          <a:sy n="80" d="100"/>
        </p:scale>
        <p:origin x="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0885"/>
    </p:cViewPr>
  </p:sorterViewPr>
  <p:notesViewPr>
    <p:cSldViewPr snapToGrid="0" showGuides="1">
      <p:cViewPr varScale="1">
        <p:scale>
          <a:sx n="62" d="100"/>
          <a:sy n="62" d="100"/>
        </p:scale>
        <p:origin x="1301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3-01-26T18:50:32.603" idx="1">
    <p:pos x="8484" y="1836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D2BC0F-7084-4C9F-B157-046C3CBDF955}" type="datetimeFigureOut">
              <a:rPr lang="en-GB" smtClean="0"/>
              <a:t>26/01/2023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D7DFC9-24E8-442D-BDAD-54B920CFC1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00018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A57144-1CBB-4515-B696-16F63A0D6277}" type="datetimeFigureOut">
              <a:rPr lang="en-GB" smtClean="0"/>
              <a:t>26/01/2023</a:t>
            </a:fld>
            <a:endParaRPr lang="en-GB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GB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DA259D-87B2-48A8-8896-0559A1CBD7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24601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2825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914127" algn="l" defTabSz="182825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828252" algn="l" defTabSz="182825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2742379" algn="l" defTabSz="182825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3656503" algn="l" defTabSz="182825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4570628" algn="l" defTabSz="182825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4755" algn="l" defTabSz="182825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398880" algn="l" defTabSz="182825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3007" algn="l" defTabSz="182825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DA259D-87B2-48A8-8896-0559A1CBD787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58219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DA259D-87B2-48A8-8896-0559A1CBD787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98792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1260157" y="6382328"/>
            <a:ext cx="18332511" cy="1231106"/>
          </a:xfrm>
        </p:spPr>
        <p:txBody>
          <a:bodyPr wrap="square" lIns="0" tIns="0" rIns="0" bIns="0" anchor="ctr">
            <a:spAutoFit/>
          </a:bodyPr>
          <a:lstStyle>
            <a:lvl1pPr algn="l">
              <a:defRPr sz="8000">
                <a:solidFill>
                  <a:srgbClr val="0F3C74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19136392" y="12705989"/>
            <a:ext cx="3985698" cy="461665"/>
          </a:xfrm>
          <a:prstGeom prst="rect">
            <a:avLst/>
          </a:prstGeom>
        </p:spPr>
        <p:txBody>
          <a:bodyPr anchor="b">
            <a:spAutoFit/>
          </a:bodyPr>
          <a:lstStyle>
            <a:lvl1pPr>
              <a:defRPr sz="3000">
                <a:solidFill>
                  <a:schemeClr val="dk2"/>
                </a:solidFill>
              </a:defRPr>
            </a:lvl1pPr>
          </a:lstStyle>
          <a:p>
            <a:fld id="{E0893AD9-9FAA-42CB-9307-5D1EE0B0C280}" type="datetime1">
              <a:rPr lang="sk-SK" smtClean="0"/>
              <a:t>26. 1. 2023</a:t>
            </a:fld>
            <a:endParaRPr lang="nb-NO" dirty="0"/>
          </a:p>
        </p:txBody>
      </p:sp>
      <p:sp>
        <p:nvSpPr>
          <p:cNvPr id="13" name="Plassholder for tekst 12"/>
          <p:cNvSpPr>
            <a:spLocks noGrp="1"/>
          </p:cNvSpPr>
          <p:nvPr>
            <p:ph type="body" sz="quarter" idx="13" hasCustomPrompt="1"/>
          </p:nvPr>
        </p:nvSpPr>
        <p:spPr>
          <a:xfrm>
            <a:off x="1260157" y="12153389"/>
            <a:ext cx="4220063" cy="461665"/>
          </a:xfrm>
        </p:spPr>
        <p:txBody>
          <a:bodyPr anchor="b">
            <a:spAutoFit/>
          </a:bodyPr>
          <a:lstStyle>
            <a:lvl1pPr marL="0" indent="0">
              <a:buNone/>
              <a:defRPr b="1">
                <a:solidFill>
                  <a:schemeClr val="dk2"/>
                </a:solidFill>
              </a:defRPr>
            </a:lvl1pPr>
          </a:lstStyle>
          <a:p>
            <a:pPr lvl="0"/>
            <a:r>
              <a:rPr lang="nb-NO" dirty="0" err="1"/>
              <a:t>Name</a:t>
            </a:r>
            <a:endParaRPr lang="en-GB" dirty="0"/>
          </a:p>
        </p:txBody>
      </p:sp>
      <p:sp>
        <p:nvSpPr>
          <p:cNvPr id="14" name="Plassholder for tekst 12"/>
          <p:cNvSpPr>
            <a:spLocks noGrp="1"/>
          </p:cNvSpPr>
          <p:nvPr>
            <p:ph type="body" sz="quarter" idx="14" hasCustomPrompt="1"/>
          </p:nvPr>
        </p:nvSpPr>
        <p:spPr>
          <a:xfrm>
            <a:off x="1260157" y="12707725"/>
            <a:ext cx="4220063" cy="461665"/>
          </a:xfrm>
        </p:spPr>
        <p:txBody>
          <a:bodyPr anchor="b">
            <a:spAutoFit/>
          </a:bodyPr>
          <a:lstStyle>
            <a:lvl1pPr marL="0" indent="0">
              <a:buNone/>
              <a:defRPr b="1">
                <a:solidFill>
                  <a:schemeClr val="dk2"/>
                </a:solidFill>
              </a:defRPr>
            </a:lvl1pPr>
          </a:lstStyle>
          <a:p>
            <a:pPr lvl="0"/>
            <a:r>
              <a:rPr lang="nb-NO" dirty="0" err="1"/>
              <a:t>Title</a:t>
            </a:r>
            <a:endParaRPr lang="en-GB" dirty="0"/>
          </a:p>
        </p:txBody>
      </p:sp>
      <p:sp>
        <p:nvSpPr>
          <p:cNvPr id="17" name="Plassholder for tekst 12"/>
          <p:cNvSpPr>
            <a:spLocks noGrp="1"/>
          </p:cNvSpPr>
          <p:nvPr>
            <p:ph type="body" sz="quarter" idx="15" hasCustomPrompt="1"/>
          </p:nvPr>
        </p:nvSpPr>
        <p:spPr>
          <a:xfrm>
            <a:off x="10200074" y="12146546"/>
            <a:ext cx="6767125" cy="461665"/>
          </a:xfrm>
        </p:spPr>
        <p:txBody>
          <a:bodyPr wrap="square" anchor="b">
            <a:spAutoFit/>
          </a:bodyPr>
          <a:lstStyle>
            <a:lvl1pPr marL="0" indent="0">
              <a:buNone/>
              <a:defRPr b="0">
                <a:solidFill>
                  <a:schemeClr val="dk2"/>
                </a:solidFill>
              </a:defRPr>
            </a:lvl1pPr>
          </a:lstStyle>
          <a:p>
            <a:pPr lvl="0"/>
            <a:r>
              <a:rPr lang="nb-NO" dirty="0"/>
              <a:t>Office</a:t>
            </a:r>
            <a:endParaRPr lang="en-GB" dirty="0"/>
          </a:p>
        </p:txBody>
      </p:sp>
      <p:sp>
        <p:nvSpPr>
          <p:cNvPr id="18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10200075" y="12705989"/>
            <a:ext cx="6767125" cy="461665"/>
          </a:xfrm>
        </p:spPr>
        <p:txBody>
          <a:bodyPr wrap="square" anchor="b">
            <a:spAutoFit/>
          </a:bodyPr>
          <a:lstStyle>
            <a:lvl1pPr marL="0" indent="0">
              <a:buNone/>
              <a:defRPr b="0">
                <a:solidFill>
                  <a:schemeClr val="dk2"/>
                </a:solidFill>
              </a:defRPr>
            </a:lvl1pPr>
          </a:lstStyle>
          <a:p>
            <a:pPr lvl="0"/>
            <a:r>
              <a:rPr lang="nb-NO" dirty="0"/>
              <a:t>Company</a:t>
            </a:r>
            <a:endParaRPr lang="en-GB" dirty="0"/>
          </a:p>
        </p:txBody>
      </p:sp>
      <p:pic>
        <p:nvPicPr>
          <p:cNvPr id="11" name="Bilde 1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60157" y="684923"/>
            <a:ext cx="1494875" cy="1673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5593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iagram 1"/>
          <p:cNvSpPr>
            <a:spLocks noGrp="1"/>
          </p:cNvSpPr>
          <p:nvPr>
            <p:ph type="chart" sz="quarter" idx="11" hasCustomPrompt="1"/>
          </p:nvPr>
        </p:nvSpPr>
        <p:spPr>
          <a:xfrm>
            <a:off x="5742718" y="1168400"/>
            <a:ext cx="17375190" cy="11111129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en-GB" dirty="0"/>
              <a:t>Click the icon to add a chart</a:t>
            </a:r>
          </a:p>
        </p:txBody>
      </p:sp>
      <p:sp>
        <p:nvSpPr>
          <p:cNvPr id="6" name="Plassholder for innhold 2"/>
          <p:cNvSpPr>
            <a:spLocks noGrp="1"/>
          </p:cNvSpPr>
          <p:nvPr>
            <p:ph idx="12" hasCustomPrompt="1"/>
          </p:nvPr>
        </p:nvSpPr>
        <p:spPr>
          <a:xfrm>
            <a:off x="1260386" y="1629141"/>
            <a:ext cx="4010673" cy="106503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8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1259560" y="1168400"/>
            <a:ext cx="4010673" cy="461665"/>
          </a:xfrm>
        </p:spPr>
        <p:txBody>
          <a:bodyPr wrap="square">
            <a:spAutoFit/>
          </a:bodyPr>
          <a:lstStyle>
            <a:lvl1pPr marL="0" indent="0">
              <a:buNone/>
              <a:defRPr b="1">
                <a:solidFill>
                  <a:srgbClr val="0F3C74"/>
                </a:solidFill>
              </a:defRPr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8680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diagram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iagram 1"/>
          <p:cNvSpPr>
            <a:spLocks noGrp="1"/>
          </p:cNvSpPr>
          <p:nvPr>
            <p:ph type="chart" sz="quarter" idx="11" hasCustomPrompt="1"/>
          </p:nvPr>
        </p:nvSpPr>
        <p:spPr>
          <a:xfrm>
            <a:off x="5742718" y="1168400"/>
            <a:ext cx="17375190" cy="11111129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en-GB" dirty="0"/>
              <a:t>Click the icon to add a chart</a:t>
            </a:r>
          </a:p>
        </p:txBody>
      </p:sp>
      <p:sp>
        <p:nvSpPr>
          <p:cNvPr id="6" name="Plassholder for innhold 2"/>
          <p:cNvSpPr>
            <a:spLocks noGrp="1"/>
          </p:cNvSpPr>
          <p:nvPr>
            <p:ph idx="12" hasCustomPrompt="1"/>
          </p:nvPr>
        </p:nvSpPr>
        <p:spPr>
          <a:xfrm>
            <a:off x="1260386" y="1629141"/>
            <a:ext cx="4010673" cy="106503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8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1259560" y="1168400"/>
            <a:ext cx="4010673" cy="461665"/>
          </a:xfrm>
        </p:spPr>
        <p:txBody>
          <a:bodyPr wrap="square">
            <a:spAutoFit/>
          </a:bodyPr>
          <a:lstStyle>
            <a:lvl1pPr marL="0" indent="0">
              <a:buNone/>
              <a:defRPr b="1">
                <a:solidFill>
                  <a:srgbClr val="D8222C"/>
                </a:solidFill>
              </a:defRPr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226268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tab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abell 1"/>
          <p:cNvSpPr>
            <a:spLocks noGrp="1"/>
          </p:cNvSpPr>
          <p:nvPr>
            <p:ph type="tbl" sz="quarter" idx="12" hasCustomPrompt="1"/>
          </p:nvPr>
        </p:nvSpPr>
        <p:spPr>
          <a:xfrm>
            <a:off x="5742718" y="1168400"/>
            <a:ext cx="17375191" cy="11111129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en-GB" dirty="0"/>
              <a:t>Click on the icon to add a table</a:t>
            </a:r>
          </a:p>
        </p:txBody>
      </p:sp>
      <p:sp>
        <p:nvSpPr>
          <p:cNvPr id="8" name="Plassholder for innhold 2"/>
          <p:cNvSpPr>
            <a:spLocks noGrp="1"/>
          </p:cNvSpPr>
          <p:nvPr>
            <p:ph idx="11" hasCustomPrompt="1"/>
          </p:nvPr>
        </p:nvSpPr>
        <p:spPr>
          <a:xfrm>
            <a:off x="1260386" y="1629141"/>
            <a:ext cx="4010673" cy="106503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1259560" y="1168400"/>
            <a:ext cx="4010673" cy="461665"/>
          </a:xfrm>
        </p:spPr>
        <p:txBody>
          <a:bodyPr wrap="square">
            <a:spAutoFit/>
          </a:bodyPr>
          <a:lstStyle>
            <a:lvl1pPr marL="0" indent="0">
              <a:buNone/>
              <a:defRPr b="1">
                <a:solidFill>
                  <a:srgbClr val="0F3C74"/>
                </a:solidFill>
              </a:defRPr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65848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tabell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abell 1"/>
          <p:cNvSpPr>
            <a:spLocks noGrp="1"/>
          </p:cNvSpPr>
          <p:nvPr>
            <p:ph type="tbl" sz="quarter" idx="12" hasCustomPrompt="1"/>
          </p:nvPr>
        </p:nvSpPr>
        <p:spPr>
          <a:xfrm>
            <a:off x="5742718" y="1168400"/>
            <a:ext cx="17375191" cy="11111129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en-GB" dirty="0"/>
              <a:t>Click on the icon to add a table</a:t>
            </a:r>
          </a:p>
        </p:txBody>
      </p:sp>
      <p:sp>
        <p:nvSpPr>
          <p:cNvPr id="8" name="Plassholder for innhold 2"/>
          <p:cNvSpPr>
            <a:spLocks noGrp="1"/>
          </p:cNvSpPr>
          <p:nvPr>
            <p:ph idx="11" hasCustomPrompt="1"/>
          </p:nvPr>
        </p:nvSpPr>
        <p:spPr>
          <a:xfrm>
            <a:off x="1260386" y="1629141"/>
            <a:ext cx="4010673" cy="106503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1259560" y="1168400"/>
            <a:ext cx="4010673" cy="461665"/>
          </a:xfrm>
        </p:spPr>
        <p:txBody>
          <a:bodyPr wrap="square">
            <a:spAutoFit/>
          </a:bodyPr>
          <a:lstStyle>
            <a:lvl1pPr marL="0" indent="0">
              <a:buNone/>
              <a:defRPr b="1">
                <a:solidFill>
                  <a:srgbClr val="C00000"/>
                </a:solidFill>
              </a:defRPr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19453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loverskrift Orang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1260157" y="5633541"/>
            <a:ext cx="21028462" cy="1384995"/>
          </a:xfrm>
        </p:spPr>
        <p:txBody>
          <a:bodyPr anchor="ctr"/>
          <a:lstStyle>
            <a:lvl1pPr>
              <a:defRPr sz="9000">
                <a:solidFill>
                  <a:schemeClr val="lt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1906588" y="12903932"/>
            <a:ext cx="155575" cy="161925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Freeform 6"/>
          <p:cNvSpPr>
            <a:spLocks/>
          </p:cNvSpPr>
          <p:nvPr userDrawn="1"/>
        </p:nvSpPr>
        <p:spPr bwMode="auto">
          <a:xfrm>
            <a:off x="1433513" y="12903932"/>
            <a:ext cx="158750" cy="161925"/>
          </a:xfrm>
          <a:custGeom>
            <a:avLst/>
            <a:gdLst>
              <a:gd name="T0" fmla="*/ 100 w 100"/>
              <a:gd name="T1" fmla="*/ 102 h 102"/>
              <a:gd name="T2" fmla="*/ 0 w 100"/>
              <a:gd name="T3" fmla="*/ 102 h 102"/>
              <a:gd name="T4" fmla="*/ 0 w 100"/>
              <a:gd name="T5" fmla="*/ 0 h 102"/>
              <a:gd name="T6" fmla="*/ 100 w 100"/>
              <a:gd name="T7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0" h="102">
                <a:moveTo>
                  <a:pt x="100" y="102"/>
                </a:moveTo>
                <a:lnTo>
                  <a:pt x="0" y="102"/>
                </a:lnTo>
                <a:lnTo>
                  <a:pt x="0" y="0"/>
                </a:lnTo>
                <a:lnTo>
                  <a:pt x="100" y="102"/>
                </a:lnTo>
                <a:close/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Rectangle 7"/>
          <p:cNvSpPr>
            <a:spLocks noChangeArrowheads="1"/>
          </p:cNvSpPr>
          <p:nvPr userDrawn="1"/>
        </p:nvSpPr>
        <p:spPr bwMode="auto">
          <a:xfrm>
            <a:off x="1277938" y="12903932"/>
            <a:ext cx="155575" cy="319088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Freeform 8"/>
          <p:cNvSpPr>
            <a:spLocks/>
          </p:cNvSpPr>
          <p:nvPr userDrawn="1"/>
        </p:nvSpPr>
        <p:spPr bwMode="auto">
          <a:xfrm>
            <a:off x="1592263" y="12746770"/>
            <a:ext cx="155575" cy="476250"/>
          </a:xfrm>
          <a:custGeom>
            <a:avLst/>
            <a:gdLst>
              <a:gd name="T0" fmla="*/ 0 w 98"/>
              <a:gd name="T1" fmla="*/ 0 h 300"/>
              <a:gd name="T2" fmla="*/ 0 w 98"/>
              <a:gd name="T3" fmla="*/ 201 h 300"/>
              <a:gd name="T4" fmla="*/ 98 w 98"/>
              <a:gd name="T5" fmla="*/ 300 h 300"/>
              <a:gd name="T6" fmla="*/ 98 w 98"/>
              <a:gd name="T7" fmla="*/ 0 h 300"/>
              <a:gd name="T8" fmla="*/ 0 w 98"/>
              <a:gd name="T9" fmla="*/ 0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8" h="300">
                <a:moveTo>
                  <a:pt x="0" y="0"/>
                </a:moveTo>
                <a:lnTo>
                  <a:pt x="0" y="201"/>
                </a:lnTo>
                <a:lnTo>
                  <a:pt x="98" y="300"/>
                </a:lnTo>
                <a:lnTo>
                  <a:pt x="98" y="0"/>
                </a:lnTo>
                <a:lnTo>
                  <a:pt x="0" y="0"/>
                </a:lnTo>
                <a:close/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" name="Rectangle 12"/>
          <p:cNvSpPr>
            <a:spLocks noChangeArrowheads="1"/>
          </p:cNvSpPr>
          <p:nvPr userDrawn="1"/>
        </p:nvSpPr>
        <p:spPr bwMode="auto">
          <a:xfrm>
            <a:off x="1747838" y="12589607"/>
            <a:ext cx="158750" cy="476250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" name="Line 13"/>
          <p:cNvSpPr>
            <a:spLocks noChangeShapeType="1"/>
          </p:cNvSpPr>
          <p:nvPr userDrawn="1"/>
        </p:nvSpPr>
        <p:spPr bwMode="auto">
          <a:xfrm>
            <a:off x="2062163" y="13065857"/>
            <a:ext cx="393700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" name="Line 14"/>
          <p:cNvSpPr>
            <a:spLocks noChangeShapeType="1"/>
          </p:cNvSpPr>
          <p:nvPr userDrawn="1"/>
        </p:nvSpPr>
        <p:spPr bwMode="auto">
          <a:xfrm>
            <a:off x="2455863" y="13065857"/>
            <a:ext cx="21924962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7" name="Line 15"/>
          <p:cNvSpPr>
            <a:spLocks noChangeShapeType="1"/>
          </p:cNvSpPr>
          <p:nvPr userDrawn="1"/>
        </p:nvSpPr>
        <p:spPr bwMode="auto">
          <a:xfrm>
            <a:off x="6350" y="13065857"/>
            <a:ext cx="1271588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32043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loverskrift Grønn">
    <p:bg>
      <p:bgPr>
        <a:solidFill>
          <a:srgbClr val="3EAF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1260157" y="5633541"/>
            <a:ext cx="21028462" cy="1384995"/>
          </a:xfrm>
        </p:spPr>
        <p:txBody>
          <a:bodyPr anchor="ctr"/>
          <a:lstStyle>
            <a:lvl1pPr>
              <a:defRPr sz="9000">
                <a:solidFill>
                  <a:schemeClr val="lt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1906588" y="12903932"/>
            <a:ext cx="155575" cy="161925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Freeform 6"/>
          <p:cNvSpPr>
            <a:spLocks/>
          </p:cNvSpPr>
          <p:nvPr userDrawn="1"/>
        </p:nvSpPr>
        <p:spPr bwMode="auto">
          <a:xfrm>
            <a:off x="1433513" y="12903932"/>
            <a:ext cx="158750" cy="161925"/>
          </a:xfrm>
          <a:custGeom>
            <a:avLst/>
            <a:gdLst>
              <a:gd name="T0" fmla="*/ 100 w 100"/>
              <a:gd name="T1" fmla="*/ 102 h 102"/>
              <a:gd name="T2" fmla="*/ 0 w 100"/>
              <a:gd name="T3" fmla="*/ 102 h 102"/>
              <a:gd name="T4" fmla="*/ 0 w 100"/>
              <a:gd name="T5" fmla="*/ 0 h 102"/>
              <a:gd name="T6" fmla="*/ 100 w 100"/>
              <a:gd name="T7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0" h="102">
                <a:moveTo>
                  <a:pt x="100" y="102"/>
                </a:moveTo>
                <a:lnTo>
                  <a:pt x="0" y="102"/>
                </a:lnTo>
                <a:lnTo>
                  <a:pt x="0" y="0"/>
                </a:lnTo>
                <a:lnTo>
                  <a:pt x="100" y="102"/>
                </a:lnTo>
                <a:close/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Rectangle 7"/>
          <p:cNvSpPr>
            <a:spLocks noChangeArrowheads="1"/>
          </p:cNvSpPr>
          <p:nvPr userDrawn="1"/>
        </p:nvSpPr>
        <p:spPr bwMode="auto">
          <a:xfrm>
            <a:off x="1277938" y="12903932"/>
            <a:ext cx="155575" cy="319088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Freeform 8"/>
          <p:cNvSpPr>
            <a:spLocks/>
          </p:cNvSpPr>
          <p:nvPr userDrawn="1"/>
        </p:nvSpPr>
        <p:spPr bwMode="auto">
          <a:xfrm>
            <a:off x="1592263" y="12746770"/>
            <a:ext cx="155575" cy="476250"/>
          </a:xfrm>
          <a:custGeom>
            <a:avLst/>
            <a:gdLst>
              <a:gd name="T0" fmla="*/ 0 w 98"/>
              <a:gd name="T1" fmla="*/ 0 h 300"/>
              <a:gd name="T2" fmla="*/ 0 w 98"/>
              <a:gd name="T3" fmla="*/ 201 h 300"/>
              <a:gd name="T4" fmla="*/ 98 w 98"/>
              <a:gd name="T5" fmla="*/ 300 h 300"/>
              <a:gd name="T6" fmla="*/ 98 w 98"/>
              <a:gd name="T7" fmla="*/ 0 h 300"/>
              <a:gd name="T8" fmla="*/ 0 w 98"/>
              <a:gd name="T9" fmla="*/ 0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8" h="300">
                <a:moveTo>
                  <a:pt x="0" y="0"/>
                </a:moveTo>
                <a:lnTo>
                  <a:pt x="0" y="201"/>
                </a:lnTo>
                <a:lnTo>
                  <a:pt x="98" y="300"/>
                </a:lnTo>
                <a:lnTo>
                  <a:pt x="98" y="0"/>
                </a:lnTo>
                <a:lnTo>
                  <a:pt x="0" y="0"/>
                </a:lnTo>
                <a:close/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" name="Rectangle 12"/>
          <p:cNvSpPr>
            <a:spLocks noChangeArrowheads="1"/>
          </p:cNvSpPr>
          <p:nvPr userDrawn="1"/>
        </p:nvSpPr>
        <p:spPr bwMode="auto">
          <a:xfrm>
            <a:off x="1747838" y="12589607"/>
            <a:ext cx="158750" cy="476250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" name="Line 13"/>
          <p:cNvSpPr>
            <a:spLocks noChangeShapeType="1"/>
          </p:cNvSpPr>
          <p:nvPr userDrawn="1"/>
        </p:nvSpPr>
        <p:spPr bwMode="auto">
          <a:xfrm>
            <a:off x="2062163" y="13065857"/>
            <a:ext cx="393700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" name="Line 14"/>
          <p:cNvSpPr>
            <a:spLocks noChangeShapeType="1"/>
          </p:cNvSpPr>
          <p:nvPr userDrawn="1"/>
        </p:nvSpPr>
        <p:spPr bwMode="auto">
          <a:xfrm>
            <a:off x="2455863" y="13065857"/>
            <a:ext cx="21924962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7" name="Line 15"/>
          <p:cNvSpPr>
            <a:spLocks noChangeShapeType="1"/>
          </p:cNvSpPr>
          <p:nvPr userDrawn="1"/>
        </p:nvSpPr>
        <p:spPr bwMode="auto">
          <a:xfrm>
            <a:off x="6350" y="13065857"/>
            <a:ext cx="1271588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59275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loverskrift Blå">
    <p:bg>
      <p:bgPr>
        <a:solidFill>
          <a:srgbClr val="0F3C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1260157" y="5633541"/>
            <a:ext cx="21028462" cy="1384995"/>
          </a:xfrm>
        </p:spPr>
        <p:txBody>
          <a:bodyPr anchor="ctr"/>
          <a:lstStyle>
            <a:lvl1pPr>
              <a:defRPr sz="9000">
                <a:solidFill>
                  <a:schemeClr val="lt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1906588" y="12903932"/>
            <a:ext cx="155575" cy="161925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Freeform 6"/>
          <p:cNvSpPr>
            <a:spLocks/>
          </p:cNvSpPr>
          <p:nvPr userDrawn="1"/>
        </p:nvSpPr>
        <p:spPr bwMode="auto">
          <a:xfrm>
            <a:off x="1433513" y="12903932"/>
            <a:ext cx="158750" cy="161925"/>
          </a:xfrm>
          <a:custGeom>
            <a:avLst/>
            <a:gdLst>
              <a:gd name="T0" fmla="*/ 100 w 100"/>
              <a:gd name="T1" fmla="*/ 102 h 102"/>
              <a:gd name="T2" fmla="*/ 0 w 100"/>
              <a:gd name="T3" fmla="*/ 102 h 102"/>
              <a:gd name="T4" fmla="*/ 0 w 100"/>
              <a:gd name="T5" fmla="*/ 0 h 102"/>
              <a:gd name="T6" fmla="*/ 100 w 100"/>
              <a:gd name="T7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0" h="102">
                <a:moveTo>
                  <a:pt x="100" y="102"/>
                </a:moveTo>
                <a:lnTo>
                  <a:pt x="0" y="102"/>
                </a:lnTo>
                <a:lnTo>
                  <a:pt x="0" y="0"/>
                </a:lnTo>
                <a:lnTo>
                  <a:pt x="100" y="102"/>
                </a:lnTo>
                <a:close/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Rectangle 7"/>
          <p:cNvSpPr>
            <a:spLocks noChangeArrowheads="1"/>
          </p:cNvSpPr>
          <p:nvPr userDrawn="1"/>
        </p:nvSpPr>
        <p:spPr bwMode="auto">
          <a:xfrm>
            <a:off x="1277938" y="12903932"/>
            <a:ext cx="155575" cy="319088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Freeform 8"/>
          <p:cNvSpPr>
            <a:spLocks/>
          </p:cNvSpPr>
          <p:nvPr userDrawn="1"/>
        </p:nvSpPr>
        <p:spPr bwMode="auto">
          <a:xfrm>
            <a:off x="1592263" y="12746770"/>
            <a:ext cx="155575" cy="476250"/>
          </a:xfrm>
          <a:custGeom>
            <a:avLst/>
            <a:gdLst>
              <a:gd name="T0" fmla="*/ 0 w 98"/>
              <a:gd name="T1" fmla="*/ 0 h 300"/>
              <a:gd name="T2" fmla="*/ 0 w 98"/>
              <a:gd name="T3" fmla="*/ 201 h 300"/>
              <a:gd name="T4" fmla="*/ 98 w 98"/>
              <a:gd name="T5" fmla="*/ 300 h 300"/>
              <a:gd name="T6" fmla="*/ 98 w 98"/>
              <a:gd name="T7" fmla="*/ 0 h 300"/>
              <a:gd name="T8" fmla="*/ 0 w 98"/>
              <a:gd name="T9" fmla="*/ 0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8" h="300">
                <a:moveTo>
                  <a:pt x="0" y="0"/>
                </a:moveTo>
                <a:lnTo>
                  <a:pt x="0" y="201"/>
                </a:lnTo>
                <a:lnTo>
                  <a:pt x="98" y="300"/>
                </a:lnTo>
                <a:lnTo>
                  <a:pt x="98" y="0"/>
                </a:lnTo>
                <a:lnTo>
                  <a:pt x="0" y="0"/>
                </a:lnTo>
                <a:close/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" name="Rectangle 12"/>
          <p:cNvSpPr>
            <a:spLocks noChangeArrowheads="1"/>
          </p:cNvSpPr>
          <p:nvPr userDrawn="1"/>
        </p:nvSpPr>
        <p:spPr bwMode="auto">
          <a:xfrm>
            <a:off x="1747838" y="12589607"/>
            <a:ext cx="158750" cy="476250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" name="Line 13"/>
          <p:cNvSpPr>
            <a:spLocks noChangeShapeType="1"/>
          </p:cNvSpPr>
          <p:nvPr userDrawn="1"/>
        </p:nvSpPr>
        <p:spPr bwMode="auto">
          <a:xfrm>
            <a:off x="2062163" y="13065857"/>
            <a:ext cx="393700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" name="Line 14"/>
          <p:cNvSpPr>
            <a:spLocks noChangeShapeType="1"/>
          </p:cNvSpPr>
          <p:nvPr userDrawn="1"/>
        </p:nvSpPr>
        <p:spPr bwMode="auto">
          <a:xfrm>
            <a:off x="2455863" y="13065857"/>
            <a:ext cx="21924962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7" name="Line 15"/>
          <p:cNvSpPr>
            <a:spLocks noChangeShapeType="1"/>
          </p:cNvSpPr>
          <p:nvPr userDrawn="1"/>
        </p:nvSpPr>
        <p:spPr bwMode="auto">
          <a:xfrm>
            <a:off x="6350" y="13065857"/>
            <a:ext cx="1271588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34121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ksid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1260157" y="3543261"/>
            <a:ext cx="18332511" cy="1231106"/>
          </a:xfrm>
        </p:spPr>
        <p:txBody>
          <a:bodyPr wrap="square" lIns="0" tIns="0" rIns="0" bIns="0" anchor="ctr">
            <a:spAutoFit/>
          </a:bodyPr>
          <a:lstStyle>
            <a:lvl1pPr algn="l">
              <a:defRPr sz="8000" b="1">
                <a:solidFill>
                  <a:schemeClr val="bg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7" name="Plassholder for tekst 6"/>
          <p:cNvSpPr>
            <a:spLocks noGrp="1"/>
          </p:cNvSpPr>
          <p:nvPr>
            <p:ph type="body" sz="quarter" idx="10" hasCustomPrompt="1"/>
          </p:nvPr>
        </p:nvSpPr>
        <p:spPr>
          <a:xfrm>
            <a:off x="1260474" y="5161524"/>
            <a:ext cx="18332193" cy="2154238"/>
          </a:xfr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  <a:lvl2pPr marL="914263" indent="0">
              <a:buNone/>
              <a:defRPr b="1">
                <a:solidFill>
                  <a:schemeClr val="bg1"/>
                </a:solidFill>
              </a:defRPr>
            </a:lvl2pPr>
            <a:lvl3pPr marL="1828526" indent="0">
              <a:buNone/>
              <a:defRPr b="1">
                <a:solidFill>
                  <a:schemeClr val="bg1"/>
                </a:solidFill>
              </a:defRPr>
            </a:lvl3pPr>
            <a:lvl4pPr marL="2742789" indent="0">
              <a:buNone/>
              <a:defRPr b="1">
                <a:solidFill>
                  <a:schemeClr val="bg1"/>
                </a:solidFill>
              </a:defRPr>
            </a:lvl4pPr>
            <a:lvl5pPr marL="3657052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</p:txBody>
      </p:sp>
      <p:pic>
        <p:nvPicPr>
          <p:cNvPr id="6" name="Bilde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60157" y="698665"/>
            <a:ext cx="1495888" cy="167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6441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13C892-A7D5-4773-B702-96D510C5B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F963BEB5-9DB0-40E3-BBB4-EDC5CAF442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8C04274F-9360-475B-8586-23C64501F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35D68-B8D0-4410-B43D-D80A155D134B}" type="datetime1">
              <a:rPr lang="sk-SK" smtClean="0"/>
              <a:t>26. 1. 2023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E577EEF2-7D22-4C94-B64B-29700D5A2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9E257CAC-1C38-4899-9C6C-4F2E9FA1E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09BBE-7D53-4D16-BDAB-DCEBEC2A092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71286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med bakgrunnsbild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1260157" y="6382328"/>
            <a:ext cx="18332511" cy="1231106"/>
          </a:xfrm>
        </p:spPr>
        <p:txBody>
          <a:bodyPr wrap="square" lIns="0" tIns="0" rIns="0" bIns="0" anchor="ctr">
            <a:spAutoFit/>
          </a:bodyPr>
          <a:lstStyle>
            <a:lvl1pPr algn="l">
              <a:defRPr sz="8000">
                <a:solidFill>
                  <a:schemeClr val="bg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19136392" y="12705989"/>
            <a:ext cx="3985698" cy="461665"/>
          </a:xfrm>
          <a:prstGeom prst="rect">
            <a:avLst/>
          </a:prstGeom>
        </p:spPr>
        <p:txBody>
          <a:bodyPr anchor="b">
            <a:sp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fld id="{23F5BB4D-1914-43BA-9CF5-55408C9E0CE5}" type="datetime1">
              <a:rPr lang="sk-SK" smtClean="0"/>
              <a:t>26. 1. 2023</a:t>
            </a:fld>
            <a:endParaRPr lang="nb-NO" dirty="0"/>
          </a:p>
        </p:txBody>
      </p:sp>
      <p:sp>
        <p:nvSpPr>
          <p:cNvPr id="13" name="Plassholder for tekst 12"/>
          <p:cNvSpPr>
            <a:spLocks noGrp="1"/>
          </p:cNvSpPr>
          <p:nvPr>
            <p:ph type="body" sz="quarter" idx="13" hasCustomPrompt="1"/>
          </p:nvPr>
        </p:nvSpPr>
        <p:spPr>
          <a:xfrm>
            <a:off x="1260157" y="12153389"/>
            <a:ext cx="4220063" cy="461665"/>
          </a:xfrm>
        </p:spPr>
        <p:txBody>
          <a:bodyPr anchor="b">
            <a:spAutoFit/>
          </a:bodyPr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 err="1"/>
              <a:t>Name</a:t>
            </a:r>
            <a:endParaRPr lang="en-GB" dirty="0"/>
          </a:p>
        </p:txBody>
      </p:sp>
      <p:sp>
        <p:nvSpPr>
          <p:cNvPr id="14" name="Plassholder for tekst 12"/>
          <p:cNvSpPr>
            <a:spLocks noGrp="1"/>
          </p:cNvSpPr>
          <p:nvPr>
            <p:ph type="body" sz="quarter" idx="14" hasCustomPrompt="1"/>
          </p:nvPr>
        </p:nvSpPr>
        <p:spPr>
          <a:xfrm>
            <a:off x="1260157" y="12707725"/>
            <a:ext cx="4220063" cy="461665"/>
          </a:xfrm>
        </p:spPr>
        <p:txBody>
          <a:bodyPr anchor="b">
            <a:spAutoFit/>
          </a:bodyPr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 err="1"/>
              <a:t>Title</a:t>
            </a:r>
            <a:endParaRPr lang="en-GB" dirty="0"/>
          </a:p>
        </p:txBody>
      </p:sp>
      <p:sp>
        <p:nvSpPr>
          <p:cNvPr id="17" name="Plassholder for tekst 12"/>
          <p:cNvSpPr>
            <a:spLocks noGrp="1"/>
          </p:cNvSpPr>
          <p:nvPr>
            <p:ph type="body" sz="quarter" idx="15" hasCustomPrompt="1"/>
          </p:nvPr>
        </p:nvSpPr>
        <p:spPr>
          <a:xfrm>
            <a:off x="10200074" y="12146546"/>
            <a:ext cx="6767125" cy="461665"/>
          </a:xfrm>
        </p:spPr>
        <p:txBody>
          <a:bodyPr wrap="square" anchor="b">
            <a:spAutoFit/>
          </a:bodyPr>
          <a:lstStyle>
            <a:lvl1pPr marL="0" indent="0">
              <a:buNone/>
              <a:defRPr b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Office</a:t>
            </a:r>
            <a:endParaRPr lang="en-GB" dirty="0"/>
          </a:p>
        </p:txBody>
      </p:sp>
      <p:sp>
        <p:nvSpPr>
          <p:cNvPr id="18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10200075" y="12705989"/>
            <a:ext cx="6767125" cy="461665"/>
          </a:xfrm>
        </p:spPr>
        <p:txBody>
          <a:bodyPr wrap="square" anchor="b">
            <a:spAutoFit/>
          </a:bodyPr>
          <a:lstStyle>
            <a:lvl1pPr marL="0" indent="0">
              <a:buNone/>
              <a:defRPr b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Company</a:t>
            </a:r>
            <a:endParaRPr lang="en-GB" dirty="0"/>
          </a:p>
        </p:txBody>
      </p:sp>
      <p:pic>
        <p:nvPicPr>
          <p:cNvPr id="5" name="Bilde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60157" y="737576"/>
            <a:ext cx="1495888" cy="167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077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F3C74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1260386" y="3091543"/>
            <a:ext cx="21861705" cy="918798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0" hasCustomPrompt="1"/>
          </p:nvPr>
        </p:nvSpPr>
        <p:spPr>
          <a:xfrm>
            <a:off x="1259560" y="2630802"/>
            <a:ext cx="21861704" cy="461665"/>
          </a:xfrm>
        </p:spPr>
        <p:txBody>
          <a:bodyPr>
            <a:spAutoFit/>
          </a:bodyPr>
          <a:lstStyle>
            <a:lvl1pPr marL="0" indent="0">
              <a:buNone/>
              <a:defRPr b="1">
                <a:solidFill>
                  <a:srgbClr val="0F3C74"/>
                </a:solidFill>
              </a:defRPr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9579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D8222C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1260386" y="3091543"/>
            <a:ext cx="21861705" cy="918798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0" hasCustomPrompt="1"/>
          </p:nvPr>
        </p:nvSpPr>
        <p:spPr>
          <a:xfrm>
            <a:off x="1259560" y="2630802"/>
            <a:ext cx="21861704" cy="461665"/>
          </a:xfrm>
        </p:spPr>
        <p:txBody>
          <a:bodyPr>
            <a:spAutoFit/>
          </a:bodyPr>
          <a:lstStyle>
            <a:lvl1pPr marL="0" indent="0">
              <a:buNone/>
              <a:defRPr b="1">
                <a:solidFill>
                  <a:srgbClr val="D8222C"/>
                </a:solidFill>
              </a:defRPr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7428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14689837" y="-1"/>
            <a:ext cx="9690988" cy="137144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Plassholder for bilde 4"/>
          <p:cNvSpPr>
            <a:spLocks noGrp="1"/>
          </p:cNvSpPr>
          <p:nvPr>
            <p:ph type="pic" sz="quarter" idx="10" hasCustomPrompt="1"/>
          </p:nvPr>
        </p:nvSpPr>
        <p:spPr>
          <a:xfrm>
            <a:off x="14689837" y="-1"/>
            <a:ext cx="9690988" cy="13714413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the icon to add picture</a:t>
            </a:r>
          </a:p>
        </p:txBody>
      </p:sp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1260387" y="1097394"/>
            <a:ext cx="12277305" cy="1077218"/>
          </a:xfrm>
        </p:spPr>
        <p:txBody>
          <a:bodyPr/>
          <a:lstStyle>
            <a:lvl1pPr>
              <a:defRPr>
                <a:solidFill>
                  <a:srgbClr val="0F3C74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8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1260387" y="3091543"/>
            <a:ext cx="12277306" cy="918798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1" hasCustomPrompt="1"/>
          </p:nvPr>
        </p:nvSpPr>
        <p:spPr>
          <a:xfrm>
            <a:off x="1259560" y="2630802"/>
            <a:ext cx="12277305" cy="461665"/>
          </a:xfrm>
        </p:spPr>
        <p:txBody>
          <a:bodyPr wrap="square">
            <a:spAutoFit/>
          </a:bodyPr>
          <a:lstStyle>
            <a:lvl1pPr marL="0" indent="0">
              <a:buNone/>
              <a:defRPr b="1">
                <a:solidFill>
                  <a:srgbClr val="0F3C74"/>
                </a:solidFill>
              </a:defRPr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8700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bilde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14689837" y="-1"/>
            <a:ext cx="9690988" cy="137144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Plassholder for bilde 4"/>
          <p:cNvSpPr>
            <a:spLocks noGrp="1"/>
          </p:cNvSpPr>
          <p:nvPr>
            <p:ph type="pic" sz="quarter" idx="10" hasCustomPrompt="1"/>
          </p:nvPr>
        </p:nvSpPr>
        <p:spPr>
          <a:xfrm>
            <a:off x="14689837" y="-1"/>
            <a:ext cx="9690988" cy="13714413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the icon to add picture</a:t>
            </a:r>
          </a:p>
        </p:txBody>
      </p:sp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1260387" y="1097394"/>
            <a:ext cx="12277305" cy="1077218"/>
          </a:xfrm>
        </p:spPr>
        <p:txBody>
          <a:bodyPr/>
          <a:lstStyle>
            <a:lvl1pPr>
              <a:defRPr>
                <a:solidFill>
                  <a:srgbClr val="D8222C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8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1260387" y="3091543"/>
            <a:ext cx="12277306" cy="918798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1" hasCustomPrompt="1"/>
          </p:nvPr>
        </p:nvSpPr>
        <p:spPr>
          <a:xfrm>
            <a:off x="1259560" y="2630802"/>
            <a:ext cx="12277305" cy="461665"/>
          </a:xfrm>
        </p:spPr>
        <p:txBody>
          <a:bodyPr wrap="square">
            <a:spAutoFit/>
          </a:bodyPr>
          <a:lstStyle>
            <a:lvl1pPr marL="0" indent="0">
              <a:buNone/>
              <a:defRPr b="1">
                <a:solidFill>
                  <a:srgbClr val="D8222C"/>
                </a:solidFill>
              </a:defRPr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2741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5742718" y="-1"/>
            <a:ext cx="18638107" cy="137144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Plassholder for bilde 4"/>
          <p:cNvSpPr>
            <a:spLocks noGrp="1"/>
          </p:cNvSpPr>
          <p:nvPr>
            <p:ph type="pic" sz="quarter" idx="10" hasCustomPrompt="1"/>
          </p:nvPr>
        </p:nvSpPr>
        <p:spPr>
          <a:xfrm>
            <a:off x="5742717" y="-1"/>
            <a:ext cx="18638107" cy="13714413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the icon to add picture</a:t>
            </a:r>
          </a:p>
        </p:txBody>
      </p:sp>
      <p:sp>
        <p:nvSpPr>
          <p:cNvPr id="10" name="Plassholder for innhold 2"/>
          <p:cNvSpPr>
            <a:spLocks noGrp="1"/>
          </p:cNvSpPr>
          <p:nvPr>
            <p:ph idx="11" hasCustomPrompt="1"/>
          </p:nvPr>
        </p:nvSpPr>
        <p:spPr>
          <a:xfrm>
            <a:off x="1260386" y="1629141"/>
            <a:ext cx="4010673" cy="106503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11" name="Plassholder for tekst 8"/>
          <p:cNvSpPr>
            <a:spLocks noGrp="1"/>
          </p:cNvSpPr>
          <p:nvPr>
            <p:ph type="body" sz="quarter" idx="12" hasCustomPrompt="1"/>
          </p:nvPr>
        </p:nvSpPr>
        <p:spPr>
          <a:xfrm>
            <a:off x="1260386" y="1167476"/>
            <a:ext cx="4010673" cy="461665"/>
          </a:xfrm>
        </p:spPr>
        <p:txBody>
          <a:bodyPr wrap="square">
            <a:spAutoFit/>
          </a:bodyPr>
          <a:lstStyle>
            <a:lvl1pPr marL="0" indent="0">
              <a:buNone/>
              <a:defRPr b="1">
                <a:solidFill>
                  <a:srgbClr val="0F3C74"/>
                </a:solidFill>
              </a:defRPr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7736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de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5742718" y="-1"/>
            <a:ext cx="18638107" cy="137144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Plassholder for bilde 4"/>
          <p:cNvSpPr>
            <a:spLocks noGrp="1"/>
          </p:cNvSpPr>
          <p:nvPr>
            <p:ph type="pic" sz="quarter" idx="10" hasCustomPrompt="1"/>
          </p:nvPr>
        </p:nvSpPr>
        <p:spPr>
          <a:xfrm>
            <a:off x="5742717" y="-1"/>
            <a:ext cx="18638107" cy="13714413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the icon to add picture</a:t>
            </a:r>
          </a:p>
        </p:txBody>
      </p:sp>
      <p:sp>
        <p:nvSpPr>
          <p:cNvPr id="10" name="Plassholder for innhold 2"/>
          <p:cNvSpPr>
            <a:spLocks noGrp="1"/>
          </p:cNvSpPr>
          <p:nvPr>
            <p:ph idx="11" hasCustomPrompt="1"/>
          </p:nvPr>
        </p:nvSpPr>
        <p:spPr>
          <a:xfrm>
            <a:off x="1260386" y="1629141"/>
            <a:ext cx="4010673" cy="10650388"/>
          </a:xfrm>
        </p:spPr>
        <p:txBody>
          <a:bodyPr/>
          <a:lstStyle/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11" name="Plassholder for tekst 8"/>
          <p:cNvSpPr>
            <a:spLocks noGrp="1"/>
          </p:cNvSpPr>
          <p:nvPr>
            <p:ph type="body" sz="quarter" idx="12" hasCustomPrompt="1"/>
          </p:nvPr>
        </p:nvSpPr>
        <p:spPr>
          <a:xfrm>
            <a:off x="1259560" y="1168400"/>
            <a:ext cx="4010673" cy="461665"/>
          </a:xfrm>
        </p:spPr>
        <p:txBody>
          <a:bodyPr wrap="square">
            <a:spAutoFit/>
          </a:bodyPr>
          <a:lstStyle>
            <a:lvl1pPr marL="0" indent="0">
              <a:buNone/>
              <a:defRPr b="1">
                <a:solidFill>
                  <a:srgbClr val="0F3C74"/>
                </a:solidFill>
              </a:defRPr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4334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ort bild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5"/>
          <p:cNvSpPr>
            <a:spLocks noChangeArrowheads="1"/>
          </p:cNvSpPr>
          <p:nvPr userDrawn="1"/>
        </p:nvSpPr>
        <p:spPr bwMode="auto">
          <a:xfrm>
            <a:off x="1906588" y="12903932"/>
            <a:ext cx="155575" cy="161925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2" name="Freeform 6"/>
          <p:cNvSpPr>
            <a:spLocks/>
          </p:cNvSpPr>
          <p:nvPr userDrawn="1"/>
        </p:nvSpPr>
        <p:spPr bwMode="auto">
          <a:xfrm>
            <a:off x="1433513" y="12903932"/>
            <a:ext cx="158750" cy="161925"/>
          </a:xfrm>
          <a:custGeom>
            <a:avLst/>
            <a:gdLst>
              <a:gd name="T0" fmla="*/ 100 w 100"/>
              <a:gd name="T1" fmla="*/ 102 h 102"/>
              <a:gd name="T2" fmla="*/ 0 w 100"/>
              <a:gd name="T3" fmla="*/ 102 h 102"/>
              <a:gd name="T4" fmla="*/ 0 w 100"/>
              <a:gd name="T5" fmla="*/ 0 h 102"/>
              <a:gd name="T6" fmla="*/ 100 w 100"/>
              <a:gd name="T7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0" h="102">
                <a:moveTo>
                  <a:pt x="100" y="102"/>
                </a:moveTo>
                <a:lnTo>
                  <a:pt x="0" y="102"/>
                </a:lnTo>
                <a:lnTo>
                  <a:pt x="0" y="0"/>
                </a:lnTo>
                <a:lnTo>
                  <a:pt x="100" y="102"/>
                </a:lnTo>
                <a:close/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3" name="Rectangle 7"/>
          <p:cNvSpPr>
            <a:spLocks noChangeArrowheads="1"/>
          </p:cNvSpPr>
          <p:nvPr userDrawn="1"/>
        </p:nvSpPr>
        <p:spPr bwMode="auto">
          <a:xfrm>
            <a:off x="1277938" y="12903932"/>
            <a:ext cx="155575" cy="319088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4" name="Freeform 8"/>
          <p:cNvSpPr>
            <a:spLocks/>
          </p:cNvSpPr>
          <p:nvPr userDrawn="1"/>
        </p:nvSpPr>
        <p:spPr bwMode="auto">
          <a:xfrm>
            <a:off x="1592263" y="12746770"/>
            <a:ext cx="155575" cy="476250"/>
          </a:xfrm>
          <a:custGeom>
            <a:avLst/>
            <a:gdLst>
              <a:gd name="T0" fmla="*/ 0 w 98"/>
              <a:gd name="T1" fmla="*/ 0 h 300"/>
              <a:gd name="T2" fmla="*/ 0 w 98"/>
              <a:gd name="T3" fmla="*/ 201 h 300"/>
              <a:gd name="T4" fmla="*/ 98 w 98"/>
              <a:gd name="T5" fmla="*/ 300 h 300"/>
              <a:gd name="T6" fmla="*/ 98 w 98"/>
              <a:gd name="T7" fmla="*/ 0 h 300"/>
              <a:gd name="T8" fmla="*/ 0 w 98"/>
              <a:gd name="T9" fmla="*/ 0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8" h="300">
                <a:moveTo>
                  <a:pt x="0" y="0"/>
                </a:moveTo>
                <a:lnTo>
                  <a:pt x="0" y="201"/>
                </a:lnTo>
                <a:lnTo>
                  <a:pt x="98" y="300"/>
                </a:lnTo>
                <a:lnTo>
                  <a:pt x="98" y="0"/>
                </a:lnTo>
                <a:lnTo>
                  <a:pt x="0" y="0"/>
                </a:lnTo>
                <a:close/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8" name="Rectangle 12"/>
          <p:cNvSpPr>
            <a:spLocks noChangeArrowheads="1"/>
          </p:cNvSpPr>
          <p:nvPr userDrawn="1"/>
        </p:nvSpPr>
        <p:spPr bwMode="auto">
          <a:xfrm>
            <a:off x="1747838" y="12589607"/>
            <a:ext cx="158750" cy="476250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0" name="Line 14"/>
          <p:cNvSpPr>
            <a:spLocks noChangeShapeType="1"/>
          </p:cNvSpPr>
          <p:nvPr userDrawn="1"/>
        </p:nvSpPr>
        <p:spPr bwMode="auto">
          <a:xfrm>
            <a:off x="2062163" y="13065857"/>
            <a:ext cx="22318662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51" name="Line 15"/>
          <p:cNvSpPr>
            <a:spLocks noChangeShapeType="1"/>
          </p:cNvSpPr>
          <p:nvPr userDrawn="1"/>
        </p:nvSpPr>
        <p:spPr bwMode="auto">
          <a:xfrm>
            <a:off x="6350" y="13065857"/>
            <a:ext cx="1271588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1133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1260386" y="1097394"/>
            <a:ext cx="21861705" cy="107721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260386" y="2647950"/>
            <a:ext cx="21861705" cy="963157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29" name="Rectangle 5"/>
          <p:cNvSpPr>
            <a:spLocks noChangeArrowheads="1"/>
          </p:cNvSpPr>
          <p:nvPr userDrawn="1"/>
        </p:nvSpPr>
        <p:spPr bwMode="auto">
          <a:xfrm>
            <a:off x="1906588" y="12903932"/>
            <a:ext cx="155575" cy="161925"/>
          </a:xfrm>
          <a:prstGeom prst="rect">
            <a:avLst/>
          </a:prstGeom>
          <a:noFill/>
          <a:ln w="19050" cap="rnd">
            <a:solidFill>
              <a:srgbClr val="1D1E1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0" name="Freeform 6"/>
          <p:cNvSpPr>
            <a:spLocks/>
          </p:cNvSpPr>
          <p:nvPr userDrawn="1"/>
        </p:nvSpPr>
        <p:spPr bwMode="auto">
          <a:xfrm>
            <a:off x="1433513" y="12903932"/>
            <a:ext cx="158750" cy="161925"/>
          </a:xfrm>
          <a:custGeom>
            <a:avLst/>
            <a:gdLst>
              <a:gd name="T0" fmla="*/ 100 w 100"/>
              <a:gd name="T1" fmla="*/ 102 h 102"/>
              <a:gd name="T2" fmla="*/ 0 w 100"/>
              <a:gd name="T3" fmla="*/ 102 h 102"/>
              <a:gd name="T4" fmla="*/ 0 w 100"/>
              <a:gd name="T5" fmla="*/ 0 h 102"/>
              <a:gd name="T6" fmla="*/ 100 w 100"/>
              <a:gd name="T7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0" h="102">
                <a:moveTo>
                  <a:pt x="100" y="102"/>
                </a:moveTo>
                <a:lnTo>
                  <a:pt x="0" y="102"/>
                </a:lnTo>
                <a:lnTo>
                  <a:pt x="0" y="0"/>
                </a:lnTo>
                <a:lnTo>
                  <a:pt x="100" y="102"/>
                </a:lnTo>
                <a:close/>
              </a:path>
            </a:pathLst>
          </a:custGeom>
          <a:noFill/>
          <a:ln w="19050" cap="rnd">
            <a:solidFill>
              <a:srgbClr val="1D1E1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1" name="Rectangle 7"/>
          <p:cNvSpPr>
            <a:spLocks noChangeArrowheads="1"/>
          </p:cNvSpPr>
          <p:nvPr userDrawn="1"/>
        </p:nvSpPr>
        <p:spPr bwMode="auto">
          <a:xfrm>
            <a:off x="1277938" y="12903932"/>
            <a:ext cx="155575" cy="319088"/>
          </a:xfrm>
          <a:prstGeom prst="rect">
            <a:avLst/>
          </a:prstGeom>
          <a:noFill/>
          <a:ln w="19050" cap="rnd">
            <a:solidFill>
              <a:srgbClr val="1D1E1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2" name="Freeform 8"/>
          <p:cNvSpPr>
            <a:spLocks/>
          </p:cNvSpPr>
          <p:nvPr userDrawn="1"/>
        </p:nvSpPr>
        <p:spPr bwMode="auto">
          <a:xfrm>
            <a:off x="1592263" y="12746770"/>
            <a:ext cx="155575" cy="476250"/>
          </a:xfrm>
          <a:custGeom>
            <a:avLst/>
            <a:gdLst>
              <a:gd name="T0" fmla="*/ 0 w 98"/>
              <a:gd name="T1" fmla="*/ 0 h 300"/>
              <a:gd name="T2" fmla="*/ 0 w 98"/>
              <a:gd name="T3" fmla="*/ 201 h 300"/>
              <a:gd name="T4" fmla="*/ 98 w 98"/>
              <a:gd name="T5" fmla="*/ 300 h 300"/>
              <a:gd name="T6" fmla="*/ 98 w 98"/>
              <a:gd name="T7" fmla="*/ 0 h 300"/>
              <a:gd name="T8" fmla="*/ 0 w 98"/>
              <a:gd name="T9" fmla="*/ 0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8" h="300">
                <a:moveTo>
                  <a:pt x="0" y="0"/>
                </a:moveTo>
                <a:lnTo>
                  <a:pt x="0" y="201"/>
                </a:lnTo>
                <a:lnTo>
                  <a:pt x="98" y="300"/>
                </a:lnTo>
                <a:lnTo>
                  <a:pt x="98" y="0"/>
                </a:lnTo>
                <a:lnTo>
                  <a:pt x="0" y="0"/>
                </a:lnTo>
                <a:close/>
              </a:path>
            </a:pathLst>
          </a:custGeom>
          <a:noFill/>
          <a:ln w="19050" cap="rnd">
            <a:solidFill>
              <a:srgbClr val="1D1E1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6" name="Rectangle 12"/>
          <p:cNvSpPr>
            <a:spLocks noChangeArrowheads="1"/>
          </p:cNvSpPr>
          <p:nvPr userDrawn="1"/>
        </p:nvSpPr>
        <p:spPr bwMode="auto">
          <a:xfrm>
            <a:off x="1747838" y="12589607"/>
            <a:ext cx="158750" cy="476250"/>
          </a:xfrm>
          <a:prstGeom prst="rect">
            <a:avLst/>
          </a:prstGeom>
          <a:noFill/>
          <a:ln w="19050" cap="rnd">
            <a:solidFill>
              <a:srgbClr val="1D1E1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8" name="Line 14"/>
          <p:cNvSpPr>
            <a:spLocks noChangeShapeType="1"/>
          </p:cNvSpPr>
          <p:nvPr userDrawn="1"/>
        </p:nvSpPr>
        <p:spPr bwMode="auto">
          <a:xfrm>
            <a:off x="2062163" y="13065857"/>
            <a:ext cx="22318662" cy="0"/>
          </a:xfrm>
          <a:prstGeom prst="line">
            <a:avLst/>
          </a:prstGeom>
          <a:noFill/>
          <a:ln w="19050" cap="rnd">
            <a:solidFill>
              <a:srgbClr val="1D1E1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39" name="Line 15"/>
          <p:cNvSpPr>
            <a:spLocks noChangeShapeType="1"/>
          </p:cNvSpPr>
          <p:nvPr userDrawn="1"/>
        </p:nvSpPr>
        <p:spPr bwMode="auto">
          <a:xfrm>
            <a:off x="6350" y="13065857"/>
            <a:ext cx="1271588" cy="0"/>
          </a:xfrm>
          <a:prstGeom prst="line">
            <a:avLst/>
          </a:prstGeom>
          <a:noFill/>
          <a:ln w="19050" cap="rnd">
            <a:solidFill>
              <a:srgbClr val="1D1E1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2354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0" r:id="rId3"/>
    <p:sldLayoutId id="2147483664" r:id="rId4"/>
    <p:sldLayoutId id="2147483657" r:id="rId5"/>
    <p:sldLayoutId id="2147483665" r:id="rId6"/>
    <p:sldLayoutId id="2147483658" r:id="rId7"/>
    <p:sldLayoutId id="2147483666" r:id="rId8"/>
    <p:sldLayoutId id="2147483659" r:id="rId9"/>
    <p:sldLayoutId id="2147483660" r:id="rId10"/>
    <p:sldLayoutId id="2147483667" r:id="rId11"/>
    <p:sldLayoutId id="2147483661" r:id="rId12"/>
    <p:sldLayoutId id="2147483668" r:id="rId13"/>
    <p:sldLayoutId id="2147483651" r:id="rId14"/>
    <p:sldLayoutId id="2147483669" r:id="rId15"/>
    <p:sldLayoutId id="2147483670" r:id="rId16"/>
    <p:sldLayoutId id="2147483663" r:id="rId17"/>
    <p:sldLayoutId id="2147483671" r:id="rId18"/>
  </p:sldLayoutIdLst>
  <p:hf sldNum="0" hdr="0" ftr="0"/>
  <p:txStyles>
    <p:titleStyle>
      <a:lvl1pPr algn="l" defTabSz="1828526" rtl="0" eaLnBrk="1" latinLnBrk="0" hangingPunct="1">
        <a:lnSpc>
          <a:spcPct val="100000"/>
        </a:lnSpc>
        <a:spcBef>
          <a:spcPct val="0"/>
        </a:spcBef>
        <a:buNone/>
        <a:defRPr sz="7000" b="1" kern="1200">
          <a:solidFill>
            <a:srgbClr val="0F3C74"/>
          </a:solidFill>
          <a:latin typeface="+mj-lt"/>
          <a:ea typeface="+mj-ea"/>
          <a:cs typeface="+mj-cs"/>
        </a:defRPr>
      </a:lvl1pPr>
    </p:titleStyle>
    <p:bodyStyle>
      <a:lvl1pPr marL="457131" indent="-457131" algn="l" defTabSz="1828526" rtl="0" eaLnBrk="1" latinLnBrk="0" hangingPunct="1">
        <a:lnSpc>
          <a:spcPct val="100000"/>
        </a:lnSpc>
        <a:spcBef>
          <a:spcPts val="2000"/>
        </a:spcBef>
        <a:buFont typeface="Arial" panose="020B0604020202020204" pitchFamily="34" charset="0"/>
        <a:buChar char="•"/>
        <a:defRPr sz="3000" kern="1200">
          <a:solidFill>
            <a:schemeClr val="dk2"/>
          </a:solidFill>
          <a:latin typeface="+mn-lt"/>
          <a:ea typeface="+mn-ea"/>
          <a:cs typeface="+mn-cs"/>
        </a:defRPr>
      </a:lvl1pPr>
      <a:lvl2pPr marL="1371394" indent="-457131" algn="l" defTabSz="1828526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3000" kern="1200">
          <a:solidFill>
            <a:schemeClr val="dk2"/>
          </a:solidFill>
          <a:latin typeface="+mn-lt"/>
          <a:ea typeface="+mn-ea"/>
          <a:cs typeface="+mn-cs"/>
        </a:defRPr>
      </a:lvl2pPr>
      <a:lvl3pPr marL="2285657" indent="-457131" algn="l" defTabSz="1828526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3000" kern="1200">
          <a:solidFill>
            <a:schemeClr val="dk2"/>
          </a:solidFill>
          <a:latin typeface="+mn-lt"/>
          <a:ea typeface="+mn-ea"/>
          <a:cs typeface="+mn-cs"/>
        </a:defRPr>
      </a:lvl3pPr>
      <a:lvl4pPr marL="3199920" indent="-457131" algn="l" defTabSz="1828526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3000" kern="1200">
          <a:solidFill>
            <a:schemeClr val="dk2"/>
          </a:solidFill>
          <a:latin typeface="+mn-lt"/>
          <a:ea typeface="+mn-ea"/>
          <a:cs typeface="+mn-cs"/>
        </a:defRPr>
      </a:lvl4pPr>
      <a:lvl5pPr marL="4114183" indent="-457131" algn="l" defTabSz="1828526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3000" kern="1200">
          <a:solidFill>
            <a:schemeClr val="dk2"/>
          </a:solidFill>
          <a:latin typeface="+mn-lt"/>
          <a:ea typeface="+mn-ea"/>
          <a:cs typeface="+mn-cs"/>
        </a:defRPr>
      </a:lvl5pPr>
      <a:lvl6pPr marL="5028446" indent="-457131" algn="l" defTabSz="18285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942708" indent="-457131" algn="l" defTabSz="18285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856971" indent="-457131" algn="l" defTabSz="18285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771234" indent="-457131" algn="l" defTabSz="18285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526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1pPr>
      <a:lvl2pPr marL="914263" algn="l" defTabSz="1828526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2pPr>
      <a:lvl3pPr marL="1828526" algn="l" defTabSz="1828526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3pPr>
      <a:lvl4pPr marL="2742789" algn="l" defTabSz="1828526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4pPr>
      <a:lvl5pPr marL="3657051" algn="l" defTabSz="1828526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5pPr>
      <a:lvl6pPr marL="4571314" algn="l" defTabSz="1828526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485577" algn="l" defTabSz="1828526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399840" algn="l" defTabSz="1828526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314103" algn="l" defTabSz="1828526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5" Type="http://schemas.openxmlformats.org/officeDocument/2006/relationships/comments" Target="../comments/comment1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50684" y="2411593"/>
            <a:ext cx="23079455" cy="11664732"/>
          </a:xfrm>
        </p:spPr>
        <p:txBody>
          <a:bodyPr/>
          <a:lstStyle/>
          <a:p>
            <a:pPr algn="ctr"/>
            <a:r>
              <a:rPr lang="sk-SK" sz="5400" u="sng" dirty="0"/>
              <a:t>Základná škola, Dolinský potok 1114/28, Kysucké Nové Mesto</a:t>
            </a:r>
            <a:br>
              <a:rPr lang="sk-SK" sz="6000" u="sng" dirty="0"/>
            </a:br>
            <a:br>
              <a:rPr lang="sk-SK" sz="6000" u="sng" dirty="0"/>
            </a:br>
            <a:br>
              <a:rPr lang="sk-SK" sz="6000" u="sng" dirty="0"/>
            </a:br>
            <a:br>
              <a:rPr lang="sk-SK" sz="6000" u="sng" dirty="0"/>
            </a:br>
            <a:br>
              <a:rPr lang="sk-SK" sz="6000" u="sng" dirty="0"/>
            </a:br>
            <a:r>
              <a:rPr lang="sk-SK" sz="6000" u="sng" dirty="0"/>
              <a:t>„</a:t>
            </a:r>
            <a:r>
              <a:rPr lang="sk-SK" b="1" dirty="0"/>
              <a:t>Učíme sa rozumieť prírode“</a:t>
            </a:r>
            <a:br>
              <a:rPr lang="sk-SK" sz="6000" b="1" dirty="0"/>
            </a:br>
            <a:r>
              <a:rPr lang="sk-SK" sz="6000" b="1" dirty="0">
                <a:latin typeface="Arial" panose="020B0604020202020204" pitchFamily="34" charset="0"/>
                <a:cs typeface="Times New Roman" panose="02020603050405020304" pitchFamily="18" charset="0"/>
              </a:rPr>
              <a:t>„</a:t>
            </a:r>
            <a:r>
              <a:rPr lang="sk-SK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</a:t>
            </a:r>
            <a:r>
              <a:rPr lang="sk-SK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learn</a:t>
            </a:r>
            <a:r>
              <a:rPr lang="sk-SK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sk-SK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understand</a:t>
            </a:r>
            <a:r>
              <a:rPr lang="sk-SK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nature</a:t>
            </a:r>
            <a:r>
              <a:rPr lang="sk-SK" sz="6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br>
              <a:rPr lang="sk-SK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sk-SK" sz="4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sk-SK" sz="5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ACC03P07</a:t>
            </a:r>
            <a:br>
              <a:rPr lang="sk-SK" sz="5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sk-SK" sz="5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sk-SK" sz="5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sk-SK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GB" sz="6000" u="sng" dirty="0"/>
          </a:p>
        </p:txBody>
      </p:sp>
    </p:spTree>
    <p:extLst>
      <p:ext uri="{BB962C8B-B14F-4D97-AF65-F5344CB8AC3E}">
        <p14:creationId xmlns:p14="http://schemas.microsoft.com/office/powerpoint/2010/main" val="27088329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C18D32-0724-13F1-2331-020A73498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386" y="1220503"/>
            <a:ext cx="21861705" cy="830997"/>
          </a:xfrm>
        </p:spPr>
        <p:txBody>
          <a:bodyPr/>
          <a:lstStyle/>
          <a:p>
            <a:r>
              <a:rPr lang="sk-SK" sz="5400" dirty="0">
                <a:solidFill>
                  <a:schemeClr val="tx1"/>
                </a:solidFill>
              </a:rPr>
              <a:t>- spevnenie plochy vymurovaním, ochrana pred zosuvom pôdy</a:t>
            </a:r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33C44A0D-804D-3B69-81EF-7EB5EC8652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0340" y="2683042"/>
            <a:ext cx="15951751" cy="7724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Zástupný objekt pre obsah 7">
            <a:extLst>
              <a:ext uri="{FF2B5EF4-FFF2-40B4-BE49-F238E27FC236}">
                <a16:creationId xmlns:a16="http://schemas.microsoft.com/office/drawing/2014/main" id="{5DBED3CB-DDD0-EF78-D8C8-3E11369305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4" b="8696"/>
          <a:stretch/>
        </p:blipFill>
        <p:spPr bwMode="auto">
          <a:xfrm>
            <a:off x="1613982" y="4017401"/>
            <a:ext cx="4762755" cy="847156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988852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0B042D-2D0C-4106-9B5B-7293B9F9B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216" y="1032556"/>
            <a:ext cx="43717717" cy="2154436"/>
          </a:xfrm>
        </p:spPr>
        <p:txBody>
          <a:bodyPr/>
          <a:lstStyle/>
          <a:p>
            <a:r>
              <a:rPr lang="sk-SK" dirty="0">
                <a:solidFill>
                  <a:srgbClr val="0070C0"/>
                </a:solidFill>
              </a:rPr>
              <a:t>2. Vybudovanie </a:t>
            </a:r>
            <a:r>
              <a:rPr lang="sk-SK" dirty="0" err="1">
                <a:solidFill>
                  <a:srgbClr val="0070C0"/>
                </a:solidFill>
              </a:rPr>
              <a:t>ekopedagogickej</a:t>
            </a:r>
            <a:r>
              <a:rPr lang="sk-SK" dirty="0">
                <a:solidFill>
                  <a:srgbClr val="0070C0"/>
                </a:solidFill>
              </a:rPr>
              <a:t> plochy </a:t>
            </a:r>
            <a:br>
              <a:rPr lang="sk-SK" dirty="0">
                <a:solidFill>
                  <a:schemeClr val="accent6">
                    <a:lumMod val="75000"/>
                  </a:schemeClr>
                </a:solidFill>
              </a:rPr>
            </a:br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6D909860-01E6-4D71-936A-9FEA16A0D7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609"/>
          <a:stretch/>
        </p:blipFill>
        <p:spPr>
          <a:xfrm>
            <a:off x="2366505" y="2529928"/>
            <a:ext cx="18279685" cy="9707373"/>
          </a:xfrm>
          <a:prstGeom prst="rect">
            <a:avLst/>
          </a:prstGeom>
        </p:spPr>
      </p:pic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98757FCD-4CAA-C19A-7039-21AFF54CD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73EB8-FA21-416A-A868-5F2000F969C9}" type="datetime1">
              <a:rPr lang="sk-SK" smtClean="0"/>
              <a:t>26. 1. 2023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60298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1070C0-AB9D-7899-35CD-6A2387905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386" y="1220503"/>
            <a:ext cx="21861705" cy="830997"/>
          </a:xfrm>
        </p:spPr>
        <p:txBody>
          <a:bodyPr/>
          <a:lstStyle/>
          <a:p>
            <a:r>
              <a:rPr lang="sk-SK" sz="5400" dirty="0">
                <a:solidFill>
                  <a:schemeClr val="tx1"/>
                </a:solidFill>
              </a:rPr>
              <a:t>- zameranie chodníka, odstránenie vrchnej vrstvy pôdy</a:t>
            </a:r>
          </a:p>
        </p:txBody>
      </p:sp>
      <p:pic>
        <p:nvPicPr>
          <p:cNvPr id="6" name="Zástupný objekt pre obsah 5">
            <a:extLst>
              <a:ext uri="{FF2B5EF4-FFF2-40B4-BE49-F238E27FC236}">
                <a16:creationId xmlns:a16="http://schemas.microsoft.com/office/drawing/2014/main" id="{34CEB7F6-E66C-500A-8990-506A1787D8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126"/>
          <a:stretch/>
        </p:blipFill>
        <p:spPr bwMode="auto">
          <a:xfrm>
            <a:off x="3687634" y="2523046"/>
            <a:ext cx="6098918" cy="981532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brázok 2">
            <a:extLst>
              <a:ext uri="{FF2B5EF4-FFF2-40B4-BE49-F238E27FC236}">
                <a16:creationId xmlns:a16="http://schemas.microsoft.com/office/drawing/2014/main" id="{50D31ED6-8598-3225-AECB-D109277970E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3" b="19574"/>
          <a:stretch/>
        </p:blipFill>
        <p:spPr bwMode="auto">
          <a:xfrm>
            <a:off x="12938244" y="2213811"/>
            <a:ext cx="6456661" cy="1012456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603624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528ECF-DBDC-8DD3-0E33-FCE3C3FFD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386" y="1220503"/>
            <a:ext cx="21861705" cy="830997"/>
          </a:xfrm>
        </p:spPr>
        <p:txBody>
          <a:bodyPr/>
          <a:lstStyle/>
          <a:p>
            <a:r>
              <a:rPr lang="sk-SK" sz="5400" dirty="0">
                <a:solidFill>
                  <a:schemeClr val="tx1"/>
                </a:solidFill>
              </a:rPr>
              <a:t>- ukladanie rôznorodých povrchov </a:t>
            </a:r>
          </a:p>
        </p:txBody>
      </p:sp>
      <p:pic>
        <p:nvPicPr>
          <p:cNvPr id="6" name="Zástupný objekt pre obsah 5">
            <a:extLst>
              <a:ext uri="{FF2B5EF4-FFF2-40B4-BE49-F238E27FC236}">
                <a16:creationId xmlns:a16="http://schemas.microsoft.com/office/drawing/2014/main" id="{C2D7EC84-564F-D8B7-59C4-91F9FC09E0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53"/>
          <a:stretch/>
        </p:blipFill>
        <p:spPr bwMode="auto">
          <a:xfrm>
            <a:off x="1432457" y="3121771"/>
            <a:ext cx="4868997" cy="900844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D3BAC717-7667-FFA1-13E1-54A951800B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0" b="5291"/>
          <a:stretch/>
        </p:blipFill>
        <p:spPr bwMode="auto">
          <a:xfrm>
            <a:off x="7754885" y="2365861"/>
            <a:ext cx="5263283" cy="97643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Zástupný objekt pre obsah 4">
            <a:extLst>
              <a:ext uri="{FF2B5EF4-FFF2-40B4-BE49-F238E27FC236}">
                <a16:creationId xmlns:a16="http://schemas.microsoft.com/office/drawing/2014/main" id="{428A9C5B-1930-FF4D-6C82-A46D5EEB41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9734" y="252709"/>
            <a:ext cx="5924740" cy="122412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87304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737456-23EB-502F-0851-991501A0F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386" y="896386"/>
            <a:ext cx="7806393" cy="2492990"/>
          </a:xfrm>
        </p:spPr>
        <p:txBody>
          <a:bodyPr/>
          <a:lstStyle/>
          <a:p>
            <a:r>
              <a:rPr lang="sk-SK" sz="5400" dirty="0">
                <a:solidFill>
                  <a:schemeClr val="tx1"/>
                </a:solidFill>
              </a:rPr>
              <a:t>- úprava okolia chodníka, výsadba rastlín</a:t>
            </a:r>
          </a:p>
        </p:txBody>
      </p:sp>
      <p:pic>
        <p:nvPicPr>
          <p:cNvPr id="3" name="Zástupný objekt pre obsah 4">
            <a:extLst>
              <a:ext uri="{FF2B5EF4-FFF2-40B4-BE49-F238E27FC236}">
                <a16:creationId xmlns:a16="http://schemas.microsoft.com/office/drawing/2014/main" id="{3B7C23F7-DCF8-8E39-F9F4-AF94D2371C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15" b="26938"/>
          <a:stretch/>
        </p:blipFill>
        <p:spPr bwMode="auto">
          <a:xfrm>
            <a:off x="8645672" y="387684"/>
            <a:ext cx="8836211" cy="1219381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861174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3213AE-8959-9A96-8DCF-4F52612C9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solidFill>
                  <a:srgbClr val="0070C0"/>
                </a:solidFill>
              </a:rPr>
              <a:t>3. Vybudovanie </a:t>
            </a:r>
            <a:r>
              <a:rPr lang="sk-SK" dirty="0" err="1">
                <a:solidFill>
                  <a:srgbClr val="0070C0"/>
                </a:solidFill>
              </a:rPr>
              <a:t>ekopedagogickej</a:t>
            </a:r>
            <a:r>
              <a:rPr lang="sk-SK" dirty="0">
                <a:solidFill>
                  <a:srgbClr val="0070C0"/>
                </a:solidFill>
              </a:rPr>
              <a:t> plochy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6296C0B3-A658-EFDA-8C8E-DF3FB6DA3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636BE-884C-4BCF-86AD-8B178B294693}" type="datetime1">
              <a:rPr lang="sk-SK" smtClean="0"/>
              <a:t>26. 1. 2023</a:t>
            </a:fld>
            <a:endParaRPr lang="sk-SK"/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3F449A97-E224-603B-73A2-BA942A07D4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554"/>
          <a:stretch/>
        </p:blipFill>
        <p:spPr>
          <a:xfrm rot="5400000">
            <a:off x="266802" y="4082764"/>
            <a:ext cx="9631363" cy="6906205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360BA435-3E29-B46D-7FEA-A5C27E008D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8005" y="4860758"/>
            <a:ext cx="14288059" cy="691566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BlokTextu 2">
            <a:extLst>
              <a:ext uri="{FF2B5EF4-FFF2-40B4-BE49-F238E27FC236}">
                <a16:creationId xmlns:a16="http://schemas.microsoft.com/office/drawing/2014/main" id="{308A5D11-92C7-C149-772A-52DC94CC7725}"/>
              </a:ext>
            </a:extLst>
          </p:cNvPr>
          <p:cNvSpPr txBox="1"/>
          <p:nvPr/>
        </p:nvSpPr>
        <p:spPr>
          <a:xfrm>
            <a:off x="10094494" y="3573380"/>
            <a:ext cx="88672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400" b="1" dirty="0"/>
              <a:t>- odstránenie kríkov</a:t>
            </a:r>
          </a:p>
        </p:txBody>
      </p:sp>
    </p:spTree>
    <p:extLst>
      <p:ext uri="{BB962C8B-B14F-4D97-AF65-F5344CB8AC3E}">
        <p14:creationId xmlns:p14="http://schemas.microsoft.com/office/powerpoint/2010/main" val="39959756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FAFC58-A02B-FE35-7719-0C41BC59E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386" y="1220503"/>
            <a:ext cx="21861705" cy="830997"/>
          </a:xfrm>
        </p:spPr>
        <p:txBody>
          <a:bodyPr/>
          <a:lstStyle/>
          <a:p>
            <a:r>
              <a:rPr lang="sk-SK" sz="5400" dirty="0">
                <a:solidFill>
                  <a:schemeClr val="tx1"/>
                </a:solidFill>
              </a:rPr>
              <a:t>- odber vrchnej pôdy, násyp novej zeminy, priestorové zameranie 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50397D8B-6A07-9BF7-FAD5-EBEE719DD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1C4E-E0AB-41DE-B373-99C2BB06ADC3}" type="datetime1">
              <a:rPr lang="sk-SK" smtClean="0"/>
              <a:t>26. 1. 2023</a:t>
            </a:fld>
            <a:endParaRPr lang="sk-SK" dirty="0"/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84ACFD55-48A1-9713-92F9-021B31D981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8" b="9620"/>
          <a:stretch/>
        </p:blipFill>
        <p:spPr bwMode="auto">
          <a:xfrm>
            <a:off x="1061026" y="2978203"/>
            <a:ext cx="5036748" cy="909214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84D37478-A7DD-4E6A-B01C-FE4D706219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3" b="6643"/>
          <a:stretch/>
        </p:blipFill>
        <p:spPr bwMode="auto">
          <a:xfrm>
            <a:off x="7047434" y="3558970"/>
            <a:ext cx="4640883" cy="841472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A666547C-67C6-691C-FEF7-2DCE1F7FC4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6108" y="4341793"/>
            <a:ext cx="10973691" cy="57287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95696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F6CE85-B8E7-6921-7AAF-ACD779B6E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386" y="1220503"/>
            <a:ext cx="21861705" cy="830997"/>
          </a:xfrm>
        </p:spPr>
        <p:txBody>
          <a:bodyPr/>
          <a:lstStyle/>
          <a:p>
            <a:r>
              <a:rPr lang="sk-SK" sz="5400" dirty="0">
                <a:solidFill>
                  <a:schemeClr val="tx1"/>
                </a:solidFill>
              </a:rPr>
              <a:t>- rozloženie rastlín, drevín, kameňov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D04B9D48-214A-0297-8249-585B786AD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16097-4B8E-4132-8E6E-56B23253BD12}" type="datetime1">
              <a:rPr lang="sk-SK" smtClean="0"/>
              <a:t>26. 1. 2023</a:t>
            </a:fld>
            <a:endParaRPr lang="sk-SK" dirty="0"/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93A9200F-B383-4F5C-E493-E13B5425E7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174" y="2977327"/>
            <a:ext cx="12655375" cy="6875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B2A418BB-2768-5D97-C566-21098FCC18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8" t="16581" r="1483" b="26453"/>
          <a:stretch/>
        </p:blipFill>
        <p:spPr bwMode="auto">
          <a:xfrm>
            <a:off x="14333576" y="1220503"/>
            <a:ext cx="8883116" cy="1054426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212120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objekt pre obsah 5">
            <a:extLst>
              <a:ext uri="{FF2B5EF4-FFF2-40B4-BE49-F238E27FC236}">
                <a16:creationId xmlns:a16="http://schemas.microsoft.com/office/drawing/2014/main" id="{8B031834-0C13-DD67-7EF0-2A2E8BD6BE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11859" y="942094"/>
            <a:ext cx="8370179" cy="11160239"/>
          </a:xfrm>
        </p:spPr>
      </p:pic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D930077D-1757-A7F8-4693-6DBFD1D46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D17FD-A887-42C3-A896-E2EA31C625D7}" type="datetime1">
              <a:rPr lang="sk-SK" smtClean="0"/>
              <a:t>26. 1. 2023</a:t>
            </a:fld>
            <a:endParaRPr lang="sk-SK"/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id="{EE60D608-F466-11AA-489D-C6483E7D0F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1066"/>
          <a:stretch/>
        </p:blipFill>
        <p:spPr>
          <a:xfrm>
            <a:off x="13106809" y="942094"/>
            <a:ext cx="6898780" cy="11250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0502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objekt pre obsah 5">
            <a:extLst>
              <a:ext uri="{FF2B5EF4-FFF2-40B4-BE49-F238E27FC236}">
                <a16:creationId xmlns:a16="http://schemas.microsoft.com/office/drawing/2014/main" id="{50FF4B2D-47DA-341F-7A52-78BA326D1A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1253" y="962526"/>
            <a:ext cx="22878317" cy="11073105"/>
          </a:xfrm>
        </p:spPr>
      </p:pic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90021931-09EA-D5E5-4A39-143824C68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1EFCB-FE96-417F-B294-3F15A1D82ACF}" type="datetime1">
              <a:rPr lang="sk-SK" smtClean="0"/>
              <a:t>26. 1. 2023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607509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		Základné údaje o projekte č. ACC03P07</a:t>
            </a:r>
            <a:endParaRPr lang="en-GB" dirty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quarter" idx="10"/>
          </p:nvPr>
        </p:nvSpPr>
        <p:spPr>
          <a:xfrm>
            <a:off x="1280693" y="2801352"/>
            <a:ext cx="21861704" cy="9438481"/>
          </a:xfrm>
        </p:spPr>
        <p:txBody>
          <a:bodyPr/>
          <a:lstStyle/>
          <a:p>
            <a:r>
              <a:rPr lang="sk-SK" sz="4800" b="1" i="1" dirty="0">
                <a:solidFill>
                  <a:schemeClr val="accent6">
                    <a:lumMod val="75000"/>
                  </a:schemeClr>
                </a:solidFill>
              </a:rPr>
              <a:t>	„Učíme sa rozumieť prírode“ – „</a:t>
            </a:r>
            <a:r>
              <a:rPr lang="sk-SK" sz="4800" i="1" dirty="0" err="1">
                <a:solidFill>
                  <a:schemeClr val="accent6">
                    <a:lumMod val="75000"/>
                  </a:schemeClr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We</a:t>
            </a:r>
            <a:r>
              <a:rPr lang="sk-SK" sz="4800" i="1" dirty="0">
                <a:solidFill>
                  <a:schemeClr val="accent6">
                    <a:lumMod val="75000"/>
                  </a:schemeClr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sk-SK" sz="4800" i="1" dirty="0" err="1">
                <a:solidFill>
                  <a:schemeClr val="accent6">
                    <a:lumMod val="75000"/>
                  </a:schemeClr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learn</a:t>
            </a:r>
            <a:r>
              <a:rPr lang="sk-SK" sz="4800" i="1" dirty="0">
                <a:solidFill>
                  <a:schemeClr val="accent6">
                    <a:lumMod val="75000"/>
                  </a:schemeClr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to </a:t>
            </a:r>
            <a:r>
              <a:rPr lang="sk-SK" sz="4800" i="1" dirty="0" err="1">
                <a:solidFill>
                  <a:schemeClr val="accent6">
                    <a:lumMod val="75000"/>
                  </a:schemeClr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understand</a:t>
            </a:r>
            <a:r>
              <a:rPr lang="sk-SK" sz="4800" i="1" dirty="0">
                <a:solidFill>
                  <a:schemeClr val="accent6">
                    <a:lumMod val="75000"/>
                  </a:schemeClr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sk-SK" sz="4800" i="1" dirty="0" err="1">
                <a:solidFill>
                  <a:schemeClr val="accent6">
                    <a:lumMod val="75000"/>
                  </a:schemeClr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nature</a:t>
            </a:r>
            <a:r>
              <a:rPr lang="sk-SK" sz="4800" i="1" dirty="0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“</a:t>
            </a:r>
          </a:p>
          <a:p>
            <a:endParaRPr lang="sk-SK" sz="32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sk-SK" sz="3200" dirty="0">
                <a:solidFill>
                  <a:schemeClr val="accent1">
                    <a:lumMod val="75000"/>
                  </a:schemeClr>
                </a:solidFill>
              </a:rPr>
              <a:t>PROGRAM:		</a:t>
            </a:r>
            <a:r>
              <a:rPr lang="sk-SK" sz="3200" b="1" dirty="0">
                <a:solidFill>
                  <a:schemeClr val="accent1">
                    <a:lumMod val="75000"/>
                  </a:schemeClr>
                </a:solidFill>
              </a:rPr>
              <a:t>Zmierňovanie a prispôsobovanie  sa zmene klímy</a:t>
            </a:r>
          </a:p>
          <a:p>
            <a:r>
              <a:rPr lang="sk-SK" sz="3200" dirty="0">
                <a:solidFill>
                  <a:schemeClr val="accent1">
                    <a:lumMod val="75000"/>
                  </a:schemeClr>
                </a:solidFill>
              </a:rPr>
              <a:t>PODPROGRAM:	</a:t>
            </a:r>
            <a:r>
              <a:rPr lang="sk-SK" sz="3200" dirty="0">
                <a:solidFill>
                  <a:srgbClr val="FF0000"/>
                </a:solidFill>
              </a:rPr>
              <a:t> 	</a:t>
            </a:r>
            <a:r>
              <a:rPr lang="sk-SK" sz="3200" dirty="0">
                <a:solidFill>
                  <a:schemeClr val="accent1">
                    <a:lumMod val="75000"/>
                  </a:schemeClr>
                </a:solidFill>
              </a:rPr>
              <a:t>Zvyšovanie povedomia o zmierňovaní a prispôsobovaní sa zmene klímy na školách</a:t>
            </a:r>
          </a:p>
          <a:p>
            <a:r>
              <a:rPr lang="sk-SK" sz="3200" b="1" dirty="0">
                <a:solidFill>
                  <a:schemeClr val="accent1">
                    <a:lumMod val="75000"/>
                  </a:schemeClr>
                </a:solidFill>
              </a:rPr>
              <a:t>FINANČNÉ ZABEZPEČENIE:</a:t>
            </a:r>
          </a:p>
          <a:p>
            <a:r>
              <a:rPr lang="sk-SK" sz="3200" dirty="0">
                <a:solidFill>
                  <a:schemeClr val="accent1">
                    <a:lumMod val="75000"/>
                  </a:schemeClr>
                </a:solidFill>
              </a:rPr>
              <a:t>			NÓRSKY FINANČNÝ MECHANIZMUS</a:t>
            </a:r>
          </a:p>
          <a:p>
            <a:r>
              <a:rPr lang="sk-SK" sz="3200" b="1" dirty="0">
                <a:solidFill>
                  <a:schemeClr val="accent1">
                    <a:lumMod val="75000"/>
                  </a:schemeClr>
                </a:solidFill>
              </a:rPr>
              <a:t>			ŠTÁTNY ROZPOČET SLOVENSKEJ REPUBLIKY</a:t>
            </a:r>
          </a:p>
          <a:p>
            <a:r>
              <a:rPr lang="sk-SK" sz="3200" dirty="0">
                <a:solidFill>
                  <a:schemeClr val="accent1">
                    <a:lumMod val="75000"/>
                  </a:schemeClr>
                </a:solidFill>
              </a:rPr>
              <a:t>			MESTO KYSUCKÉ NOVÉ MESTO</a:t>
            </a:r>
          </a:p>
          <a:p>
            <a:r>
              <a:rPr lang="sk-SK" sz="3200" b="1" dirty="0">
                <a:solidFill>
                  <a:schemeClr val="accent1">
                    <a:lumMod val="75000"/>
                  </a:schemeClr>
                </a:solidFill>
              </a:rPr>
              <a:t>CELKOVÉ OPRÁVNENÉ VÝDAVKY PROJEKTU</a:t>
            </a:r>
            <a:r>
              <a:rPr lang="sk-SK" sz="3200" dirty="0">
                <a:solidFill>
                  <a:schemeClr val="accent1">
                    <a:lumMod val="75000"/>
                  </a:schemeClr>
                </a:solidFill>
              </a:rPr>
              <a:t>:	</a:t>
            </a:r>
            <a:r>
              <a:rPr lang="sk-SK" sz="3200" dirty="0">
                <a:solidFill>
                  <a:schemeClr val="tx1"/>
                </a:solidFill>
              </a:rPr>
              <a:t>32.750 EUR</a:t>
            </a:r>
          </a:p>
          <a:p>
            <a:r>
              <a:rPr lang="sk-SK" sz="3200" b="1" dirty="0">
                <a:solidFill>
                  <a:schemeClr val="accent1">
                    <a:lumMod val="75000"/>
                  </a:schemeClr>
                </a:solidFill>
              </a:rPr>
              <a:t>PROJEKTOVÝ GRANT: 				 </a:t>
            </a:r>
            <a:r>
              <a:rPr lang="sk-SK" sz="3200" dirty="0">
                <a:solidFill>
                  <a:schemeClr val="accent1">
                    <a:lumMod val="75000"/>
                  </a:schemeClr>
                </a:solidFill>
              </a:rPr>
              <a:t>31.113</a:t>
            </a:r>
            <a:r>
              <a:rPr lang="sk-SK" sz="3200" b="1" dirty="0">
                <a:solidFill>
                  <a:schemeClr val="accent1">
                    <a:lumMod val="75000"/>
                  </a:schemeClr>
                </a:solidFill>
              </a:rPr>
              <a:t> EUR	</a:t>
            </a:r>
          </a:p>
          <a:p>
            <a:r>
              <a:rPr lang="sk-SK" sz="3200" dirty="0">
                <a:solidFill>
                  <a:schemeClr val="accent1">
                    <a:lumMod val="75000"/>
                  </a:schemeClr>
                </a:solidFill>
              </a:rPr>
              <a:t>SPOLUFINANCOVANIE s POMOCOU ZRIAĎOVATEĽA:	   1.637 EUR</a:t>
            </a:r>
          </a:p>
          <a:p>
            <a:br>
              <a:rPr lang="sk-SK" sz="3200" i="1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14163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E47327-86B3-43DE-97E5-68F9E29ED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386" y="995010"/>
            <a:ext cx="21861705" cy="1827703"/>
          </a:xfrm>
        </p:spPr>
        <p:txBody>
          <a:bodyPr/>
          <a:lstStyle/>
          <a:p>
            <a:r>
              <a:rPr lang="sk-SK" dirty="0">
                <a:solidFill>
                  <a:schemeClr val="accent1">
                    <a:lumMod val="75000"/>
                  </a:schemeClr>
                </a:solidFill>
              </a:rPr>
              <a:t>Ciele projektu</a:t>
            </a:r>
            <a:br>
              <a:rPr lang="sk-SK" sz="5599" dirty="0"/>
            </a:br>
            <a:endParaRPr lang="sk-SK" dirty="0"/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CBAB6A74-03F2-47E3-AE4A-09BFD9228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F9D76-4C1D-4844-9D82-FA01CAE337DD}" type="datetime1">
              <a:rPr lang="sk-SK" smtClean="0"/>
              <a:t>26. 1. 2023</a:t>
            </a:fld>
            <a:endParaRPr lang="sk-SK" dirty="0"/>
          </a:p>
        </p:txBody>
      </p:sp>
      <p:pic>
        <p:nvPicPr>
          <p:cNvPr id="8" name="Picture 4" descr="Kysucké Nové Mesto - mojeKysuce.sk">
            <a:extLst>
              <a:ext uri="{FF2B5EF4-FFF2-40B4-BE49-F238E27FC236}">
                <a16:creationId xmlns:a16="http://schemas.microsoft.com/office/drawing/2014/main" id="{BE4E2057-6951-4A4C-8783-59C31A805B3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78"/>
          <a:stretch/>
        </p:blipFill>
        <p:spPr bwMode="auto">
          <a:xfrm>
            <a:off x="2936632" y="3867867"/>
            <a:ext cx="10600464" cy="7342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Nadpis 1">
            <a:extLst>
              <a:ext uri="{FF2B5EF4-FFF2-40B4-BE49-F238E27FC236}">
                <a16:creationId xmlns:a16="http://schemas.microsoft.com/office/drawing/2014/main" id="{E626C5E4-E926-467C-B8A4-8FB9A5BFD540}"/>
              </a:ext>
            </a:extLst>
          </p:cNvPr>
          <p:cNvSpPr txBox="1">
            <a:spLocks/>
          </p:cNvSpPr>
          <p:nvPr/>
        </p:nvSpPr>
        <p:spPr>
          <a:xfrm>
            <a:off x="15544800" y="4230313"/>
            <a:ext cx="8070573" cy="624709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182852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7000" b="1" kern="1200">
                <a:solidFill>
                  <a:srgbClr val="0F3C74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85800" indent="-685800">
              <a:buFontTx/>
              <a:buChar char="-"/>
            </a:pPr>
            <a:r>
              <a:rPr lang="sk-SK" sz="5599" dirty="0">
                <a:solidFill>
                  <a:srgbClr val="FF0000"/>
                </a:solidFill>
              </a:rPr>
              <a:t>spolupráca</a:t>
            </a:r>
          </a:p>
          <a:p>
            <a:pPr marL="685800" indent="-685800">
              <a:buFontTx/>
              <a:buChar char="-"/>
            </a:pPr>
            <a:r>
              <a:rPr lang="sk-SK" sz="5599" dirty="0">
                <a:solidFill>
                  <a:srgbClr val="FF0000"/>
                </a:solidFill>
              </a:rPr>
              <a:t>úprava areálu</a:t>
            </a:r>
          </a:p>
          <a:p>
            <a:pPr marL="685800" indent="-685800">
              <a:buFontTx/>
              <a:buChar char="-"/>
            </a:pPr>
            <a:r>
              <a:rPr lang="sk-SK" sz="5599" dirty="0">
                <a:solidFill>
                  <a:srgbClr val="FF0000"/>
                </a:solidFill>
              </a:rPr>
              <a:t>praktická výučba</a:t>
            </a:r>
          </a:p>
          <a:p>
            <a:pPr marL="685800" indent="-685800">
              <a:buFontTx/>
              <a:buChar char="-"/>
            </a:pPr>
            <a:r>
              <a:rPr lang="sk-SK" sz="5599" dirty="0">
                <a:solidFill>
                  <a:srgbClr val="FF0000"/>
                </a:solidFill>
              </a:rPr>
              <a:t>starostlivosť o zeleň</a:t>
            </a:r>
          </a:p>
          <a:p>
            <a:pPr marL="685800" indent="-685800">
              <a:buFontTx/>
              <a:buChar char="-"/>
            </a:pPr>
            <a:r>
              <a:rPr lang="sk-SK" sz="5599" dirty="0">
                <a:solidFill>
                  <a:srgbClr val="FF0000"/>
                </a:solidFill>
              </a:rPr>
              <a:t>pocit zodpovednosti</a:t>
            </a:r>
          </a:p>
          <a:p>
            <a:pPr marL="685800" indent="-685800">
              <a:buFontTx/>
              <a:buChar char="-"/>
            </a:pPr>
            <a:r>
              <a:rPr lang="sk-SK" sz="5599" dirty="0">
                <a:solidFill>
                  <a:srgbClr val="FF0000"/>
                </a:solidFill>
              </a:rPr>
              <a:t>zlepšenie správania</a:t>
            </a:r>
            <a:br>
              <a:rPr lang="sk-SK" sz="5599" dirty="0"/>
            </a:br>
            <a:endParaRPr lang="sk-SK" dirty="0"/>
          </a:p>
        </p:txBody>
      </p:sp>
      <p:pic>
        <p:nvPicPr>
          <p:cNvPr id="10" name="Picture 2" descr="Normy ochrany životného prostredia a životného prostredia">
            <a:extLst>
              <a:ext uri="{FF2B5EF4-FFF2-40B4-BE49-F238E27FC236}">
                <a16:creationId xmlns:a16="http://schemas.microsoft.com/office/drawing/2014/main" id="{2FF88A0D-34E0-4A93-B850-05724506F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096" y="3115689"/>
            <a:ext cx="12597536" cy="8476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0503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72418E-6 -1.97014E-6 L 1.72418E-6 -0.07211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2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67613E-6 -1.94235E-6 L -2.67613E-6 -0.07211 " pathEditMode="relative" rAng="0" ptsTypes="AA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2"/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65907E-6 2.33129E-6 L 1.65907E-6 -0.07212 " pathEditMode="relative" rAng="0" ptsTypes="AA">
                                      <p:cBhvr>
                                        <p:cTn id="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2"/>
                                    </p:animMotion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05756E-7 2.35907E-6 L 2.05756E-7 -0.07212 " pathEditMode="relative" rAng="0" ptsTypes="AA">
                                      <p:cBhvr>
                                        <p:cTn id="3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2"/>
                                    </p:animMotion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00573E-6 -3.36729E-6 L -4.00573E-6 -0.07211 " pathEditMode="relative" rAng="0" ptsTypes="AA">
                                      <p:cBhvr>
                                        <p:cTn id="3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2"/>
                                    </p:animMotion>
                                    <p:animRot by="1500000">
                                      <p:cBhvr>
                                        <p:cTn id="3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9091E-6 3.27005E-6 L -1.9091E-6 -0.07212 " pathEditMode="relative" rAng="0" ptsTypes="AA">
                                      <p:cBhvr>
                                        <p:cTn id="4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2"/>
                                    </p:animMotion>
                                    <p:animRot by="1500000">
                                      <p:cBhvr>
                                        <p:cTn id="4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DE42AA7D-11A4-4F4E-8CDC-C4BE5ECB9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A42DC-A224-454C-93B1-83E3EFCCA8DA}" type="datetime1">
              <a:rPr lang="sk-SK" smtClean="0"/>
              <a:t>26. 1. 2023</a:t>
            </a:fld>
            <a:endParaRPr lang="sk-SK"/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506CC805-07CE-49BC-AC48-D450D7112C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6906" y="557689"/>
            <a:ext cx="21007136" cy="11816513"/>
          </a:xfrm>
        </p:spPr>
      </p:pic>
      <p:sp>
        <p:nvSpPr>
          <p:cNvPr id="9" name="BlokTextu 8">
            <a:extLst>
              <a:ext uri="{FF2B5EF4-FFF2-40B4-BE49-F238E27FC236}">
                <a16:creationId xmlns:a16="http://schemas.microsoft.com/office/drawing/2014/main" id="{F48844CE-260C-475C-8287-6CD56DD44B3A}"/>
              </a:ext>
            </a:extLst>
          </p:cNvPr>
          <p:cNvSpPr txBox="1"/>
          <p:nvPr/>
        </p:nvSpPr>
        <p:spPr>
          <a:xfrm>
            <a:off x="3975653" y="10687799"/>
            <a:ext cx="14540948" cy="20004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4400" b="1" dirty="0">
                <a:solidFill>
                  <a:schemeClr val="bg1"/>
                </a:solidFill>
              </a:rPr>
              <a:t>Facebook: 	ZŠ Dolinský potok Kysucké Nové Mesto</a:t>
            </a:r>
          </a:p>
          <a:p>
            <a:r>
              <a:rPr lang="sk-SK" sz="4400" b="1" dirty="0">
                <a:solidFill>
                  <a:schemeClr val="bg1"/>
                </a:solidFill>
              </a:rPr>
              <a:t>Web:	www.zssulkovknm.edupage.org</a:t>
            </a:r>
          </a:p>
          <a:p>
            <a:endParaRPr lang="sk-SK" dirty="0"/>
          </a:p>
        </p:txBody>
      </p:sp>
      <p:pic>
        <p:nvPicPr>
          <p:cNvPr id="7" name="Obrázek 5">
            <a:extLst>
              <a:ext uri="{FF2B5EF4-FFF2-40B4-BE49-F238E27FC236}">
                <a16:creationId xmlns:a16="http://schemas.microsoft.com/office/drawing/2014/main" id="{8CECB617-B759-4849-A2C8-B9C6B4D6C0C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2058" y="657856"/>
            <a:ext cx="1687951" cy="13647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92239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260386" y="1082005"/>
            <a:ext cx="21861705" cy="1107996"/>
          </a:xfrm>
        </p:spPr>
        <p:txBody>
          <a:bodyPr/>
          <a:lstStyle/>
          <a:p>
            <a:r>
              <a:rPr lang="sk-SK" dirty="0"/>
              <a:t>		Základné údaje o projekte č. ACC03P07</a:t>
            </a:r>
            <a:endParaRPr lang="en-GB" dirty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quarter" idx="10"/>
          </p:nvPr>
        </p:nvSpPr>
        <p:spPr>
          <a:xfrm>
            <a:off x="1259560" y="2933700"/>
            <a:ext cx="21861704" cy="13039467"/>
          </a:xfrm>
        </p:spPr>
        <p:txBody>
          <a:bodyPr/>
          <a:lstStyle/>
          <a:p>
            <a:r>
              <a:rPr lang="sk-SK" sz="4800" b="1" i="1" dirty="0">
                <a:solidFill>
                  <a:schemeClr val="accent6">
                    <a:lumMod val="75000"/>
                  </a:schemeClr>
                </a:solidFill>
              </a:rPr>
              <a:t>	„Učíme sa rozumieť prírode“ – „</a:t>
            </a:r>
            <a:r>
              <a:rPr lang="sk-SK" sz="4800" i="1" dirty="0" err="1">
                <a:solidFill>
                  <a:schemeClr val="accent6">
                    <a:lumMod val="75000"/>
                  </a:schemeClr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We</a:t>
            </a:r>
            <a:r>
              <a:rPr lang="sk-SK" sz="4800" i="1" dirty="0">
                <a:solidFill>
                  <a:schemeClr val="accent6">
                    <a:lumMod val="75000"/>
                  </a:schemeClr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sk-SK" sz="4800" i="1" dirty="0" err="1">
                <a:solidFill>
                  <a:schemeClr val="accent6">
                    <a:lumMod val="75000"/>
                  </a:schemeClr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learn</a:t>
            </a:r>
            <a:r>
              <a:rPr lang="sk-SK" sz="4800" i="1" dirty="0">
                <a:solidFill>
                  <a:schemeClr val="accent6">
                    <a:lumMod val="75000"/>
                  </a:schemeClr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to </a:t>
            </a:r>
            <a:r>
              <a:rPr lang="sk-SK" sz="4800" i="1" dirty="0" err="1">
                <a:solidFill>
                  <a:schemeClr val="accent6">
                    <a:lumMod val="75000"/>
                  </a:schemeClr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understand</a:t>
            </a:r>
            <a:r>
              <a:rPr lang="sk-SK" sz="4800" i="1" dirty="0">
                <a:solidFill>
                  <a:schemeClr val="accent6">
                    <a:lumMod val="75000"/>
                  </a:schemeClr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sk-SK" sz="4800" i="1" dirty="0" err="1">
                <a:solidFill>
                  <a:schemeClr val="accent6">
                    <a:lumMod val="75000"/>
                  </a:schemeClr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nature</a:t>
            </a:r>
            <a:r>
              <a:rPr lang="sk-SK" sz="4800" i="1" dirty="0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“</a:t>
            </a:r>
          </a:p>
          <a:p>
            <a:endParaRPr lang="sk-SK" sz="32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sk-SK" sz="5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Mäkké opatrenia:</a:t>
            </a:r>
          </a:p>
          <a:p>
            <a:pPr marL="685800" indent="-685800">
              <a:buFontTx/>
              <a:buChar char="-"/>
            </a:pPr>
            <a:r>
              <a:rPr lang="sk-SK" sz="4800" b="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Tvorba a aktualizácia výchovno-vzdelávacích materiálov pre zabezpečenie výučby žiakov v oblasti zmierňovania a prispôsobovania sa zmene klímy.</a:t>
            </a:r>
          </a:p>
          <a:p>
            <a:endParaRPr lang="sk-SK" sz="5400" dirty="0">
              <a:solidFill>
                <a:schemeClr val="accent1">
                  <a:lumMod val="7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k-SK" sz="54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Tvrdé opatrenia:</a:t>
            </a:r>
          </a:p>
          <a:p>
            <a:r>
              <a:rPr lang="sk-SK" sz="5400" dirty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1. Vybudovanie retenčnej nádrže</a:t>
            </a:r>
          </a:p>
          <a:p>
            <a:r>
              <a:rPr lang="sk-SK" sz="5400" dirty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2. Vybudovanie </a:t>
            </a:r>
            <a:r>
              <a:rPr lang="sk-SK" sz="5400" dirty="0" err="1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ekopedagogickej</a:t>
            </a:r>
            <a:r>
              <a:rPr lang="sk-SK" sz="5400" dirty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plochy</a:t>
            </a:r>
          </a:p>
          <a:p>
            <a:r>
              <a:rPr lang="sk-SK" sz="5400" dirty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3. Vybudovanie parčíka</a:t>
            </a:r>
          </a:p>
          <a:p>
            <a:endParaRPr lang="sk-SK" sz="4800" dirty="0">
              <a:solidFill>
                <a:schemeClr val="accent1">
                  <a:lumMod val="75000"/>
                </a:schemeClr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sk-SK" sz="5400" dirty="0">
              <a:solidFill>
                <a:schemeClr val="accent1">
                  <a:lumMod val="75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br>
              <a:rPr lang="sk-SK" sz="3200" i="1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534157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DFB3BB-1669-F404-5DE0-E99E56648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386" y="508803"/>
            <a:ext cx="21861705" cy="2139147"/>
          </a:xfrm>
        </p:spPr>
        <p:txBody>
          <a:bodyPr/>
          <a:lstStyle/>
          <a:p>
            <a:r>
              <a:rPr lang="sk-SK" sz="6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sk-SK" sz="7200" b="1" dirty="0">
                <a:solidFill>
                  <a:srgbClr val="5381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Aktivity a ciele projektu</a:t>
            </a:r>
            <a:br>
              <a:rPr lang="sk-SK" sz="6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38B35BA9-1F10-F1DE-5767-81E822CB30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0386" y="2035278"/>
            <a:ext cx="21611646" cy="10244252"/>
          </a:xfrm>
        </p:spPr>
        <p:txBody>
          <a:bodyPr>
            <a:normAutofit/>
          </a:bodyPr>
          <a:lstStyle/>
          <a:p>
            <a:pPr algn="just" fontAlgn="t">
              <a:lnSpc>
                <a:spcPct val="107000"/>
              </a:lnSpc>
              <a:spcAft>
                <a:spcPts val="800"/>
              </a:spcAft>
            </a:pPr>
            <a:endParaRPr lang="sk-SK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just" fontAlgn="t">
              <a:lnSpc>
                <a:spcPct val="107000"/>
              </a:lnSpc>
              <a:spcAft>
                <a:spcPts val="800"/>
              </a:spcAft>
              <a:buNone/>
            </a:pPr>
            <a:r>
              <a:rPr lang="sk-SK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Zmena klímy patrí k naliehavým environmentálnym problémom a je výzvou k náprave životného prostredia </a:t>
            </a:r>
          </a:p>
          <a:p>
            <a:pPr marL="0" indent="0" algn="just" fontAlgn="t">
              <a:lnSpc>
                <a:spcPct val="107000"/>
              </a:lnSpc>
              <a:spcAft>
                <a:spcPts val="800"/>
              </a:spcAft>
              <a:buNone/>
            </a:pPr>
            <a:r>
              <a:rPr lang="sk-SK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 postoja k nemu. Jej problematika naberá ďalšie rozmery v súvislosti s ľudským zdravím a bezpečnosťou, </a:t>
            </a:r>
          </a:p>
          <a:p>
            <a:pPr marL="0" indent="0" algn="just" fontAlgn="t">
              <a:lnSpc>
                <a:spcPct val="107000"/>
              </a:lnSpc>
              <a:spcAft>
                <a:spcPts val="800"/>
              </a:spcAft>
              <a:buNone/>
            </a:pPr>
            <a:r>
              <a:rPr lang="sk-SK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produkciou potravín a ekonomickou krízou. Projektom by sme chceli zabezpečiť:</a:t>
            </a:r>
            <a:endParaRPr lang="sk-SK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just" fontAlgn="t">
              <a:lnSpc>
                <a:spcPct val="107000"/>
              </a:lnSpc>
              <a:spcAft>
                <a:spcPts val="800"/>
              </a:spcAft>
              <a:buNone/>
            </a:pPr>
            <a:endParaRPr lang="sk-SK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lvl="1" indent="-285750" algn="just" fontAlgn="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914400" algn="l"/>
              </a:tabLst>
            </a:pPr>
            <a:r>
              <a:rPr lang="sk-SK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vyučovanie v čase horúčav v príjemnom prostredí školského dvora, ktorý nie je priamo osvetlený slnkom,</a:t>
            </a:r>
            <a:endParaRPr lang="sk-SK" sz="36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lvl="1" indent="-285750" algn="just" fontAlgn="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914400" algn="l"/>
              </a:tabLst>
            </a:pPr>
            <a:r>
              <a:rPr lang="sk-SK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adekvátnu starostlivosť o ovocnú záhradu a priľahlú zeleň v období sucha,</a:t>
            </a:r>
            <a:endParaRPr lang="sk-SK" sz="36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lvl="1" indent="-285750" algn="just" fontAlgn="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914400" algn="l"/>
              </a:tabLst>
            </a:pPr>
            <a:r>
              <a:rPr lang="sk-SK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využitie </a:t>
            </a:r>
            <a:r>
              <a:rPr lang="sk-SK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ekopedagogickej</a:t>
            </a:r>
            <a:r>
              <a:rPr lang="sk-SK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plochy (pocitového chodníka) na praktickú ukážku živých a neživých prírodnín,</a:t>
            </a:r>
            <a:endParaRPr lang="sk-SK" sz="36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lvl="1" indent="-285750" algn="just" fontAlgn="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914400" algn="l"/>
              </a:tabLst>
            </a:pPr>
            <a:r>
              <a:rPr lang="sk-SK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zlepšenie informovanosti žiakov a širokej verejnosti o dôsledkoch zmeny klímy.</a:t>
            </a:r>
            <a:endParaRPr lang="sk-SK" sz="36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9" indent="0" fontAlgn="t">
              <a:lnSpc>
                <a:spcPct val="107000"/>
              </a:lnSpc>
              <a:spcAft>
                <a:spcPts val="800"/>
              </a:spcAft>
              <a:buNone/>
            </a:pPr>
            <a:endParaRPr lang="sk-SK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sk-SK" dirty="0"/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7878F048-60E6-3265-5D38-C28ED7E14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5DAD5-3F52-4084-AF2B-AE9D9BC04402}" type="datetime1">
              <a:rPr lang="sk-SK" smtClean="0"/>
              <a:t>26. 1. 2023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9148683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51312" y="5457096"/>
            <a:ext cx="21972593" cy="1231106"/>
          </a:xfrm>
        </p:spPr>
        <p:txBody>
          <a:bodyPr/>
          <a:lstStyle/>
          <a:p>
            <a:pPr algn="ctr"/>
            <a:r>
              <a:rPr lang="sk-SK" sz="8000" b="1" u="sng" dirty="0"/>
              <a:t>Úprava exteriéru ZŠ Dolinský potok</a:t>
            </a:r>
            <a:endParaRPr lang="en-GB" sz="8000" u="sng" dirty="0"/>
          </a:p>
        </p:txBody>
      </p:sp>
    </p:spTree>
    <p:extLst>
      <p:ext uri="{BB962C8B-B14F-4D97-AF65-F5344CB8AC3E}">
        <p14:creationId xmlns:p14="http://schemas.microsoft.com/office/powerpoint/2010/main" val="37404823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D1C909-2770-4E42-810F-2A1EDBAF0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8062" y="819839"/>
            <a:ext cx="18539571" cy="1077218"/>
          </a:xfrm>
        </p:spPr>
        <p:txBody>
          <a:bodyPr/>
          <a:lstStyle/>
          <a:p>
            <a:r>
              <a:rPr lang="sk-SK" dirty="0">
                <a:solidFill>
                  <a:srgbClr val="0070C0"/>
                </a:solidFill>
              </a:rPr>
              <a:t>1.</a:t>
            </a:r>
            <a:r>
              <a:rPr lang="sk-SK" dirty="0">
                <a:solidFill>
                  <a:schemeClr val="tx1"/>
                </a:solidFill>
              </a:rPr>
              <a:t> </a:t>
            </a:r>
            <a:r>
              <a:rPr lang="sk-SK" dirty="0">
                <a:solidFill>
                  <a:schemeClr val="accent1"/>
                </a:solidFill>
              </a:rPr>
              <a:t>Vybudovanie retenčnej nádoby</a:t>
            </a:r>
            <a:endParaRPr lang="sk-SK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117BA0E7-95C7-42EE-87F4-E5625C0C43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9" b="10028"/>
          <a:stretch/>
        </p:blipFill>
        <p:spPr bwMode="auto">
          <a:xfrm>
            <a:off x="1552105" y="2596445"/>
            <a:ext cx="20424222" cy="943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Šípka: doprava 9">
            <a:extLst>
              <a:ext uri="{FF2B5EF4-FFF2-40B4-BE49-F238E27FC236}">
                <a16:creationId xmlns:a16="http://schemas.microsoft.com/office/drawing/2014/main" id="{7BF42B8B-81CD-496F-AE77-47D12DA80862}"/>
              </a:ext>
            </a:extLst>
          </p:cNvPr>
          <p:cNvSpPr/>
          <p:nvPr/>
        </p:nvSpPr>
        <p:spPr>
          <a:xfrm rot="7704405">
            <a:off x="15381502" y="7167961"/>
            <a:ext cx="3421204" cy="1502497"/>
          </a:xfrm>
          <a:prstGeom prst="rightArrow">
            <a:avLst>
              <a:gd name="adj1" fmla="val 50000"/>
              <a:gd name="adj2" fmla="val 8740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11" name="Picture 2" descr="Fotografia mrak pršet kreslený maskot charakter #37383841 | fotobanka  Fotky&amp;Foto">
            <a:extLst>
              <a:ext uri="{FF2B5EF4-FFF2-40B4-BE49-F238E27FC236}">
                <a16:creationId xmlns:a16="http://schemas.microsoft.com/office/drawing/2014/main" id="{93AF9EF2-D1D9-4ACE-A573-C98EA2E48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6383" y="2169748"/>
            <a:ext cx="4019944" cy="3448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D49AE635-7186-7C84-B0DA-A4E7677BE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2A9A1-B300-4AFC-838E-9DF8B7081679}" type="datetime1">
              <a:rPr lang="sk-SK" smtClean="0"/>
              <a:t>26. 1. 2023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198353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ok 8">
            <a:extLst>
              <a:ext uri="{FF2B5EF4-FFF2-40B4-BE49-F238E27FC236}">
                <a16:creationId xmlns:a16="http://schemas.microsoft.com/office/drawing/2014/main" id="{72C27AA9-60FD-4E77-9A3A-6707624350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9716" y="1622407"/>
            <a:ext cx="8516483" cy="11176730"/>
          </a:xfrm>
          <a:prstGeom prst="rect">
            <a:avLst/>
          </a:prstGeom>
        </p:spPr>
      </p:pic>
      <p:sp>
        <p:nvSpPr>
          <p:cNvPr id="6" name="Šípka: doprava 5">
            <a:extLst>
              <a:ext uri="{FF2B5EF4-FFF2-40B4-BE49-F238E27FC236}">
                <a16:creationId xmlns:a16="http://schemas.microsoft.com/office/drawing/2014/main" id="{91F7062F-F04E-4006-9586-829329A2A74A}"/>
              </a:ext>
            </a:extLst>
          </p:cNvPr>
          <p:cNvSpPr/>
          <p:nvPr/>
        </p:nvSpPr>
        <p:spPr>
          <a:xfrm rot="1620781">
            <a:off x="10059485" y="5986633"/>
            <a:ext cx="5600630" cy="1741145"/>
          </a:xfrm>
          <a:prstGeom prst="rightArrow">
            <a:avLst>
              <a:gd name="adj1" fmla="val 50000"/>
              <a:gd name="adj2" fmla="val 111881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2" name="Zástupný objekt pre obsah 4">
            <a:extLst>
              <a:ext uri="{FF2B5EF4-FFF2-40B4-BE49-F238E27FC236}">
                <a16:creationId xmlns:a16="http://schemas.microsoft.com/office/drawing/2014/main" id="{73D86269-DE7C-356E-CE52-A8873236D7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 b="13472"/>
          <a:stretch/>
        </p:blipFill>
        <p:spPr bwMode="auto">
          <a:xfrm>
            <a:off x="2794578" y="2415956"/>
            <a:ext cx="5964737" cy="96365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BlokTextu 2">
            <a:extLst>
              <a:ext uri="{FF2B5EF4-FFF2-40B4-BE49-F238E27FC236}">
                <a16:creationId xmlns:a16="http://schemas.microsoft.com/office/drawing/2014/main" id="{EA27A90D-E27C-69E9-0B95-7502B14BE5CA}"/>
              </a:ext>
            </a:extLst>
          </p:cNvPr>
          <p:cNvSpPr txBox="1"/>
          <p:nvPr/>
        </p:nvSpPr>
        <p:spPr>
          <a:xfrm>
            <a:off x="1314694" y="1200215"/>
            <a:ext cx="110537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5400" b="1" dirty="0"/>
              <a:t>- retenčná nádrž, 5m</a:t>
            </a:r>
            <a:r>
              <a:rPr lang="sk-SK" sz="5400" b="1" baseline="30000" dirty="0"/>
              <a:t>3</a:t>
            </a:r>
            <a:endParaRPr lang="sk-SK" sz="5400" b="1" dirty="0"/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FCE22627-8A2A-BAB8-7FA9-9CE9BE5D4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9D54A-809D-4DAE-8A8F-ED5C52252103}" type="datetime1">
              <a:rPr lang="sk-SK" smtClean="0"/>
              <a:t>26. 1. 2023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82480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3E40BE-A9A2-CAB1-C7FC-5FAC07821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386" y="1220503"/>
            <a:ext cx="21861705" cy="830997"/>
          </a:xfrm>
        </p:spPr>
        <p:txBody>
          <a:bodyPr/>
          <a:lstStyle/>
          <a:p>
            <a:r>
              <a:rPr lang="sk-SK" sz="5400" dirty="0">
                <a:solidFill>
                  <a:schemeClr val="tx1"/>
                </a:solidFill>
              </a:rPr>
              <a:t>- vybagrovanie jamy, spevnenie podložia </a:t>
            </a:r>
          </a:p>
        </p:txBody>
      </p:sp>
      <p:pic>
        <p:nvPicPr>
          <p:cNvPr id="6" name="Zástupný objekt pre obsah 5">
            <a:extLst>
              <a:ext uri="{FF2B5EF4-FFF2-40B4-BE49-F238E27FC236}">
                <a16:creationId xmlns:a16="http://schemas.microsoft.com/office/drawing/2014/main" id="{ABEDBB01-1EFD-5F4B-0847-C65F95042C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t="4983" r="-205" b="37534"/>
          <a:stretch/>
        </p:blipFill>
        <p:spPr>
          <a:xfrm>
            <a:off x="2956839" y="2670867"/>
            <a:ext cx="7797040" cy="9241381"/>
          </a:xfrm>
          <a:prstGeom prst="rect">
            <a:avLst/>
          </a:prstGeom>
        </p:spPr>
      </p:pic>
      <p:pic>
        <p:nvPicPr>
          <p:cNvPr id="8" name="Zástupný objekt pre obsah 4">
            <a:extLst>
              <a:ext uri="{FF2B5EF4-FFF2-40B4-BE49-F238E27FC236}">
                <a16:creationId xmlns:a16="http://schemas.microsoft.com/office/drawing/2014/main" id="{850E72A1-D8D7-305B-FA47-E97B9C4208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11" b="13627"/>
          <a:stretch/>
        </p:blipFill>
        <p:spPr bwMode="auto">
          <a:xfrm>
            <a:off x="12873789" y="2137520"/>
            <a:ext cx="6703215" cy="97747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60029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43BBD5-2E5B-13B6-FA05-7B93F633F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386" y="1220503"/>
            <a:ext cx="21861705" cy="830997"/>
          </a:xfrm>
        </p:spPr>
        <p:txBody>
          <a:bodyPr/>
          <a:lstStyle/>
          <a:p>
            <a:r>
              <a:rPr lang="sk-SK" sz="5400" dirty="0">
                <a:solidFill>
                  <a:schemeClr val="tx1"/>
                </a:solidFill>
              </a:rPr>
              <a:t>- osadenie rúr k nádrži, zásyp jamy</a:t>
            </a: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C0431650-ADB3-760B-659B-FDFFEB221F6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67" b="11938"/>
          <a:stretch/>
        </p:blipFill>
        <p:spPr bwMode="auto">
          <a:xfrm>
            <a:off x="1395909" y="2713419"/>
            <a:ext cx="5889146" cy="91990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9E13C924-2024-C200-EDE5-4BD788C931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1" t="-2207" r="521" b="12634"/>
          <a:stretch/>
        </p:blipFill>
        <p:spPr bwMode="auto">
          <a:xfrm>
            <a:off x="8843187" y="2860541"/>
            <a:ext cx="4687741" cy="86750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B4F1221C-4C7C-B109-DB45-5A83978168E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72"/>
          <a:stretch/>
        </p:blipFill>
        <p:spPr bwMode="auto">
          <a:xfrm>
            <a:off x="14916067" y="411465"/>
            <a:ext cx="7622657" cy="1150103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865821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E1E1C"/>
      </a:dk2>
      <a:lt2>
        <a:srgbClr val="0573BA"/>
      </a:lt2>
      <a:accent1>
        <a:srgbClr val="0573BA"/>
      </a:accent1>
      <a:accent2>
        <a:srgbClr val="E94E2E"/>
      </a:accent2>
      <a:accent3>
        <a:srgbClr val="02AB84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gendefinert 14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-mal_EØSMidlene.potx" id="{2877A2A8-6D65-4BE8-A3B9-A911333E1F70}" vid="{D3D72181-B44E-471C-A438-738F633005D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PPT-mal_EØSMidlene</Template>
  <TotalTime>1490</TotalTime>
  <Words>443</Words>
  <Application>Microsoft Office PowerPoint</Application>
  <PresentationFormat>Vlastná</PresentationFormat>
  <Paragraphs>73</Paragraphs>
  <Slides>21</Slides>
  <Notes>2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21</vt:i4>
      </vt:variant>
    </vt:vector>
  </HeadingPairs>
  <TitlesOfParts>
    <vt:vector size="22" baseType="lpstr">
      <vt:lpstr>Office-tema</vt:lpstr>
      <vt:lpstr>Základná škola, Dolinský potok 1114/28, Kysucké Nové Mesto     „Učíme sa rozumieť prírode“ „We learn to understand nature“  ACC03P07    </vt:lpstr>
      <vt:lpstr>  Základné údaje o projekte č. ACC03P07</vt:lpstr>
      <vt:lpstr>  Základné údaje o projekte č. ACC03P07</vt:lpstr>
      <vt:lpstr> Aktivity a ciele projektu </vt:lpstr>
      <vt:lpstr>Úprava exteriéru ZŠ Dolinský potok</vt:lpstr>
      <vt:lpstr>1. Vybudovanie retenčnej nádoby</vt:lpstr>
      <vt:lpstr>Prezentácia programu PowerPoint</vt:lpstr>
      <vt:lpstr>- vybagrovanie jamy, spevnenie podložia </vt:lpstr>
      <vt:lpstr>- osadenie rúr k nádrži, zásyp jamy</vt:lpstr>
      <vt:lpstr>- spevnenie plochy vymurovaním, ochrana pred zosuvom pôdy</vt:lpstr>
      <vt:lpstr>2. Vybudovanie ekopedagogickej plochy  </vt:lpstr>
      <vt:lpstr>- zameranie chodníka, odstránenie vrchnej vrstvy pôdy</vt:lpstr>
      <vt:lpstr>- ukladanie rôznorodých povrchov </vt:lpstr>
      <vt:lpstr>- úprava okolia chodníka, výsadba rastlín</vt:lpstr>
      <vt:lpstr>3. Vybudovanie ekopedagogickej plochy</vt:lpstr>
      <vt:lpstr>- odber vrchnej pôdy, násyp novej zeminy, priestorové zameranie </vt:lpstr>
      <vt:lpstr>- rozloženie rastlín, drevín, kameňov</vt:lpstr>
      <vt:lpstr>Prezentácia programu PowerPoint</vt:lpstr>
      <vt:lpstr>Prezentácia programu PowerPoint</vt:lpstr>
      <vt:lpstr>Ciele projektu </vt:lpstr>
      <vt:lpstr>Prezentácia programu PowerPoint</vt:lpstr>
    </vt:vector>
  </TitlesOfParts>
  <Company>EFTA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WEGGERSEN Lillann</dc:creator>
  <cp:lastModifiedBy>Mgr. Anita Tomaníčková</cp:lastModifiedBy>
  <cp:revision>181</cp:revision>
  <dcterms:created xsi:type="dcterms:W3CDTF">2017-06-12T12:11:38Z</dcterms:created>
  <dcterms:modified xsi:type="dcterms:W3CDTF">2023-01-27T07:23:50Z</dcterms:modified>
</cp:coreProperties>
</file>