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77B79F-10CC-2000-B7DC-3BE77514C092}" v="734" dt="2021-03-24T18:04:43.103"/>
    <p1510:client id="{908A66D0-03A4-2B56-000E-C35CED5D97D4}" v="440" dt="2021-03-24T19:00:30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2191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25899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543332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3874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490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203544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270257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80994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34331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783356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238889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00904D7-3CB9-4378-BBA6-67F0ADF49F4B}" type="datetimeFigureOut">
              <a:rPr lang="pl-PL" smtClean="0"/>
              <a:t>26.03.2021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C1CDDC6-66D9-472E-9E41-D9BB8BF8FD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266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soba i dziecko trzymające się dłonie">
            <a:extLst>
              <a:ext uri="{FF2B5EF4-FFF2-40B4-BE49-F238E27FC236}">
                <a16:creationId xmlns:a16="http://schemas.microsoft.com/office/drawing/2014/main" id="{E5E32B08-4884-4BFE-BB2F-B1836A2DD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" b="12511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A3844E6-D96A-41C1-870D-EE39760D72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>
              <a:alpha val="94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A92315-CB5C-4EB8-992E-4AA0C5DBC6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9EC9E7C-873C-4277-873B-23E908860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>
            <a:normAutofit/>
          </a:bodyPr>
          <a:lstStyle/>
          <a:p>
            <a:r>
              <a:rPr lang="pl-PL" sz="6100" b="1" kern="0" smtClean="0"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GOTOWOŚĆ </a:t>
            </a:r>
            <a:br>
              <a:rPr lang="pl-PL" sz="6100" b="1" kern="0" smtClean="0"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</a:br>
            <a:r>
              <a:rPr lang="pl-PL" sz="6100" b="1" kern="0" smtClean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szkolna </a:t>
            </a:r>
            <a:r>
              <a:rPr lang="pl-PL" sz="6100" b="1" kern="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dziecka</a:t>
            </a:r>
            <a:br>
              <a:rPr lang="pl-PL" sz="6100" b="1" kern="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</a:br>
            <a:endParaRPr lang="pl-PL" sz="61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FECA57-A5E2-44A8-96B6-A95724F800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D4DE04D-ED96-4A1A-AA20-E4BBEECBF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D8CE3E-8596-4FB7-A9A6-0B18C146B9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78D154-D736-4782-853A-1EC344B8E8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2764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zęści układanki">
            <a:extLst>
              <a:ext uri="{FF2B5EF4-FFF2-40B4-BE49-F238E27FC236}">
                <a16:creationId xmlns:a16="http://schemas.microsoft.com/office/drawing/2014/main" id="{1879A3E8-3103-45C1-B2AB-877141FCC2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6" r="25100" b="-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FB82C5E-463C-4FEC-985B-AFEB6342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pPr algn="ctr"/>
            <a:r>
              <a:rPr lang="pl-PL" sz="3700" b="1" dirty="0">
                <a:latin typeface="Times New Roman"/>
                <a:ea typeface="Arial Unicode MS"/>
                <a:cs typeface="Times New Roman"/>
              </a:rPr>
              <a:t>Przygotowanie do nauki </a:t>
            </a:r>
            <a:r>
              <a:rPr lang="pl-PL" sz="3700" b="1">
                <a:latin typeface="Times New Roman"/>
                <a:ea typeface="Arial Unicode MS"/>
                <a:cs typeface="Times New Roman"/>
              </a:rPr>
              <a:t>pisania </a:t>
            </a:r>
            <a:r>
              <a:rPr lang="pl-PL" sz="3700" b="1">
                <a:effectLst/>
                <a:latin typeface="Times New Roman"/>
                <a:ea typeface="Arial Unicode MS"/>
                <a:cs typeface="Times New Roman"/>
              </a:rPr>
              <a:t>i czytania</a:t>
            </a:r>
            <a:r>
              <a:rPr lang="pl-PL" sz="3700" b="1">
                <a:latin typeface="Times New Roman"/>
                <a:ea typeface="Arial Unicode MS"/>
                <a:cs typeface="Times New Roman"/>
              </a:rPr>
              <a:t> </a:t>
            </a:r>
            <a:r>
              <a:rPr lang="pl-PL" sz="3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3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37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7D60E1-0D3F-4F06-A0B9-16022E09A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s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zukanie wyrazów kończących się i zaczynających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na daną literę,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rozpoznawanie głosów z otoczenia,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wyszukiwanie szczegóły, którymi różnią się obrazki,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wskazywanie identycznych przedmiotów lub tych, które nie pasują do pozostałych,</a:t>
            </a: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w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spólne kolorowanie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według 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kodu lub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dorysowywanie w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kratkach brakującej połowy rysunku, rozwiązywanie labiryntów,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kładanie puzzli.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7770723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olorowy blok z plastikową zabawą">
            <a:extLst>
              <a:ext uri="{FF2B5EF4-FFF2-40B4-BE49-F238E27FC236}">
                <a16:creationId xmlns:a16="http://schemas.microsoft.com/office/drawing/2014/main" id="{B22602C3-924A-429F-9D1D-E261455C1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1" r="13094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EDD4156-D66B-43E8-939B-DF3EAC91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Times New Roman" panose="02020603050405020304" pitchFamily="18" charset="0"/>
                <a:ea typeface="Arial Unicode MS"/>
              </a:rPr>
              <a:t>Rozumienie</a:t>
            </a:r>
            <a: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  <a:t> </a:t>
            </a:r>
            <a:b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</a:br>
            <a: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  <a:t>relacji przestrzennych typu: </a:t>
            </a:r>
            <a:b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</a:br>
            <a: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  <a:t>„nad”, „pod”, „przed”, „za”</a:t>
            </a:r>
            <a:b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</a:br>
            <a:r>
              <a:rPr lang="pl-PL" sz="2400" b="1" dirty="0">
                <a:effectLst/>
                <a:latin typeface="Times New Roman" panose="02020603050405020304" pitchFamily="18" charset="0"/>
                <a:ea typeface="Arial Unicode MS"/>
              </a:rPr>
              <a:t> oraz odróżnianie lewej i prawej strony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E4611B-CEA8-46C2-88D8-877B91B6C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425619" cy="409549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lvl="0" indent="0" algn="just">
              <a:lnSpc>
                <a:spcPct val="90000"/>
              </a:lnSpc>
              <a:buNone/>
              <a:tabLst>
                <a:tab pos="448945" algn="l"/>
              </a:tabLst>
            </a:pPr>
            <a:endParaRPr lang="pl-PL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ysowanie według instrukcji słownej, np. nad domem narysuj chmurkę,</a:t>
            </a:r>
            <a:endParaRPr lang="pl-PL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wspólne układanie historyjek obrazkowych,</a:t>
            </a:r>
            <a:endParaRPr lang="pl-PL" sz="2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pl-PL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kładanie kompozycji z klocków, figur geometrycznych, patyczków,</a:t>
            </a:r>
            <a:endParaRPr lang="pl-PL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gdy dziecko będzie miało kłopot z ustaleniem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lewej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i prawej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strony, podskakujemy z nim chwilę, a potem razem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szukamy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serca. Gdy już ustalimy, po której stronie bije, zaznaczamy tę stronę, np. zakładając frotkę na rękę,</a:t>
            </a: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b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awimy się z dzieckiem w poszukiwaczy. Ukrywamy coś, co dziecko będzie musiało odnaleźć, a potem dajemy mu wskazówki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-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„…dwa kroki w lewo, trzy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do przodu, jeden w prawo”.</a:t>
            </a:r>
          </a:p>
          <a:p>
            <a:pPr>
              <a:lnSpc>
                <a:spcPct val="90000"/>
              </a:lnSpc>
            </a:pP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394140170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zieci-dokumenty do kolorowania">
            <a:extLst>
              <a:ext uri="{FF2B5EF4-FFF2-40B4-BE49-F238E27FC236}">
                <a16:creationId xmlns:a16="http://schemas.microsoft.com/office/drawing/2014/main" id="{61994751-25C0-4059-B722-E0E75229D5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7" r="19610" b="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9F808A-7DDC-4585-B465-E3AF34AA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37833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300" b="1" dirty="0">
                <a:latin typeface="Times New Roman"/>
                <a:ea typeface="Arial Unicode MS"/>
                <a:cs typeface="Times New Roman"/>
              </a:rPr>
              <a:t>   </a:t>
            </a:r>
            <a:r>
              <a:rPr lang="pl-PL" sz="3700" b="1">
                <a:latin typeface="Times New Roman"/>
                <a:ea typeface="Arial Unicode MS"/>
                <a:cs typeface="Times New Roman"/>
              </a:rPr>
              <a:t>                                               </a:t>
            </a:r>
            <a:endParaRPr lang="pl-PL" sz="2300">
              <a:latin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9E2461-1C37-4262-A48C-424451519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56" y="833831"/>
            <a:ext cx="6698870" cy="52012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Clr>
                <a:prstClr val="black">
                  <a:lumMod val="85000"/>
                  <a:lumOff val="15000"/>
                </a:prstClr>
              </a:buClr>
              <a:buNone/>
              <a:tabLst>
                <a:tab pos="448945" algn="l"/>
              </a:tabLst>
            </a:pPr>
            <a:r>
              <a:rPr lang="pl-PL" sz="3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Przygotowanie do nauki pisania</a:t>
            </a:r>
            <a:endParaRPr lang="pl-PL" sz="37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buClr>
                <a:srgbClr val="262626"/>
              </a:buClr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 sz="2000" dirty="0"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buClr>
                <a:srgbClr val="262626"/>
              </a:buClr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z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wracamy uwagę na to, jak dziecko trzyma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kredki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i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ołówek. Powinno posługiwać się trzema palcami: kciukiem, środkowym i wskazującym,</a:t>
            </a:r>
            <a:endParaRPr lang="pl-PL" sz="2000"/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cs typeface="Times New Roman"/>
              </a:rPr>
              <a:t>inspirujemy dziecko do podejmowania różnorodnych form aktywności plastycznej: malowania palcami, nawlekania koralików, przekładania sznurków przez dziurki, lepienia z </a:t>
            </a:r>
            <a:r>
              <a:rPr lang="pl-PL" sz="2000" dirty="0" err="1">
                <a:latin typeface="Times New Roman"/>
                <a:cs typeface="Times New Roman"/>
              </a:rPr>
              <a:t>ciastoliny</a:t>
            </a:r>
            <a:r>
              <a:rPr lang="pl-PL" sz="2000" dirty="0">
                <a:latin typeface="Times New Roman"/>
                <a:cs typeface="Times New Roman"/>
              </a:rPr>
              <a:t>, plasteliny, masy solnej, rysowania, tworzenia wycinanek i wydzieranek, kalkowania, stemplowania.</a:t>
            </a: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1609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322E59D-21B1-47F8-8BB6-4EB9127B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pPr algn="ctr"/>
            <a:r>
              <a:rPr lang="pl-PL" sz="3700" b="1" dirty="0">
                <a:latin typeface="Times New Roman"/>
                <a:ea typeface="Arial Unicode MS"/>
                <a:cs typeface="Times New Roman"/>
              </a:rPr>
              <a:t>Umiejętności</a:t>
            </a:r>
            <a:r>
              <a:rPr lang="pl-PL" sz="3700" b="1" dirty="0">
                <a:effectLst/>
                <a:latin typeface="Times New Roman"/>
                <a:ea typeface="Arial Unicode MS"/>
                <a:cs typeface="Times New Roman"/>
              </a:rPr>
              <a:t> komunikacyjne </a:t>
            </a:r>
            <a:r>
              <a:rPr lang="pl-PL" sz="3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3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37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7" name="Obraz 6" descr="Matka i córka czytające książkę w łóżku">
            <a:extLst>
              <a:ext uri="{FF2B5EF4-FFF2-40B4-BE49-F238E27FC236}">
                <a16:creationId xmlns:a16="http://schemas.microsoft.com/office/drawing/2014/main" id="{FE3CB9BC-E377-4619-8ADA-70E76A22B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r="7364" b="2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3EE8D8-9DA4-4869-AAED-73A8D2D80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6100" y="2352013"/>
            <a:ext cx="4975962" cy="39275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r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ozmawiamy z dzieckiem codziennie.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Pytajmy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o jego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uczucia,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zainteresowani, o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to, jak minął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dzień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w przedszkolu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 Zachęcamy do opowiadania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,</a:t>
            </a:r>
            <a:endParaRPr lang="pl-PL" sz="2000" dirty="0"/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s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łuchamy uważnie tego, co dziecko ma do powiedzenia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,</a:t>
            </a:r>
            <a:endParaRPr lang="pl-PL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dbamy 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o prawidłową wymowę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dziecka - w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razie potrzeby korzystamy z pomocy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logoped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i systematycznie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ćwiczymy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dzieckiem w domu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zgodnie z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zaleceniami specjalisty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,</a:t>
            </a:r>
            <a:endParaRPr lang="pl-PL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czytamy codziennie dziecku.</a:t>
            </a:r>
          </a:p>
          <a:p>
            <a:pPr marL="342900" lvl="0" indent="-342900">
              <a:lnSpc>
                <a:spcPct val="90000"/>
              </a:lnSpc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0539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9804C7-96A1-4694-8C87-40F9EBEA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/>
              </a:rPr>
              <a:t>S</a:t>
            </a:r>
            <a:r>
              <a:rPr lang="pl-P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amodzielnego rozwiązywania problemów, szukaniu rozwiązań    i planowaniu kolejnych działań</a:t>
            </a:r>
            <a: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F045EA-81D9-4F1A-810A-494552D2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45920"/>
            <a:ext cx="10058400" cy="4389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ytamy, co, zdaniem dziecka, powinno zrobić w danej sytuacji. Nie podajemy dziecku gotowych rozwiązań,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jeśli dziecko poprosi np. o naleśniki na obiad, sprawdzamy razem, czy mamy wszystkie potrzebne składniki, układamy listę zakupów, wybieramy się do sklepu, a potem razem przygotowujemy obiad,</a:t>
            </a: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g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ramy z dzieckiem w gry polegające na zapamiętaniu układu przedmiotów i określeniu,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co się zmieniło, np. w czasie robienia zakupów; prosimy, żeby 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dziecko 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zamknęło oczy, dokładamy kolejną rzecz do koszyka, a dziecko odgadnie, co to,</a:t>
            </a: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z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adajemy dziecku zagadki. W czasie spaceru możemy się bawić w „rzecz, którą mam na myśli”. Jeśli powiemy dziecku, że „…ta rzecz jest niedaleko, jest brązowa i służy do odpoczynku w parku”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-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będzie wiedziało, że to ławka. Niech potem dziecko zada swoją zagadkę.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pl-PL" sz="2000" dirty="0">
              <a:effectLst/>
              <a:latin typeface="Times New Roman"/>
              <a:ea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219738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Kolorowe jasne indeksy na szklanej powierzchni">
            <a:extLst>
              <a:ext uri="{FF2B5EF4-FFF2-40B4-BE49-F238E27FC236}">
                <a16:creationId xmlns:a16="http://schemas.microsoft.com/office/drawing/2014/main" id="{F770D2F3-EB35-411F-B605-E19FA6F85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r="31647" b="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009EF3-1785-4DA9-BCB8-857EB2FD3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pPr algn="ctr"/>
            <a:r>
              <a:rPr lang="pl-PL" sz="2300" b="1" dirty="0">
                <a:latin typeface="Times New Roman" panose="02020603050405020304" pitchFamily="18" charset="0"/>
                <a:ea typeface="Arial Unicode MS"/>
              </a:rPr>
              <a:t>Reagowanie </a:t>
            </a:r>
            <a:r>
              <a:rPr lang="pl-PL" sz="2300" b="1" dirty="0">
                <a:effectLst/>
                <a:latin typeface="Times New Roman" panose="02020603050405020304" pitchFamily="18" charset="0"/>
                <a:ea typeface="Arial Unicode MS"/>
              </a:rPr>
              <a:t>na sukcesy i porażki </a:t>
            </a:r>
            <a:br>
              <a:rPr lang="pl-PL" sz="2300" b="1" dirty="0">
                <a:effectLst/>
                <a:latin typeface="Times New Roman" panose="02020603050405020304" pitchFamily="18" charset="0"/>
                <a:ea typeface="Arial Unicode MS"/>
              </a:rPr>
            </a:br>
            <a:r>
              <a:rPr lang="pl-PL" sz="2300" b="1" dirty="0">
                <a:effectLst/>
                <a:latin typeface="Times New Roman" panose="02020603050405020304" pitchFamily="18" charset="0"/>
                <a:ea typeface="Arial Unicode MS"/>
              </a:rPr>
              <a:t>oraz </a:t>
            </a:r>
            <a:r>
              <a:rPr lang="pl-PL" sz="2300" b="1" dirty="0">
                <a:latin typeface="Times New Roman" panose="02020603050405020304" pitchFamily="18" charset="0"/>
                <a:ea typeface="Arial Unicode MS"/>
              </a:rPr>
              <a:t>rozumienie </a:t>
            </a:r>
            <a:r>
              <a:rPr lang="pl-PL" sz="2300" b="1" dirty="0">
                <a:effectLst/>
                <a:latin typeface="Times New Roman" panose="02020603050405020304" pitchFamily="18" charset="0"/>
                <a:ea typeface="Arial Unicode MS"/>
              </a:rPr>
              <a:t>znaczenia obowiązku    </a:t>
            </a:r>
            <a:br>
              <a:rPr lang="pl-PL" sz="2300" b="1" dirty="0">
                <a:effectLst/>
                <a:latin typeface="Times New Roman" panose="02020603050405020304" pitchFamily="18" charset="0"/>
                <a:ea typeface="Arial Unicode MS"/>
              </a:rPr>
            </a:br>
            <a:r>
              <a:rPr lang="pl-PL" sz="2300" b="1" dirty="0">
                <a:effectLst/>
                <a:latin typeface="Times New Roman" panose="02020603050405020304" pitchFamily="18" charset="0"/>
                <a:ea typeface="Arial Unicode MS"/>
              </a:rPr>
              <a:t> i  odpowiedzialności za siebie</a:t>
            </a:r>
            <a: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3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D7A48F-BE03-46E1-BEFC-3F10C6C68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155" y="2170924"/>
            <a:ext cx="6597127" cy="386411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 sz="2200" dirty="0"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buClr>
                <a:srgbClr val="262626"/>
              </a:buClr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gry planszowe. Ważne jest przestrzeganie zasad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gry 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i 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reakcja na zachowanie dziecka w przypadku porażki. Pozostawiamy czas na uspokojenie się, a następnie zaproponujemy kolejną partię. Pokazujemy, w jaki sposób 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radzimy 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sobie z niepowodzeniami. Przegrywając, nazywamy swoje uczucia: „Złości mnie, że przegrałam, ale gratuluję ci wygranej”, „…może następnym razem pójdzie mi lepiej”, „Szkoda, że nie wygrałam, ale i tak dobrze się bawiłam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”,</a:t>
            </a:r>
            <a:endParaRPr lang="pl-PL" sz="220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uczymy 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dziecko technik „</a:t>
            </a:r>
            <a:r>
              <a:rPr lang="pl-PL" sz="2200" dirty="0" err="1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samouspokajania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”, </a:t>
            </a:r>
            <a:r>
              <a:rPr lang="pl-PL" sz="22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np. poprzez powtarzanie w przypadku porażki mantry typu: „Najważniejsze, że się starasz. Nic nie szkodzi, jeśli ci nie wychodzi, przecież się dopiero uczysz</a:t>
            </a:r>
            <a:r>
              <a:rPr lang="pl-PL" sz="2200" dirty="0">
                <a:latin typeface="Times New Roman"/>
                <a:ea typeface="Times New Roman" panose="02020603050405020304" pitchFamily="18" charset="0"/>
                <a:cs typeface="Times New Roman"/>
              </a:rPr>
              <a:t>”,</a:t>
            </a:r>
            <a:endParaRPr lang="pl-PL" sz="22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335709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83">
            <a:extLst>
              <a:ext uri="{FF2B5EF4-FFF2-40B4-BE49-F238E27FC236}">
                <a16:creationId xmlns:a16="http://schemas.microsoft.com/office/drawing/2014/main" id="{3FC67B06-867A-4D0B-8E72-3D1CBBABF3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52614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42DA6F1-EE0D-4BF0-B5FE-BF303A6B83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126" y="643464"/>
            <a:ext cx="3969458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14" name="Obraz 1" descr="C:\Users\Agnieszka\AppData\Local\Microsoft\Windows\INetCache\Content.MSO\774366FC.t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2" b="2"/>
          <a:stretch/>
        </p:blipFill>
        <p:spPr bwMode="auto">
          <a:xfrm>
            <a:off x="820198" y="809244"/>
            <a:ext cx="3639312" cy="25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E691103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3" r="2" b="2"/>
          <a:stretch/>
        </p:blipFill>
        <p:spPr bwMode="auto">
          <a:xfrm>
            <a:off x="820198" y="3509431"/>
            <a:ext cx="3639312" cy="253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39A5AA-5295-47E1-95C0-079A2FAC5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9722" y="1399608"/>
            <a:ext cx="5749176" cy="4571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p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owierzamy dziecku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obowiązki i odpowiedzialne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zadania, oczywiście na miarę jego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możliwości, np.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podlewanie kwiatów, pakowanie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plecaka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do przedszkola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czy nakrywanie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do stołu. Każde wykonane zadanie nagradzamy pochwałą,</a:t>
            </a:r>
            <a:endParaRPr lang="pl-PL" sz="2000"/>
          </a:p>
          <a:p>
            <a:pPr marL="342900" indent="-342900" algn="just">
              <a:buFont typeface="Wingdings" panose="05000000000000000000" pitchFamily="2" charset="2"/>
              <a:buChar char=""/>
              <a:tabLst>
                <a:tab pos="448945" algn="l"/>
              </a:tabLst>
            </a:pP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jeśli dziecko jest znudzone, rozdrażnione lub zmęczone, przerywamy pracę.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Chwalimy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dziecko za to, co już udało mu się osiągnąć. Ustalamy, kiedy zadanie ma być wykonane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i kontynuujemy pracę zgodnie z ustaleniami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endParaRPr lang="pl-PL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"/>
              <a:tabLst>
                <a:tab pos="448945" algn="l"/>
              </a:tabLst>
            </a:pPr>
            <a:endParaRPr lang="pl-PL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B/AL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1UUvSkEma39H8J6lqkQmGIoz0JGc1qlYxbRyk/SqFxXe3ngPUo8/OCB7Vj/8ACE6vNNtWMYz61SqR7kM4i571nzmvXbX4VzS4ae6fB6qFxisbxV8MbyztmmsJGlZeqMOo9qaqRZJ5ZN3otGwTU2pWlxZztDcwtG47MKpRMQ1OWqGty878ViawQQcVellOKy78lgazhGzNpS0IdG/5CcP+8K+qPhtg+EbtfRVP6V8q6Y2y+jY9jX0p8JNQW58P6lCrcrCDj8DXLmC9w78r+OxjeFPEV14m8Z+JbiJWTTbC3ECHsz7iD/KuU+KngVtW8bzXTK7M8UYVclsnHavRvBljb6T8PrxYo0SWVi8p7sSxNdomp6Xb2MV7FZia4ljVg7j5gQO1eDiMby5hOz1cYpJeVzqoUIxnyzjzPf5s8V8NfA/RtOhXW/FzLHBH8y2pP3v97/CuM+M2u6rqDR6b4esv7O0OEbNkS7Wcepx0Fev+KL681a7Ml458tT8kY+6K4bxNFHHA0gRTweD3qr1HUVSo7tbLov8AgnbUyyM6MujfY870+zNrp0ceNrEZNSzRL9lC7dzdKg0a9m1S/uI2XCwttAFbUVptZg3pXBWrSozaqP3tz4J0nGTRz4tVcbtv4VVltAzsGOB2rZvo3jhm8v7wGRXnF9rF5FfMc4weRXXg6dTEtuD2HTpczaOne3+z5IFZl7a+Z+8SprXXreazAlxvqS2mhnHysOa6ourT+NEOk4lfT4C0brJ2FZF3JGs7BTW9qTfY7R5AecVxaO0rsx9a6MNF1bzexdOldH2L4T01tQv1LY8tDls17t4ehjWzVY0UDGOnFeffDzSDHZHzflDnk11OoeKbHS54tNt3DP8AxNngV6Kr3lK60R6N1F3kdLdrbRr++2j3NUbqG1gUSRbQT0rkfE3iO31u4GlWjMSoGXBwCa5a71e/0W/QTTyPFG43Rk54qHOLlzETxCTstjq/GGvX1go8mHC/z+lUvDvigapC32qFgVO3pW+LrSPFWioIcMAOvdTVODSrPTbSZ1Cqx6iuHF4pYde89GXGnKUuZPQ87+IHhj+2Jnkt48MOVIFcUvw71iWDzLZVZwcFWOK960KFb6NmA4B496u21t9luwrW7tuPG1M1y5djcXUi5Tj7t9DVU423PBdK+FGsXh/02VLYegUsTVXxF8INctQZLWaG5THQ5Vq+oT9lVXjkxGwX5c85PpVSCPOd86MV+9gjA/KunH5zHARXNFyb7L82aww/P1PiLUdJvdMu2hvLaSGRT0ZcV6h8BNQZr7VbNj960yB9M/416N8R9J0fUFvGZIHXB2svr9frXnHwS014vGGpsik28VsVLdslhgV0VMSsThXJK11c3wMXTxEUeozWIt/BwDZ8x0DEexpuqTrH5cKr9yJRx9Kua3I0mlXOFIjj2oKztRiAuXL7sbVx+Qrwab/4UKtu0f1Pdox/fu/YzZo45ImbANcL4utt8Um0+tdzPuQMf4a5bXk3I5x9a9F2Z6NrRPnmDWZ9B8T3qqpIZzkV3Oh6xHq0ZZcK3pXM+OdJX+3GuUTHmDn61kac13p8++3Jx3FXjsupYunzx0n3PgMbQlGtJJdT0O/SG1hkkmYcqQBmvI9dVGvpGToTXSavqF7fqFkyoArnrqFgpyCTSynBSwqbqPVmMaTTuY7ZU8GrFney2/AJIqKZSGqHmvbklJWZdr7nZrp82oeGjqjTgqMgp3rlLCOaaV0hjZyBkgCtfw3c31xBLpcBJRlLYr3v4IfDSCy0eW/1W3Vrm5xww+6vpVVIUqVBOKKweHnWquHQ9x1TUU063lSPIhQYHq1cNOs00Ul2ysHYkgegrrrbUNL1KQSNslA9eRS6z9jkVFjVFXPOO9fN4mSoJ1W9TbE4OSTk3oc14LdrfWxLdZTeOM9DS/EdXMxmVSYz3rqZ49NawVVVDcAfLjrQlnHqWmNDdrhgO9c2X5hKtVcmnZ/doc/1b3eU5b4U6jcRXDr5R8k/eI6A12niGS4mcLEp2sOeK5jQmttBvbi2Z12HlfWvQdDs0uLKO+1AsIm5hiHDSe/sK9OtGlWpv2lrd2d9Gi1STkP8AwtDandH8iH5mbgVoeIPGml6PHMs0m0rwBEgZ8/jxVGO/aW+MeFS0jJCxIepBxgn0rk/iH4dhvrea+iZkuDlsA/KfbFVha3LDkimopbvS4qtCpGDcEO03x9pepXvkNbzxOGylxO4O76gYFddDbaPqFuz3ggkDDG6Prj3ryrwf4Vvriy86SJcn+E9al1Ow1DTdxX7RD7qTitqSSV0FKnOcFKSNfxL4R0a8le20rxZFYyHpb3Iwv4Gtbwx4Gl8K+FZFHlXMrnzJ5omyD/XFeeeGNOm1/xZBHcM0kULeZKWPYV6xrWoRxR/ZIp9pYBdgPaoqpqnJs9LBUXzqUUZXiGER6HcKUZSSpJIwDn0rH8QXEUU4XJLhFOO3StDxBrl1qOky2coXbEAcgdQOKxNcZZPs1wmT5lshP1AxXz9CtzY6rpb3Y/qenh4yWJalvYoJMJCdx+oqnqdvFJG69M0+Hc0jMpC465rO1a8WLJZunXFd6qW3PVcTzXxdpyveeSQNytxWIdJ2sAFFdLrd3HdapH8wzkg4qC4G3lelehTbaVj53G0o+0bZzk2mbjt2isrVNLjSMgDmu2h8plOSKzNWSHacYrdXucMqcWjzC+s/LY4FZjxYPSuv1uNFyQK52RdzHC11RbseZOFmeifs3eHzq3i6eeSPdBbRbnyOPYV9OzMLOCOFPlx1xXI/s++Dj4b8DJd3Ue281D99ICOVX+Fa6HXZts341x42voo9j6PKMJyRu92cj4cuLTTNIe4mO2QDjJ6mtXwzr1prEk6XE6qyglBnHavKdS1dbr5dxCDoM1V0/UWtLtZkbGDzWeJy14inK7tLoeLVrKSstj3bwHbyanrjSTTuETgDNdp4ks5LOweaCYHCntivnmz8carpl79p0uVUX+KNxkNV7W/i3rF/a/Z5IEi4wdp61NHB1acFGxnSlGnGzLtlNcX3jiz+3NNMpkGIYz/AKxv4V+hOM+1eqeM9fvfDPhJtQuJ4ptXuW8uEDhUOOdo9FH64r5ut/E17HqtvewLmWCRXX3IOa6/xB4kvvGGpC5uwluUQLDbqeEX/E+tYY/LqterTg/4S1fm1svQ66VaL23Lmi+ONfsT/rFuOcneOT+IrYvvipLcW3kzWLJKO6tkGvLrjULq3nkWKPaqHDE0QatbSnDJmU9+1epKleJqsS27Nn0H4N+Inh5bJEuL6KCbHKSHbXXw69oepRfJc28qt6MDXx3qbSTTbeMe1avgrw3quqeJLGxsb6e2jlkBldJCNqDqaUYckbXK9tzyson1Q1tpelWt1qFsscTOP4RyxrmrQedIL24mwWJ2A9WNPu57d76SwLs1hpyKrODnfxyTVf7Bf69f291pNq7WsLDBBwuK4MQ3NNJHvYanGnH3nYjl1K2kvZtPUp5jIVx3zjNVbeRri00+NYywXdGxAzjB/wAKsr4P1Ia+9+yRxZkBJLZJrB1bXtU8KQalYRzbE8wPujHPzcdfwrwpp08bCU9Lxa+7UcpRliIOi07ruWPEMkVikzDn9K8p8S+IVVZSG6A8ZqS/8RajJDJJe3czRclFZuCD1z6/jXmryT6trgskcshfnHpXfQhOpeVRWt89PwLxGKnSSjbV6GhY3kwvbeaRmLTMWx6Lnium1GSbyTt4rOsNM3+KIbCMbnUBpWxxGg7V1Os2atkItelSqxUUzxcV8Vm9ThxcXKzcucVNLIZF+bNXbmyCNkrmoDGewrX28TzXKxz+qQmT6V0nwY8Dt4m8VxNcR5srRg8uRwx7LVX7DJcTLGqbmdgqqB1Jr6Z+F3haPw34XijEYFxKN8rY5LGqeI0tE1wlBVql3sja1GSO1txDGAERQo+grgtbui9xx611mvF9rZriL1GaY15WJm2z67DU0onkviLQ9S0LWZ9L1CIx3ELYI7EdiPUGsuVWjbDNzX2B8T/hzpvjOzjm+WO+gGbedf4h/cb/AGT+hr5j8VaBaaDJfWt/ZaqL2OTy41dMKpxnOehFfSRndHw1XDuN7bHMfaivQ1JCklwpmcERg8nNPS50eR4baS1eHDfvJt2W/KujstDXWkcxXNqYok+SBX2ZPqc05TUdyIUnN2WpLpGix6ppRk0yA21xFnLSyD95j0FYmt6frNtfxtGTJMFy3ln7uOxqlJJqMNyItMtLlXR8A7TuDDtVy48faxCZ7ae1txvYbw0eGDDr+dZpTvpqbN03HW6Y/Tbvy1m/t2GcLcLiLAxk+tWY9AjurhX0+dHRsAbT0PofSuW1TVtS1i+UzTM2CfLLfKqA+npWrPZ39hZA2WuRyxTDzJNikYOOmfWlJNdbBTkpdLpfebwsdH0PU4rW+uXvLu4O1EiIIjP+0a7f4WaXrentqWszWYa0BNukgYZT1OK8I02G/wBc8R21lYLK91NIFXaSxz3NfTyXVlpC6PoWnwSl7cbrnrvmZRkkj61x4uXs46vVnq5XD21TmUbJGxcx22k+Dp45ZCbu5DSSk+44Fdb4W12DTfBdlF5eyUWynA9cV5rc3tv4ouo7e1vI3nkmCzRIjq0a9SSG9gaveIdVCXAhhjdYUZUHykcdK4FieS8l6Hs1MJCulGXqYHxR8Wa0dStoLK9eEyTooRT1JOOaXVobe98U3dpeEFXtBuz3YYP4da5TxJ5uofF7StPQEpEftMuPRRx+pFXfGt5cWHj8uuTG1pyO/Kf/AFq8yvS550q0tZfo7/5EyUKc4qCsk0v6+84H4mNb6XHLb28hZCTjJ5BrnPhsn+lS3bqdxBIPH9azPHmpm8vWQSEgnoT711fw80u11GzFr5VxJcGPd8gIUe2R3r2fZ8uHt3ON1PbY122iep/A9PAt/BrD+IdSt7fVZbkRxK8mx1jC8Y+pJrqfEXgGNkM2hXyXsZGQpIJx9RXyT44tJLPxBIhUqu0FGznI9Qe9SeHvGXirQJBNpet3kAUYC+YSuPoeK6PYU500rHlVay9rJTXU9v1vQb6yJF1Yyx477cj8652azldm8mCSQgZO1ScD1qv4X/aC8S2sX2fXrO01aAclnXbIR6ZHH6V698GfiPovibVroaPpENiZI0M8Ui7skZzyOnUYrhng3CXxaChhY4h+5IxPgp4QfUtS/tq+jxawNiEMPvN6/hXuFxMkaCNccU0SQRRt5MSRKxJwgwM1l3Fwu4knmtI/u1a57WEwapQUSprZDqa5W5jXfWxqd2GJG6sC6uPnrnm02etTjZHq/wANPEDLZRabqbZmQYVifvDsa2vHHhLT/Edn5qHyrtR8kigcjOcEdxXg3gjxA1xpy28khF1anajZ5Ir2rwV4kXULRYpWxIowQTXo0MTF2gzwcXgpq9WPzPmb4sWNxoVzK0mgw2MqytGqrECsuR/rARxjHrXDQeIrk2LWPl2qRZG9o0GcZH3u5H0r7T8c+GbTxFYPDcQpICOCVBIr5c+Iuh6h4N1CRrjR7TyfNza3ghBjUE/dZex759q7U0tLHlVab+JPQw7nUI9WluLXT7eOZ8MGl5ySo+VueFXB7muH1qGW1vmt7iSJ3TgsnIPH/wBfrXZx6tDbXDzalMLdJAC3lwMoJBHIByGB5x+FV9RvvC4lje10+1vkn3EK2Ukxj5c/NtUg8EdKcJcr2MKkOdavUoaTNp+BG907xCM+aqRcngHdg9s8etczqVzLGXgjuHNuW3KMkbgemRWxbXyXrxzSXsGn3lucpJ5AERjGBtwByR6d6n1OC2klaa1sLCSZHKuzTDBbruwTnnjgj1/Bp2epEo8y0PT/ANnfwhdafot140vPJhnlXbYrMPmK939h716N4N0+y1e21TxXfXZRzKYbO4V8Myr99l9iePwrwXTL7WvE2p2nhvT7+7muZl8kwwTHyYF6Yyf4VHU/hXufjbw3qXhjw5p2n2Bt502JbQxRudynt9c9zivOxPNdykj6PL5U3TjSg7f1qUdInefWNU1OHT4ZLRMW8t0hIkfIyQBnrjGTWJqM19atbixuTLp/mAXEdyEWQEnhl28cV3UEth4O8HR6f5iSzgF7h1YfNI3Lfhnj6Cvnr4g+KvN1JPKJLtOuAp6/NXnSotyUY6tnouooxc5aJHewW8v/AAmuuamDdQSGCK2t7qO285E43MCvXnisv4m3vk+Mbfzp2cnT0JcR7STsb+HtXcafr2l2vhW4nkeIzicpJuIwrYGB9elePfGO9EvirzElLY0+Pv0+Q8U8PT9pFJ+RzY6Spxv5nkusTedfysDxuPNdH4D8aXvhu6SSNjtBGQeQR9K5Jhuy360wdK92pSjOHKz5ijiqlKp7SD1PS/iL8QbPxTYQxTaVaLPFnypYowhQdwcdR7V52Hx/rB8vt3qO3RpZVjSN5HY4CqMk/QV7/wDCD4LR3EcGseMImZCN0Nhjk+m//CsoxhQja5vJ1sfVvb7tEeSeEvCfiDxVdiHQ9IeUMeZnUrGn1Y8V9YfBz4Z2vgXRSXZZ9UuQGuZwMD/dHsK7LSdIhs7eOG1sorK3ThI41A/lW/HHiMcYFZyk6mnQ9XD4WGGfNe7Oa1GaVCUUH0Arnr+8kiyWyK7a/aziQszLux1NeeeKLuOafZF09q8+vDl2Z7dCfMtilNeGRjzVG4kIakXh6hvpFUjmsUbyOV0S4a21GUq2DnP4V6H4T1947lZUkwytgj1FeSWd1i+ifPDrg1saTqE1pqBEuF3kMMdMdP6frWU7p3QQUZRsfWXhjWYb62QlgSRSeMfDNhr2my29zbxzRSKQysMg15D4L8RNazopc7D717PoOrR3UK/MCCK9fB4tVY8stzwMfgZUJe0hsfK3xC+F+oaJNP8AZ3e60d9oWORyZLfn+E9xXOXnhGCLTNVhl0orcQWQmtZIju8xj14/vV9meIdHt9QtnBjVgw5GK8N8UeFtW8PajdanpY+0xNGR9mkPH4HtXVNyTujhhRpVE2lqfKFx9rhjazmt3U/3ZFIZccnA7cVPJeR6lYJbtDHFcKyqso+UMeRg4Hfrk+ld941tNDmQXggWXWrq4UGz85h5R9sYArhbvwxrC3Mu5YQudz7J1OB+HWtlUUlroeXOjKDaWqPa/gLrvgb4dwK2sr9t1u65kJjLxpgnEa46n+Zr1nxB4esbiK18QX/9o2gmnE0Nt5mwgtztCFgwGB6cZNfK/hG41LwPdjV7WPTptRdR5Uk6eYYB/s9gx9etS+NfiN4k8T6zaanJLP5lovGW4U9yK5ZUnUb1uerRxsKEErWfbXb8vM734nXlzBrcGi+F7y6vJ7q5dntp3B4wehb7oH1A4FUfB2geHtL1a61DxhqGlz6vAG+y2X2pSkbgZ5I4J988eledah4l1TUNlxfRR4GQs+MOAevNZBsUvpG2zuxIypA71NLDtL3tAr5hFy9xXXZksvizULa5uobSctbTSlykqhwTn5Tz6f0qGXVZr9pJLiUvcFDlnPU4r2DwH4N+EzafCNYa6u7/AGAymSQqob0Arq9R8BfDWaOGPTPDUl1JJ0MZbH4npVSq0YaJEwwGKrLmctPU+YorRZtkMNw01w3SKNCct2Ax1Nej+Efg74t1e3W71O2j0jT1+ZnmX96w9l/xr6B+Hnw6TRYDJY+HLHT5WOfOk+eTH1rt20SYjN5cGQDqM8VFTETkvdia0MspQf72V/JHmvwt8AeHtIC/2XZLO6nMl3OmWJ/2c165ptnHF0Az6msW+1Oz08eTGFjUf3axNT8WlV2wPtHsa5Y14w+N3Z68cM5JKmrI72aaK3yzyAmuc17xPHFEyxsOB2ridU8VgWbtJccgeteReKfiIYzJEkmW5xUvESqaQRqsPToe9VZ6HrPiy4utRFpA5eRzjAPStW10+Y2/nXGckd65P4O6b9phOtajzJL8y7uwrtPEesQQxMsbAACseXl1e52qfOlyrQwdSuo7dzz0rkNa1wLKPm71V8Ta4oLtvrzTxD4g/egK2TmrpUnNnHi8VCitWdJa3gaGGVW+61bM9xtlhkGeQev4V59oeoFrZ4Wzx0rphd+ZaRv3GOfbpV4ig4yMcDjFUp3PQ9K1Moi/NyMV6b4B8WcpFJJ+teD2V43kxkenNami6xJbvuViCprz1GUJXies3CpG0up9i6NqkdxEvzAg+9N1vTobyBvlBBFeN+A/GvmIkchbcPavWdJ1mO5iA5/Kvaw2KVSNnufO4vAyoT54bHjHxF+HkTTtqVgiw3sZ3I+3OT714Nrepajp10+n6pDsljc7T/eH9a+29ato7mFvlHIrxT4sfD+21qzeRY0WdMlX6Gt+VX1OepD2sbx0l+Z83ajeSSxuyMrKw6E9KyhqKKFVlAx1x3p/ibS9Q0W9ktLgKQDgEMDWIMk/MK6IwVjw6k5KWu5o3t/HcYQMQg7Vt+Gr2ytVG6QZz3rkJIznIqPe8Z603BNWJjVcZcx6Vcaxbm63yBWjOMY4r33wV8QNAXRrS28yCIonO7rmvknS7ws4jcZrau55IrYvDkHtzXLUoPoz08LjlC7kro+v9R+J+mR24WG5RyB2Nc7d/FBJkZFmQewNfI39v6gjkGZvzp8XiC9U7vMY/jXNPCV39o7oZvhl9g+gtY8ZRzSsZJT+dcpqvjFVyFnwPrXklzrt7N1cis+W5mkPzSMfxrOGWu95MurnyX8OJ3eu+NJHRo4pC2feue8O2N9r2sptVnQOCx7VlaVZS6jfR2sWNznqT0r3LSdLtPCPh0TKoacrndjvXROMMNC0VqzjpzrZjU5qj91G/Fqcmi6VHaIwBCjPtXL694mZkIaTP41yeq+J7i6mkZ2OK5LWNYkkJVSa5qWGlJ6nqYjNIU4WiX/EuvNKxVGrlJZGkYsxJpHZnbLHNNr16VJU1ZHzGIxE68uaR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B/AL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1UUvSkEma39H8J6lqkQmGIoz0JGc1qlYxbRyk/SqFxXe3ngPUo8/OCB7Vj/8ACE6vNNtWMYz61SqR7kM4i571nzmvXbX4VzS4ae6fB6qFxisbxV8MbyztmmsJGlZeqMOo9qaqRZJ5ZN3otGwTU2pWlxZztDcwtG47MKpRMQ1OWqGty878ViawQQcVellOKy78lgazhGzNpS0IdG/5CcP+8K+qPhtg+EbtfRVP6V8q6Y2y+jY9jX0p8JNQW58P6lCrcrCDj8DXLmC9w78r+OxjeFPEV14m8Z+JbiJWTTbC3ECHsz7iD/KuU+KngVtW8bzXTK7M8UYVclsnHavRvBljb6T8PrxYo0SWVi8p7sSxNdomp6Xb2MV7FZia4ljVg7j5gQO1eDiMby5hOz1cYpJeVzqoUIxnyzjzPf5s8V8NfA/RtOhXW/FzLHBH8y2pP3v97/CuM+M2u6rqDR6b4esv7O0OEbNkS7Wcepx0Fev+KL681a7Ml458tT8kY+6K4bxNFHHA0gRTweD3qr1HUVSo7tbLov8AgnbUyyM6MujfY870+zNrp0ceNrEZNSzRL9lC7dzdKg0a9m1S/uI2XCwttAFbUVptZg3pXBWrSozaqP3tz4J0nGTRz4tVcbtv4VVltAzsGOB2rZvo3jhm8v7wGRXnF9rF5FfMc4weRXXg6dTEtuD2HTpczaOne3+z5IFZl7a+Z+8SprXXreazAlxvqS2mhnHysOa6ourT+NEOk4lfT4C0brJ2FZF3JGs7BTW9qTfY7R5AecVxaO0rsx9a6MNF1bzexdOldH2L4T01tQv1LY8tDls17t4ehjWzVY0UDGOnFeffDzSDHZHzflDnk11OoeKbHS54tNt3DP8AxNngV6Kr3lK60R6N1F3kdLdrbRr++2j3NUbqG1gUSRbQT0rkfE3iO31u4GlWjMSoGXBwCa5a71e/0W/QTTyPFG43Rk54qHOLlzETxCTstjq/GGvX1go8mHC/z+lUvDvigapC32qFgVO3pW+LrSPFWioIcMAOvdTVODSrPTbSZ1Cqx6iuHF4pYde89GXGnKUuZPQ87+IHhj+2Jnkt48MOVIFcUvw71iWDzLZVZwcFWOK960KFb6NmA4B496u21t9luwrW7tuPG1M1y5djcXUi5Tj7t9DVU423PBdK+FGsXh/02VLYegUsTVXxF8INctQZLWaG5THQ5Vq+oT9lVXjkxGwX5c85PpVSCPOd86MV+9gjA/KunH5zHARXNFyb7L82aww/P1PiLUdJvdMu2hvLaSGRT0ZcV6h8BNQZr7VbNj960yB9M/416N8R9J0fUFvGZIHXB2svr9frXnHwS014vGGpsik28VsVLdslhgV0VMSsThXJK11c3wMXTxEUeozWIt/BwDZ8x0DEexpuqTrH5cKr9yJRx9Kua3I0mlXOFIjj2oKztRiAuXL7sbVx+Qrwab/4UKtu0f1Pdox/fu/YzZo45ImbANcL4utt8Um0+tdzPuQMf4a5bXk3I5x9a9F2Z6NrRPnmDWZ9B8T3qqpIZzkV3Oh6xHq0ZZcK3pXM+OdJX+3GuUTHmDn61kac13p8++3Jx3FXjsupYunzx0n3PgMbQlGtJJdT0O/SG1hkkmYcqQBmvI9dVGvpGToTXSavqF7fqFkyoArnrqFgpyCTSynBSwqbqPVmMaTTuY7ZU8GrFney2/AJIqKZSGqHmvbklJWZdr7nZrp82oeGjqjTgqMgp3rlLCOaaV0hjZyBkgCtfw3c31xBLpcBJRlLYr3v4IfDSCy0eW/1W3Vrm5xww+6vpVVIUqVBOKKweHnWquHQ9x1TUU063lSPIhQYHq1cNOs00Ul2ysHYkgegrrrbUNL1KQSNslA9eRS6z9jkVFjVFXPOO9fN4mSoJ1W9TbE4OSTk3oc14LdrfWxLdZTeOM9DS/EdXMxmVSYz3rqZ49NawVVVDcAfLjrQlnHqWmNDdrhgO9c2X5hKtVcmnZ/doc/1b3eU5b4U6jcRXDr5R8k/eI6A12niGS4mcLEp2sOeK5jQmttBvbi2Z12HlfWvQdDs0uLKO+1AsIm5hiHDSe/sK9OtGlWpv2lrd2d9Gi1STkP8AwtDandH8iH5mbgVoeIPGml6PHMs0m0rwBEgZ8/jxVGO/aW+MeFS0jJCxIepBxgn0rk/iH4dhvrea+iZkuDlsA/KfbFVha3LDkimopbvS4qtCpGDcEO03x9pepXvkNbzxOGylxO4O76gYFddDbaPqFuz3ggkDDG6Prj3ryrwf4Vvriy86SJcn+E9al1Ow1DTdxX7RD7qTitqSSV0FKnOcFKSNfxL4R0a8le20rxZFYyHpb3Iwv4Gtbwx4Gl8K+FZFHlXMrnzJ5omyD/XFeeeGNOm1/xZBHcM0kULeZKWPYV6xrWoRxR/ZIp9pYBdgPaoqpqnJs9LBUXzqUUZXiGER6HcKUZSSpJIwDn0rH8QXEUU4XJLhFOO3StDxBrl1qOky2coXbEAcgdQOKxNcZZPs1wmT5lshP1AxXz9CtzY6rpb3Y/qenh4yWJalvYoJMJCdx+oqnqdvFJG69M0+Hc0jMpC465rO1a8WLJZunXFd6qW3PVcTzXxdpyveeSQNytxWIdJ2sAFFdLrd3HdapH8wzkg4qC4G3lelehTbaVj53G0o+0bZzk2mbjt2isrVNLjSMgDmu2h8plOSKzNWSHacYrdXucMqcWjzC+s/LY4FZjxYPSuv1uNFyQK52RdzHC11RbseZOFmeifs3eHzq3i6eeSPdBbRbnyOPYV9OzMLOCOFPlx1xXI/s++Dj4b8DJd3Ue281D99ICOVX+Fa6HXZts341x42voo9j6PKMJyRu92cj4cuLTTNIe4mO2QDjJ6mtXwzr1prEk6XE6qyglBnHavKdS1dbr5dxCDoM1V0/UWtLtZkbGDzWeJy14inK7tLoeLVrKSstj3bwHbyanrjSTTuETgDNdp4ks5LOweaCYHCntivnmz8carpl79p0uVUX+KNxkNV7W/i3rF/a/Z5IEi4wdp61NHB1acFGxnSlGnGzLtlNcX3jiz+3NNMpkGIYz/AKxv4V+hOM+1eqeM9fvfDPhJtQuJ4ptXuW8uEDhUOOdo9FH64r5ut/E17HqtvewLmWCRXX3IOa6/xB4kvvGGpC5uwluUQLDbqeEX/E+tYY/LqterTg/4S1fm1svQ66VaL23Lmi+ONfsT/rFuOcneOT+IrYvvipLcW3kzWLJKO6tkGvLrjULq3nkWKPaqHDE0QatbSnDJmU9+1epKleJqsS27Nn0H4N+Inh5bJEuL6KCbHKSHbXXw69oepRfJc28qt6MDXx3qbSTTbeMe1avgrw3quqeJLGxsb6e2jlkBldJCNqDqaUYckbXK9tzyson1Q1tpelWt1qFsscTOP4RyxrmrQedIL24mwWJ2A9WNPu57d76SwLs1hpyKrODnfxyTVf7Bf69f291pNq7WsLDBBwuK4MQ3NNJHvYanGnH3nYjl1K2kvZtPUp5jIVx3zjNVbeRri00+NYywXdGxAzjB/wAKsr4P1Ia+9+yRxZkBJLZJrB1bXtU8KQalYRzbE8wPujHPzcdfwrwpp08bCU9Lxa+7UcpRliIOi07ruWPEMkVikzDn9K8p8S+IVVZSG6A8ZqS/8RajJDJJe3czRclFZuCD1z6/jXmryT6trgskcshfnHpXfQhOpeVRWt89PwLxGKnSSjbV6GhY3kwvbeaRmLTMWx6Lnium1GSbyTt4rOsNM3+KIbCMbnUBpWxxGg7V1Os2atkItelSqxUUzxcV8Vm9ThxcXKzcucVNLIZF+bNXbmyCNkrmoDGewrX28TzXKxz+qQmT6V0nwY8Dt4m8VxNcR5srRg8uRwx7LVX7DJcTLGqbmdgqqB1Jr6Z+F3haPw34XijEYFxKN8rY5LGqeI0tE1wlBVql3sja1GSO1txDGAERQo+grgtbui9xx611mvF9rZriL1GaY15WJm2z67DU0onkviLQ9S0LWZ9L1CIx3ELYI7EdiPUGsuVWjbDNzX2B8T/hzpvjOzjm+WO+gGbedf4h/cb/AGT+hr5j8VaBaaDJfWt/ZaqL2OTy41dMKpxnOehFfSRndHw1XDuN7bHMfaivQ1JCklwpmcERg8nNPS50eR4baS1eHDfvJt2W/KujstDXWkcxXNqYok+SBX2ZPqc05TUdyIUnN2WpLpGix6ppRk0yA21xFnLSyD95j0FYmt6frNtfxtGTJMFy3ln7uOxqlJJqMNyItMtLlXR8A7TuDDtVy48faxCZ7ae1txvYbw0eGDDr+dZpTvpqbN03HW6Y/Tbvy1m/t2GcLcLiLAxk+tWY9AjurhX0+dHRsAbT0PofSuW1TVtS1i+UzTM2CfLLfKqA+npWrPZ39hZA2WuRyxTDzJNikYOOmfWlJNdbBTkpdLpfebwsdH0PU4rW+uXvLu4O1EiIIjP+0a7f4WaXrentqWszWYa0BNukgYZT1OK8I02G/wBc8R21lYLK91NIFXaSxz3NfTyXVlpC6PoWnwSl7cbrnrvmZRkkj61x4uXs46vVnq5XD21TmUbJGxcx22k+Dp45ZCbu5DSSk+44Fdb4W12DTfBdlF5eyUWynA9cV5rc3tv4ouo7e1vI3nkmCzRIjq0a9SSG9gaveIdVCXAhhjdYUZUHykcdK4FieS8l6Hs1MJCulGXqYHxR8Wa0dStoLK9eEyTooRT1JOOaXVobe98U3dpeEFXtBuz3YYP4da5TxJ5uofF7StPQEpEftMuPRRx+pFXfGt5cWHj8uuTG1pyO/Kf/AFq8yvS550q0tZfo7/5EyUKc4qCsk0v6+84H4mNb6XHLb28hZCTjJ5BrnPhsn+lS3bqdxBIPH9azPHmpm8vWQSEgnoT711fw80u11GzFr5VxJcGPd8gIUe2R3r2fZ8uHt3ON1PbY122iep/A9PAt/BrD+IdSt7fVZbkRxK8mx1jC8Y+pJrqfEXgGNkM2hXyXsZGQpIJx9RXyT44tJLPxBIhUqu0FGznI9Qe9SeHvGXirQJBNpet3kAUYC+YSuPoeK6PYU500rHlVay9rJTXU9v1vQb6yJF1Yyx477cj8652azldm8mCSQgZO1ScD1qv4X/aC8S2sX2fXrO01aAclnXbIR6ZHH6V698GfiPovibVroaPpENiZI0M8Ui7skZzyOnUYrhng3CXxaChhY4h+5IxPgp4QfUtS/tq+jxawNiEMPvN6/hXuFxMkaCNccU0SQRRt5MSRKxJwgwM1l3Fwu4knmtI/u1a57WEwapQUSprZDqa5W5jXfWxqd2GJG6sC6uPnrnm02etTjZHq/wANPEDLZRabqbZmQYVifvDsa2vHHhLT/Edn5qHyrtR8kigcjOcEdxXg3gjxA1xpy28khF1anajZ5Ir2rwV4kXULRYpWxIowQTXo0MTF2gzwcXgpq9WPzPmb4sWNxoVzK0mgw2MqytGqrECsuR/rARxjHrXDQeIrk2LWPl2qRZG9o0GcZH3u5H0r7T8c+GbTxFYPDcQpICOCVBIr5c+Iuh6h4N1CRrjR7TyfNza3ghBjUE/dZex759q7U0tLHlVab+JPQw7nUI9WluLXT7eOZ8MGl5ySo+VueFXB7muH1qGW1vmt7iSJ3TgsnIPH/wBfrXZx6tDbXDzalMLdJAC3lwMoJBHIByGB5x+FV9RvvC4lje10+1vkn3EK2Ukxj5c/NtUg8EdKcJcr2MKkOdavUoaTNp+BG907xCM+aqRcngHdg9s8etczqVzLGXgjuHNuW3KMkbgemRWxbXyXrxzSXsGn3lucpJ5AERjGBtwByR6d6n1OC2klaa1sLCSZHKuzTDBbruwTnnjgj1/Bp2epEo8y0PT/ANnfwhdafot140vPJhnlXbYrMPmK939h716N4N0+y1e21TxXfXZRzKYbO4V8Myr99l9iePwrwXTL7WvE2p2nhvT7+7muZl8kwwTHyYF6Yyf4VHU/hXufjbw3qXhjw5p2n2Bt502JbQxRudynt9c9zivOxPNdykj6PL5U3TjSg7f1qUdInefWNU1OHT4ZLRMW8t0hIkfIyQBnrjGTWJqM19atbixuTLp/mAXEdyEWQEnhl28cV3UEth4O8HR6f5iSzgF7h1YfNI3Lfhnj6Cvnr4g+KvN1JPKJLtOuAp6/NXnSotyUY6tnouooxc5aJHewW8v/AAmuuamDdQSGCK2t7qO285E43MCvXnisv4m3vk+Mbfzp2cnT0JcR7STsb+HtXcafr2l2vhW4nkeIzicpJuIwrYGB9elePfGO9EvirzElLY0+Pv0+Q8U8PT9pFJ+RzY6Spxv5nkusTedfysDxuPNdH4D8aXvhu6SSNjtBGQeQR9K5Jhuy360wdK92pSjOHKz5ijiqlKp7SD1PS/iL8QbPxTYQxTaVaLPFnypYowhQdwcdR7V52Hx/rB8vt3qO3RpZVjSN5HY4CqMk/QV7/wDCD4LR3EcGseMImZCN0Nhjk+m//CsoxhQja5vJ1sfVvb7tEeSeEvCfiDxVdiHQ9IeUMeZnUrGn1Y8V9YfBz4Z2vgXRSXZZ9UuQGuZwMD/dHsK7LSdIhs7eOG1sorK3ThI41A/lW/HHiMcYFZyk6mnQ9XD4WGGfNe7Oa1GaVCUUH0Arnr+8kiyWyK7a/aziQszLux1NeeeKLuOafZF09q8+vDl2Z7dCfMtilNeGRjzVG4kIakXh6hvpFUjmsUbyOV0S4a21GUq2DnP4V6H4T1947lZUkwytgj1FeSWd1i+ifPDrg1saTqE1pqBEuF3kMMdMdP6frWU7p3QQUZRsfWXhjWYb62QlgSRSeMfDNhr2my29zbxzRSKQysMg15D4L8RNazopc7D717PoOrR3UK/MCCK9fB4tVY8stzwMfgZUJe0hsfK3xC+F+oaJNP8AZ3e60d9oWORyZLfn+E9xXOXnhGCLTNVhl0orcQWQmtZIju8xj14/vV9meIdHt9QtnBjVgw5GK8N8UeFtW8PajdanpY+0xNGR9mkPH4HtXVNyTujhhRpVE2lqfKFx9rhjazmt3U/3ZFIZccnA7cVPJeR6lYJbtDHFcKyqso+UMeRg4Hfrk+ld941tNDmQXggWXWrq4UGz85h5R9sYArhbvwxrC3Mu5YQudz7J1OB+HWtlUUlroeXOjKDaWqPa/gLrvgb4dwK2sr9t1u65kJjLxpgnEa46n+Zr1nxB4esbiK18QX/9o2gmnE0Nt5mwgtztCFgwGB6cZNfK/hG41LwPdjV7WPTptRdR5Uk6eYYB/s9gx9etS+NfiN4k8T6zaanJLP5lovGW4U9yK5ZUnUb1uerRxsKEErWfbXb8vM734nXlzBrcGi+F7y6vJ7q5dntp3B4wehb7oH1A4FUfB2geHtL1a61DxhqGlz6vAG+y2X2pSkbgZ5I4J988eledah4l1TUNlxfRR4GQs+MOAevNZBsUvpG2zuxIypA71NLDtL3tAr5hFy9xXXZksvizULa5uobSctbTSlykqhwTn5Tz6f0qGXVZr9pJLiUvcFDlnPU4r2DwH4N+EzafCNYa6u7/AGAymSQqob0Arq9R8BfDWaOGPTPDUl1JJ0MZbH4npVSq0YaJEwwGKrLmctPU+YorRZtkMNw01w3SKNCct2Ax1Nej+Efg74t1e3W71O2j0jT1+ZnmX96w9l/xr6B+Hnw6TRYDJY+HLHT5WOfOk+eTH1rt20SYjN5cGQDqM8VFTETkvdia0MspQf72V/JHmvwt8AeHtIC/2XZLO6nMl3OmWJ/2c165ptnHF0Az6msW+1Oz08eTGFjUf3axNT8WlV2wPtHsa5Y14w+N3Z68cM5JKmrI72aaK3yzyAmuc17xPHFEyxsOB2ridU8VgWbtJccgeteReKfiIYzJEkmW5xUvESqaQRqsPToe9VZ6HrPiy4utRFpA5eRzjAPStW10+Y2/nXGckd65P4O6b9phOtajzJL8y7uwrtPEesQQxMsbAACseXl1e52qfOlyrQwdSuo7dzz0rkNa1wLKPm71V8Ta4oLtvrzTxD4g/egK2TmrpUnNnHi8VCitWdJa3gaGGVW+61bM9xtlhkGeQev4V59oeoFrZ4Wzx0rphd+ZaRv3GOfbpV4ig4yMcDjFUp3PQ9K1Moi/NyMV6b4B8WcpFJJ+teD2V43kxkenNami6xJbvuViCprz1GUJXies3CpG0up9i6NqkdxEvzAg+9N1vTobyBvlBBFeN+A/GvmIkchbcPavWdJ1mO5iA5/Kvaw2KVSNnufO4vAyoT54bHjHxF+HkTTtqVgiw3sZ3I+3OT714Nrepajp10+n6pDsljc7T/eH9a+29ato7mFvlHIrxT4sfD+21qzeRY0WdMlX6Gt+VX1OepD2sbx0l+Z83ajeSSxuyMrKw6E9KyhqKKFVlAx1x3p/ibS9Q0W9ktLgKQDgEMDWIMk/MK6IwVjw6k5KWu5o3t/HcYQMQg7Vt+Gr2ytVG6QZz3rkJIznIqPe8Z603BNWJjVcZcx6Vcaxbm63yBWjOMY4r33wV8QNAXRrS28yCIonO7rmvknS7ws4jcZrau55IrYvDkHtzXLUoPoz08LjlC7kro+v9R+J+mR24WG5RyB2Nc7d/FBJkZFmQewNfI39v6gjkGZvzp8XiC9U7vMY/jXNPCV39o7oZvhl9g+gtY8ZRzSsZJT+dcpqvjFVyFnwPrXklzrt7N1cis+W5mkPzSMfxrOGWu95MurnyX8OJ3eu+NJHRo4pC2feue8O2N9r2sptVnQOCx7VlaVZS6jfR2sWNznqT0r3LSdLtPCPh0TKoacrndjvXROMMNC0VqzjpzrZjU5qj91G/Fqcmi6VHaIwBCjPtXL694mZkIaTP41yeq+J7i6mkZ2OK5LWNYkkJVSa5qWGlJ6nqYjNIU4WiX/EuvNKxVGrlJZGkYsxJpHZnbLHNNr16VJU1ZHzGIxE68uaR//Z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data:image/jpg;base64,%20/9j/4AAQSkZJRgABAQEAYABgAAD/2wBDAAUDBAQEAwUEBAQFBQUGBwwIBwcHBw8LCwkMEQ8SEhEPERETFhwXExQaFRERGCEYGh0dHx8fExciJCIeJBweHx7/2wBDAQUFBQcGBw4ICA4eFBEUHh4eHh4eHh4eHh4eHh4eHh4eHh4eHh4eHh4eHh4eHh4eHh4eHh4eHh4eHh4eHh4eHh7/wAARCAB/AL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1UUvSkEma39H8J6lqkQmGIoz0JGc1qlYxbRyk/SqFxXe3ngPUo8/OCB7Vj/8ACE6vNNtWMYz61SqR7kM4i571nzmvXbX4VzS4ae6fB6qFxisbxV8MbyztmmsJGlZeqMOo9qaqRZJ5ZN3otGwTU2pWlxZztDcwtG47MKpRMQ1OWqGty878ViawQQcVellOKy78lgazhGzNpS0IdG/5CcP+8K+qPhtg+EbtfRVP6V8q6Y2y+jY9jX0p8JNQW58P6lCrcrCDj8DXLmC9w78r+OxjeFPEV14m8Z+JbiJWTTbC3ECHsz7iD/KuU+KngVtW8bzXTK7M8UYVclsnHavRvBljb6T8PrxYo0SWVi8p7sSxNdomp6Xb2MV7FZia4ljVg7j5gQO1eDiMby5hOz1cYpJeVzqoUIxnyzjzPf5s8V8NfA/RtOhXW/FzLHBH8y2pP3v97/CuM+M2u6rqDR6b4esv7O0OEbNkS7Wcepx0Fev+KL681a7Ml458tT8kY+6K4bxNFHHA0gRTweD3qr1HUVSo7tbLov8AgnbUyyM6MujfY870+zNrp0ceNrEZNSzRL9lC7dzdKg0a9m1S/uI2XCwttAFbUVptZg3pXBWrSozaqP3tz4J0nGTRz4tVcbtv4VVltAzsGOB2rZvo3jhm8v7wGRXnF9rF5FfMc4weRXXg6dTEtuD2HTpczaOne3+z5IFZl7a+Z+8SprXXreazAlxvqS2mhnHysOa6ourT+NEOk4lfT4C0brJ2FZF3JGs7BTW9qTfY7R5AecVxaO0rsx9a6MNF1bzexdOldH2L4T01tQv1LY8tDls17t4ehjWzVY0UDGOnFeffDzSDHZHzflDnk11OoeKbHS54tNt3DP8AxNngV6Kr3lK60R6N1F3kdLdrbRr++2j3NUbqG1gUSRbQT0rkfE3iO31u4GlWjMSoGXBwCa5a71e/0W/QTTyPFG43Rk54qHOLlzETxCTstjq/GGvX1go8mHC/z+lUvDvigapC32qFgVO3pW+LrSPFWioIcMAOvdTVODSrPTbSZ1Cqx6iuHF4pYde89GXGnKUuZPQ87+IHhj+2Jnkt48MOVIFcUvw71iWDzLZVZwcFWOK960KFb6NmA4B496u21t9luwrW7tuPG1M1y5djcXUi5Tj7t9DVU423PBdK+FGsXh/02VLYegUsTVXxF8INctQZLWaG5THQ5Vq+oT9lVXjkxGwX5c85PpVSCPOd86MV+9gjA/KunH5zHARXNFyb7L82aww/P1PiLUdJvdMu2hvLaSGRT0ZcV6h8BNQZr7VbNj960yB9M/416N8R9J0fUFvGZIHXB2svr9frXnHwS014vGGpsik28VsVLdslhgV0VMSsThXJK11c3wMXTxEUeozWIt/BwDZ8x0DEexpuqTrH5cKr9yJRx9Kua3I0mlXOFIjj2oKztRiAuXL7sbVx+Qrwab/4UKtu0f1Pdox/fu/YzZo45ImbANcL4utt8Um0+tdzPuQMf4a5bXk3I5x9a9F2Z6NrRPnmDWZ9B8T3qqpIZzkV3Oh6xHq0ZZcK3pXM+OdJX+3GuUTHmDn61kac13p8++3Jx3FXjsupYunzx0n3PgMbQlGtJJdT0O/SG1hkkmYcqQBmvI9dVGvpGToTXSavqF7fqFkyoArnrqFgpyCTSynBSwqbqPVmMaTTuY7ZU8GrFney2/AJIqKZSGqHmvbklJWZdr7nZrp82oeGjqjTgqMgp3rlLCOaaV0hjZyBkgCtfw3c31xBLpcBJRlLYr3v4IfDSCy0eW/1W3Vrm5xww+6vpVVIUqVBOKKweHnWquHQ9x1TUU063lSPIhQYHq1cNOs00Ul2ysHYkgegrrrbUNL1KQSNslA9eRS6z9jkVFjVFXPOO9fN4mSoJ1W9TbE4OSTk3oc14LdrfWxLdZTeOM9DS/EdXMxmVSYz3rqZ49NawVVVDcAfLjrQlnHqWmNDdrhgO9c2X5hKtVcmnZ/doc/1b3eU5b4U6jcRXDr5R8k/eI6A12niGS4mcLEp2sOeK5jQmttBvbi2Z12HlfWvQdDs0uLKO+1AsIm5hiHDSe/sK9OtGlWpv2lrd2d9Gi1STkP8AwtDandH8iH5mbgVoeIPGml6PHMs0m0rwBEgZ8/jxVGO/aW+MeFS0jJCxIepBxgn0rk/iH4dhvrea+iZkuDlsA/KfbFVha3LDkimopbvS4qtCpGDcEO03x9pepXvkNbzxOGylxO4O76gYFddDbaPqFuz3ggkDDG6Prj3ryrwf4Vvriy86SJcn+E9al1Ow1DTdxX7RD7qTitqSSV0FKnOcFKSNfxL4R0a8le20rxZFYyHpb3Iwv4Gtbwx4Gl8K+FZFHlXMrnzJ5omyD/XFeeeGNOm1/xZBHcM0kULeZKWPYV6xrWoRxR/ZIp9pYBdgPaoqpqnJs9LBUXzqUUZXiGER6HcKUZSSpJIwDn0rH8QXEUU4XJLhFOO3StDxBrl1qOky2coXbEAcgdQOKxNcZZPs1wmT5lshP1AxXz9CtzY6rpb3Y/qenh4yWJalvYoJMJCdx+oqnqdvFJG69M0+Hc0jMpC465rO1a8WLJZunXFd6qW3PVcTzXxdpyveeSQNytxWIdJ2sAFFdLrd3HdapH8wzkg4qC4G3lelehTbaVj53G0o+0bZzk2mbjt2isrVNLjSMgDmu2h8plOSKzNWSHacYrdXucMqcWjzC+s/LY4FZjxYPSuv1uNFyQK52RdzHC11RbseZOFmeifs3eHzq3i6eeSPdBbRbnyOPYV9OzMLOCOFPlx1xXI/s++Dj4b8DJd3Ue281D99ICOVX+Fa6HXZts341x42voo9j6PKMJyRu92cj4cuLTTNIe4mO2QDjJ6mtXwzr1prEk6XE6qyglBnHavKdS1dbr5dxCDoM1V0/UWtLtZkbGDzWeJy14inK7tLoeLVrKSstj3bwHbyanrjSTTuETgDNdp4ks5LOweaCYHCntivnmz8carpl79p0uVUX+KNxkNV7W/i3rF/a/Z5IEi4wdp61NHB1acFGxnSlGnGzLtlNcX3jiz+3NNMpkGIYz/AKxv4V+hOM+1eqeM9fvfDPhJtQuJ4ptXuW8uEDhUOOdo9FH64r5ut/E17HqtvewLmWCRXX3IOa6/xB4kvvGGpC5uwluUQLDbqeEX/E+tYY/LqterTg/4S1fm1svQ66VaL23Lmi+ONfsT/rFuOcneOT+IrYvvipLcW3kzWLJKO6tkGvLrjULq3nkWKPaqHDE0QatbSnDJmU9+1epKleJqsS27Nn0H4N+Inh5bJEuL6KCbHKSHbXXw69oepRfJc28qt6MDXx3qbSTTbeMe1avgrw3quqeJLGxsb6e2jlkBldJCNqDqaUYckbXK9tzyson1Q1tpelWt1qFsscTOP4RyxrmrQedIL24mwWJ2A9WNPu57d76SwLs1hpyKrODnfxyTVf7Bf69f291pNq7WsLDBBwuK4MQ3NNJHvYanGnH3nYjl1K2kvZtPUp5jIVx3zjNVbeRri00+NYywXdGxAzjB/wAKsr4P1Ia+9+yRxZkBJLZJrB1bXtU8KQalYRzbE8wPujHPzcdfwrwpp08bCU9Lxa+7UcpRliIOi07ruWPEMkVikzDn9K8p8S+IVVZSG6A8ZqS/8RajJDJJe3czRclFZuCD1z6/jXmryT6trgskcshfnHpXfQhOpeVRWt89PwLxGKnSSjbV6GhY3kwvbeaRmLTMWx6Lnium1GSbyTt4rOsNM3+KIbCMbnUBpWxxGg7V1Os2atkItelSqxUUzxcV8Vm9ThxcXKzcucVNLIZF+bNXbmyCNkrmoDGewrX28TzXKxz+qQmT6V0nwY8Dt4m8VxNcR5srRg8uRwx7LVX7DJcTLGqbmdgqqB1Jr6Z+F3haPw34XijEYFxKN8rY5LGqeI0tE1wlBVql3sja1GSO1txDGAERQo+grgtbui9xx611mvF9rZriL1GaY15WJm2z67DU0onkviLQ9S0LWZ9L1CIx3ELYI7EdiPUGsuVWjbDNzX2B8T/hzpvjOzjm+WO+gGbedf4h/cb/AGT+hr5j8VaBaaDJfWt/ZaqL2OTy41dMKpxnOehFfSRndHw1XDuN7bHMfaivQ1JCklwpmcERg8nNPS50eR4baS1eHDfvJt2W/KujstDXWkcxXNqYok+SBX2ZPqc05TUdyIUnN2WpLpGix6ppRk0yA21xFnLSyD95j0FYmt6frNtfxtGTJMFy3ln7uOxqlJJqMNyItMtLlXR8A7TuDDtVy48faxCZ7ae1txvYbw0eGDDr+dZpTvpqbN03HW6Y/Tbvy1m/t2GcLcLiLAxk+tWY9AjurhX0+dHRsAbT0PofSuW1TVtS1i+UzTM2CfLLfKqA+npWrPZ39hZA2WuRyxTDzJNikYOOmfWlJNdbBTkpdLpfebwsdH0PU4rW+uXvLu4O1EiIIjP+0a7f4WaXrentqWszWYa0BNukgYZT1OK8I02G/wBc8R21lYLK91NIFXaSxz3NfTyXVlpC6PoWnwSl7cbrnrvmZRkkj61x4uXs46vVnq5XD21TmUbJGxcx22k+Dp45ZCbu5DSSk+44Fdb4W12DTfBdlF5eyUWynA9cV5rc3tv4ouo7e1vI3nkmCzRIjq0a9SSG9gaveIdVCXAhhjdYUZUHykcdK4FieS8l6Hs1MJCulGXqYHxR8Wa0dStoLK9eEyTooRT1JOOaXVobe98U3dpeEFXtBuz3YYP4da5TxJ5uofF7StPQEpEftMuPRRx+pFXfGt5cWHj8uuTG1pyO/Kf/AFq8yvS550q0tZfo7/5EyUKc4qCsk0v6+84H4mNb6XHLb28hZCTjJ5BrnPhsn+lS3bqdxBIPH9azPHmpm8vWQSEgnoT711fw80u11GzFr5VxJcGPd8gIUe2R3r2fZ8uHt3ON1PbY122iep/A9PAt/BrD+IdSt7fVZbkRxK8mx1jC8Y+pJrqfEXgGNkM2hXyXsZGQpIJx9RXyT44tJLPxBIhUqu0FGznI9Qe9SeHvGXirQJBNpet3kAUYC+YSuPoeK6PYU500rHlVay9rJTXU9v1vQb6yJF1Yyx477cj8652azldm8mCSQgZO1ScD1qv4X/aC8S2sX2fXrO01aAclnXbIR6ZHH6V698GfiPovibVroaPpENiZI0M8Ui7skZzyOnUYrhng3CXxaChhY4h+5IxPgp4QfUtS/tq+jxawNiEMPvN6/hXuFxMkaCNccU0SQRRt5MSRKxJwgwM1l3Fwu4knmtI/u1a57WEwapQUSprZDqa5W5jXfWxqd2GJG6sC6uPnrnm02etTjZHq/wANPEDLZRabqbZmQYVifvDsa2vHHhLT/Edn5qHyrtR8kigcjOcEdxXg3gjxA1xpy28khF1anajZ5Ir2rwV4kXULRYpWxIowQTXo0MTF2gzwcXgpq9WPzPmb4sWNxoVzK0mgw2MqytGqrECsuR/rARxjHrXDQeIrk2LWPl2qRZG9o0GcZH3u5H0r7T8c+GbTxFYPDcQpICOCVBIr5c+Iuh6h4N1CRrjR7TyfNza3ghBjUE/dZex759q7U0tLHlVab+JPQw7nUI9WluLXT7eOZ8MGl5ySo+VueFXB7muH1qGW1vmt7iSJ3TgsnIPH/wBfrXZx6tDbXDzalMLdJAC3lwMoJBHIByGB5x+FV9RvvC4lje10+1vkn3EK2Ukxj5c/NtUg8EdKcJcr2MKkOdavUoaTNp+BG907xCM+aqRcngHdg9s8etczqVzLGXgjuHNuW3KMkbgemRWxbXyXrxzSXsGn3lucpJ5AERjGBtwByR6d6n1OC2klaa1sLCSZHKuzTDBbruwTnnjgj1/Bp2epEo8y0PT/ANnfwhdafot140vPJhnlXbYrMPmK939h716N4N0+y1e21TxXfXZRzKYbO4V8Myr99l9iePwrwXTL7WvE2p2nhvT7+7muZl8kwwTHyYF6Yyf4VHU/hXufjbw3qXhjw5p2n2Bt502JbQxRudynt9c9zivOxPNdykj6PL5U3TjSg7f1qUdInefWNU1OHT4ZLRMW8t0hIkfIyQBnrjGTWJqM19atbixuTLp/mAXEdyEWQEnhl28cV3UEth4O8HR6f5iSzgF7h1YfNI3Lfhnj6Cvnr4g+KvN1JPKJLtOuAp6/NXnSotyUY6tnouooxc5aJHewW8v/AAmuuamDdQSGCK2t7qO285E43MCvXnisv4m3vk+Mbfzp2cnT0JcR7STsb+HtXcafr2l2vhW4nkeIzicpJuIwrYGB9elePfGO9EvirzElLY0+Pv0+Q8U8PT9pFJ+RzY6Spxv5nkusTedfysDxuPNdH4D8aXvhu6SSNjtBGQeQR9K5Jhuy360wdK92pSjOHKz5ijiqlKp7SD1PS/iL8QbPxTYQxTaVaLPFnypYowhQdwcdR7V52Hx/rB8vt3qO3RpZVjSN5HY4CqMk/QV7/wDCD4LR3EcGseMImZCN0Nhjk+m//CsoxhQja5vJ1sfVvb7tEeSeEvCfiDxVdiHQ9IeUMeZnUrGn1Y8V9YfBz4Z2vgXRSXZZ9UuQGuZwMD/dHsK7LSdIhs7eOG1sorK3ThI41A/lW/HHiMcYFZyk6mnQ9XD4WGGfNe7Oa1GaVCUUH0Arnr+8kiyWyK7a/aziQszLux1NeeeKLuOafZF09q8+vDl2Z7dCfMtilNeGRjzVG4kIakXh6hvpFUjmsUbyOV0S4a21GUq2DnP4V6H4T1947lZUkwytgj1FeSWd1i+ifPDrg1saTqE1pqBEuF3kMMdMdP6frWU7p3QQUZRsfWXhjWYb62QlgSRSeMfDNhr2my29zbxzRSKQysMg15D4L8RNazopc7D717PoOrR3UK/MCCK9fB4tVY8stzwMfgZUJe0hsfK3xC+F+oaJNP8AZ3e60d9oWORyZLfn+E9xXOXnhGCLTNVhl0orcQWQmtZIju8xj14/vV9meIdHt9QtnBjVgw5GK8N8UeFtW8PajdanpY+0xNGR9mkPH4HtXVNyTujhhRpVE2lqfKFx9rhjazmt3U/3ZFIZccnA7cVPJeR6lYJbtDHFcKyqso+UMeRg4Hfrk+ld941tNDmQXggWXWrq4UGz85h5R9sYArhbvwxrC3Mu5YQudz7J1OB+HWtlUUlroeXOjKDaWqPa/gLrvgb4dwK2sr9t1u65kJjLxpgnEa46n+Zr1nxB4esbiK18QX/9o2gmnE0Nt5mwgtztCFgwGB6cZNfK/hG41LwPdjV7WPTptRdR5Uk6eYYB/s9gx9etS+NfiN4k8T6zaanJLP5lovGW4U9yK5ZUnUb1uerRxsKEErWfbXb8vM734nXlzBrcGi+F7y6vJ7q5dntp3B4wehb7oH1A4FUfB2geHtL1a61DxhqGlz6vAG+y2X2pSkbgZ5I4J988eledah4l1TUNlxfRR4GQs+MOAevNZBsUvpG2zuxIypA71NLDtL3tAr5hFy9xXXZksvizULa5uobSctbTSlykqhwTn5Tz6f0qGXVZr9pJLiUvcFDlnPU4r2DwH4N+EzafCNYa6u7/AGAymSQqob0Arq9R8BfDWaOGPTPDUl1JJ0MZbH4npVSq0YaJEwwGKrLmctPU+YorRZtkMNw01w3SKNCct2Ax1Nej+Efg74t1e3W71O2j0jT1+ZnmX96w9l/xr6B+Hnw6TRYDJY+HLHT5WOfOk+eTH1rt20SYjN5cGQDqM8VFTETkvdia0MspQf72V/JHmvwt8AeHtIC/2XZLO6nMl3OmWJ/2c165ptnHF0Az6msW+1Oz08eTGFjUf3axNT8WlV2wPtHsa5Y14w+N3Z68cM5JKmrI72aaK3yzyAmuc17xPHFEyxsOB2ridU8VgWbtJccgeteReKfiIYzJEkmW5xUvESqaQRqsPToe9VZ6HrPiy4utRFpA5eRzjAPStW10+Y2/nXGckd65P4O6b9phOtajzJL8y7uwrtPEesQQxMsbAACseXl1e52qfOlyrQwdSuo7dzz0rkNa1wLKPm71V8Ta4oLtvrzTxD4g/egK2TmrpUnNnHi8VCitWdJa3gaGGVW+61bM9xtlhkGeQev4V59oeoFrZ4Wzx0rphd+ZaRv3GOfbpV4ig4yMcDjFUp3PQ9K1Moi/NyMV6b4B8WcpFJJ+teD2V43kxkenNami6xJbvuViCprz1GUJXies3CpG0up9i6NqkdxEvzAg+9N1vTobyBvlBBFeN+A/GvmIkchbcPavWdJ1mO5iA5/Kvaw2KVSNnufO4vAyoT54bHjHxF+HkTTtqVgiw3sZ3I+3OT714Nrepajp10+n6pDsljc7T/eH9a+29ato7mFvlHIrxT4sfD+21qzeRY0WdMlX6Gt+VX1OepD2sbx0l+Z83ajeSSxuyMrKw6E9KyhqKKFVlAx1x3p/ibS9Q0W9ktLgKQDgEMDWIMk/MK6IwVjw6k5KWu5o3t/HcYQMQg7Vt+Gr2ytVG6QZz3rkJIznIqPe8Z603BNWJjVcZcx6Vcaxbm63yBWjOMY4r33wV8QNAXRrS28yCIonO7rmvknS7ws4jcZrau55IrYvDkHtzXLUoPoz08LjlC7kro+v9R+J+mR24WG5RyB2Nc7d/FBJkZFmQewNfI39v6gjkGZvzp8XiC9U7vMY/jXNPCV39o7oZvhl9g+gtY8ZRzSsZJT+dcpqvjFVyFnwPrXklzrt7N1cis+W5mkPzSMfxrOGWu95MurnyX8OJ3eu+NJHRo4pC2feue8O2N9r2sptVnQOCx7VlaVZS6jfR2sWNznqT0r3LSdLtPCPh0TKoacrndjvXROMMNC0VqzjpzrZjU5qj91G/Fqcmi6VHaIwBCjPtXL694mZkIaTP41yeq+J7i6mkZ2OK5LWNYkkJVSa5qWGlJ6nqYjNIU4WiX/EuvNKxVGrlJZGkYsxJpHZnbLHNNr16VJU1ZHzGIxE68uaR//Z"/>
          <p:cNvSpPr>
            <a:spLocks noChangeAspect="1" noChangeArrowheads="1"/>
          </p:cNvSpPr>
          <p:nvPr/>
        </p:nvSpPr>
        <p:spPr bwMode="auto">
          <a:xfrm>
            <a:off x="51752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8" descr="data:image/jpg;base64,%20/9j/4AAQSkZJRgABAQEAYABgAAD/2wBDAAUDBAQEAwUEBAQFBQUGBwwIBwcHBw8LCwkMEQ8SEhEPERETFhwXExQaFRERGCEYGh0dHx8fExciJCIeJBweHx7/2wBDAQUFBQcGBw4ICA4eFBEUHh4eHh4eHh4eHh4eHh4eHh4eHh4eHh4eHh4eHh4eHh4eHh4eHh4eHh4eHh4eHh4eHh7/wAARCAB/AL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1UUvSkEma39H8J6lqkQmGIoz0JGc1qlYxbRyk/SqFxXe3ngPUo8/OCB7Vj/8ACE6vNNtWMYz61SqR7kM4i571nzmvXbX4VzS4ae6fB6qFxisbxV8MbyztmmsJGlZeqMOo9qaqRZJ5ZN3otGwTU2pWlxZztDcwtG47MKpRMQ1OWqGty878ViawQQcVellOKy78lgazhGzNpS0IdG/5CcP+8K+qPhtg+EbtfRVP6V8q6Y2y+jY9jX0p8JNQW58P6lCrcrCDj8DXLmC9w78r+OxjeFPEV14m8Z+JbiJWTTbC3ECHsz7iD/KuU+KngVtW8bzXTK7M8UYVclsnHavRvBljb6T8PrxYo0SWVi8p7sSxNdomp6Xb2MV7FZia4ljVg7j5gQO1eDiMby5hOz1cYpJeVzqoUIxnyzjzPf5s8V8NfA/RtOhXW/FzLHBH8y2pP3v97/CuM+M2u6rqDR6b4esv7O0OEbNkS7Wcepx0Fev+KL681a7Ml458tT8kY+6K4bxNFHHA0gRTweD3qr1HUVSo7tbLov8AgnbUyyM6MujfY870+zNrp0ceNrEZNSzRL9lC7dzdKg0a9m1S/uI2XCwttAFbUVptZg3pXBWrSozaqP3tz4J0nGTRz4tVcbtv4VVltAzsGOB2rZvo3jhm8v7wGRXnF9rF5FfMc4weRXXg6dTEtuD2HTpczaOne3+z5IFZl7a+Z+8SprXXreazAlxvqS2mhnHysOa6ourT+NEOk4lfT4C0brJ2FZF3JGs7BTW9qTfY7R5AecVxaO0rsx9a6MNF1bzexdOldH2L4T01tQv1LY8tDls17t4ehjWzVY0UDGOnFeffDzSDHZHzflDnk11OoeKbHS54tNt3DP8AxNngV6Kr3lK60R6N1F3kdLdrbRr++2j3NUbqG1gUSRbQT0rkfE3iO31u4GlWjMSoGXBwCa5a71e/0W/QTTyPFG43Rk54qHOLlzETxCTstjq/GGvX1go8mHC/z+lUvDvigapC32qFgVO3pW+LrSPFWioIcMAOvdTVODSrPTbSZ1Cqx6iuHF4pYde89GXGnKUuZPQ87+IHhj+2Jnkt48MOVIFcUvw71iWDzLZVZwcFWOK960KFb6NmA4B496u21t9luwrW7tuPG1M1y5djcXUi5Tj7t9DVU423PBdK+FGsXh/02VLYegUsTVXxF8INctQZLWaG5THQ5Vq+oT9lVXjkxGwX5c85PpVSCPOd86MV+9gjA/KunH5zHARXNFyb7L82aww/P1PiLUdJvdMu2hvLaSGRT0ZcV6h8BNQZr7VbNj960yB9M/416N8R9J0fUFvGZIHXB2svr9frXnHwS014vGGpsik28VsVLdslhgV0VMSsThXJK11c3wMXTxEUeozWIt/BwDZ8x0DEexpuqTrH5cKr9yJRx9Kua3I0mlXOFIjj2oKztRiAuXL7sbVx+Qrwab/4UKtu0f1Pdox/fu/YzZo45ImbANcL4utt8Um0+tdzPuQMf4a5bXk3I5x9a9F2Z6NrRPnmDWZ9B8T3qqpIZzkV3Oh6xHq0ZZcK3pXM+OdJX+3GuUTHmDn61kac13p8++3Jx3FXjsupYunzx0n3PgMbQlGtJJdT0O/SG1hkkmYcqQBmvI9dVGvpGToTXSavqF7fqFkyoArnrqFgpyCTSynBSwqbqPVmMaTTuY7ZU8GrFney2/AJIqKZSGqHmvbklJWZdr7nZrp82oeGjqjTgqMgp3rlLCOaaV0hjZyBkgCtfw3c31xBLpcBJRlLYr3v4IfDSCy0eW/1W3Vrm5xww+6vpVVIUqVBOKKweHnWquHQ9x1TUU063lSPIhQYHq1cNOs00Ul2ysHYkgegrrrbUNL1KQSNslA9eRS6z9jkVFjVFXPOO9fN4mSoJ1W9TbE4OSTk3oc14LdrfWxLdZTeOM9DS/EdXMxmVSYz3rqZ49NawVVVDcAfLjrQlnHqWmNDdrhgO9c2X5hKtVcmnZ/doc/1b3eU5b4U6jcRXDr5R8k/eI6A12niGS4mcLEp2sOeK5jQmttBvbi2Z12HlfWvQdDs0uLKO+1AsIm5hiHDSe/sK9OtGlWpv2lrd2d9Gi1STkP8AwtDandH8iH5mbgVoeIPGml6PHMs0m0rwBEgZ8/jxVGO/aW+MeFS0jJCxIepBxgn0rk/iH4dhvrea+iZkuDlsA/KfbFVha3LDkimopbvS4qtCpGDcEO03x9pepXvkNbzxOGylxO4O76gYFddDbaPqFuz3ggkDDG6Prj3ryrwf4Vvriy86SJcn+E9al1Ow1DTdxX7RD7qTitqSSV0FKnOcFKSNfxL4R0a8le20rxZFYyHpb3Iwv4Gtbwx4Gl8K+FZFHlXMrnzJ5omyD/XFeeeGNOm1/xZBHcM0kULeZKWPYV6xrWoRxR/ZIp9pYBdgPaoqpqnJs9LBUXzqUUZXiGER6HcKUZSSpJIwDn0rH8QXEUU4XJLhFOO3StDxBrl1qOky2coXbEAcgdQOKxNcZZPs1wmT5lshP1AxXz9CtzY6rpb3Y/qenh4yWJalvYoJMJCdx+oqnqdvFJG69M0+Hc0jMpC465rO1a8WLJZunXFd6qW3PVcTzXxdpyveeSQNytxWIdJ2sAFFdLrd3HdapH8wzkg4qC4G3lelehTbaVj53G0o+0bZzk2mbjt2isrVNLjSMgDmu2h8plOSKzNWSHacYrdXucMqcWjzC+s/LY4FZjxYPSuv1uNFyQK52RdzHC11RbseZOFmeifs3eHzq3i6eeSPdBbRbnyOPYV9OzMLOCOFPlx1xXI/s++Dj4b8DJd3Ue281D99ICOVX+Fa6HXZts341x42voo9j6PKMJyRu92cj4cuLTTNIe4mO2QDjJ6mtXwzr1prEk6XE6qyglBnHavKdS1dbr5dxCDoM1V0/UWtLtZkbGDzWeJy14inK7tLoeLVrKSstj3bwHbyanrjSTTuETgDNdp4ks5LOweaCYHCntivnmz8carpl79p0uVUX+KNxkNV7W/i3rF/a/Z5IEi4wdp61NHB1acFGxnSlGnGzLtlNcX3jiz+3NNMpkGIYz/AKxv4V+hOM+1eqeM9fvfDPhJtQuJ4ptXuW8uEDhUOOdo9FH64r5ut/E17HqtvewLmWCRXX3IOa6/xB4kvvGGpC5uwluUQLDbqeEX/E+tYY/LqterTg/4S1fm1svQ66VaL23Lmi+ONfsT/rFuOcneOT+IrYvvipLcW3kzWLJKO6tkGvLrjULq3nkWKPaqHDE0QatbSnDJmU9+1epKleJqsS27Nn0H4N+Inh5bJEuL6KCbHKSHbXXw69oepRfJc28qt6MDXx3qbSTTbeMe1avgrw3quqeJLGxsb6e2jlkBldJCNqDqaUYckbXK9tzyson1Q1tpelWt1qFsscTOP4RyxrmrQedIL24mwWJ2A9WNPu57d76SwLs1hpyKrODnfxyTVf7Bf69f291pNq7WsLDBBwuK4MQ3NNJHvYanGnH3nYjl1K2kvZtPUp5jIVx3zjNVbeRri00+NYywXdGxAzjB/wAKsr4P1Ia+9+yRxZkBJLZJrB1bXtU8KQalYRzbE8wPujHPzcdfwrwpp08bCU9Lxa+7UcpRliIOi07ruWPEMkVikzDn9K8p8S+IVVZSG6A8ZqS/8RajJDJJe3czRclFZuCD1z6/jXmryT6trgskcshfnHpXfQhOpeVRWt89PwLxGKnSSjbV6GhY3kwvbeaRmLTMWx6Lnium1GSbyTt4rOsNM3+KIbCMbnUBpWxxGg7V1Os2atkItelSqxUUzxcV8Vm9ThxcXKzcucVNLIZF+bNXbmyCNkrmoDGewrX28TzXKxz+qQmT6V0nwY8Dt4m8VxNcR5srRg8uRwx7LVX7DJcTLGqbmdgqqB1Jr6Z+F3haPw34XijEYFxKN8rY5LGqeI0tE1wlBVql3sja1GSO1txDGAERQo+grgtbui9xx611mvF9rZriL1GaY15WJm2z67DU0onkviLQ9S0LWZ9L1CIx3ELYI7EdiPUGsuVWjbDNzX2B8T/hzpvjOzjm+WO+gGbedf4h/cb/AGT+hr5j8VaBaaDJfWt/ZaqL2OTy41dMKpxnOehFfSRndHw1XDuN7bHMfaivQ1JCklwpmcERg8nNPS50eR4baS1eHDfvJt2W/KujstDXWkcxXNqYok+SBX2ZPqc05TUdyIUnN2WpLpGix6ppRk0yA21xFnLSyD95j0FYmt6frNtfxtGTJMFy3ln7uOxqlJJqMNyItMtLlXR8A7TuDDtVy48faxCZ7ae1txvYbw0eGDDr+dZpTvpqbN03HW6Y/Tbvy1m/t2GcLcLiLAxk+tWY9AjurhX0+dHRsAbT0PofSuW1TVtS1i+UzTM2CfLLfKqA+npWrPZ39hZA2WuRyxTDzJNikYOOmfWlJNdbBTkpdLpfebwsdH0PU4rW+uXvLu4O1EiIIjP+0a7f4WaXrentqWszWYa0BNukgYZT1OK8I02G/wBc8R21lYLK91NIFXaSxz3NfTyXVlpC6PoWnwSl7cbrnrvmZRkkj61x4uXs46vVnq5XD21TmUbJGxcx22k+Dp45ZCbu5DSSk+44Fdb4W12DTfBdlF5eyUWynA9cV5rc3tv4ouo7e1vI3nkmCzRIjq0a9SSG9gaveIdVCXAhhjdYUZUHykcdK4FieS8l6Hs1MJCulGXqYHxR8Wa0dStoLK9eEyTooRT1JOOaXVobe98U3dpeEFXtBuz3YYP4da5TxJ5uofF7StPQEpEftMuPRRx+pFXfGt5cWHj8uuTG1pyO/Kf/AFq8yvS550q0tZfo7/5EyUKc4qCsk0v6+84H4mNb6XHLb28hZCTjJ5BrnPhsn+lS3bqdxBIPH9azPHmpm8vWQSEgnoT711fw80u11GzFr5VxJcGPd8gIUe2R3r2fZ8uHt3ON1PbY122iep/A9PAt/BrD+IdSt7fVZbkRxK8mx1jC8Y+pJrqfEXgGNkM2hXyXsZGQpIJx9RXyT44tJLPxBIhUqu0FGznI9Qe9SeHvGXirQJBNpet3kAUYC+YSuPoeK6PYU500rHlVay9rJTXU9v1vQb6yJF1Yyx477cj8652azldm8mCSQgZO1ScD1qv4X/aC8S2sX2fXrO01aAclnXbIR6ZHH6V698GfiPovibVroaPpENiZI0M8Ui7skZzyOnUYrhng3CXxaChhY4h+5IxPgp4QfUtS/tq+jxawNiEMPvN6/hXuFxMkaCNccU0SQRRt5MSRKxJwgwM1l3Fwu4knmtI/u1a57WEwapQUSprZDqa5W5jXfWxqd2GJG6sC6uPnrnm02etTjZHq/wANPEDLZRabqbZmQYVifvDsa2vHHhLT/Edn5qHyrtR8kigcjOcEdxXg3gjxA1xpy28khF1anajZ5Ir2rwV4kXULRYpWxIowQTXo0MTF2gzwcXgpq9WPzPmb4sWNxoVzK0mgw2MqytGqrECsuR/rARxjHrXDQeIrk2LWPl2qRZG9o0GcZH3u5H0r7T8c+GbTxFYPDcQpICOCVBIr5c+Iuh6h4N1CRrjR7TyfNza3ghBjUE/dZex759q7U0tLHlVab+JPQw7nUI9WluLXT7eOZ8MGl5ySo+VueFXB7muH1qGW1vmt7iSJ3TgsnIPH/wBfrXZx6tDbXDzalMLdJAC3lwMoJBHIByGB5x+FV9RvvC4lje10+1vkn3EK2Ukxj5c/NtUg8EdKcJcr2MKkOdavUoaTNp+BG907xCM+aqRcngHdg9s8etczqVzLGXgjuHNuW3KMkbgemRWxbXyXrxzSXsGn3lucpJ5AERjGBtwByR6d6n1OC2klaa1sLCSZHKuzTDBbruwTnnjgj1/Bp2epEo8y0PT/ANnfwhdafot140vPJhnlXbYrMPmK939h716N4N0+y1e21TxXfXZRzKYbO4V8Myr99l9iePwrwXTL7WvE2p2nhvT7+7muZl8kwwTHyYF6Yyf4VHU/hXufjbw3qXhjw5p2n2Bt502JbQxRudynt9c9zivOxPNdykj6PL5U3TjSg7f1qUdInefWNU1OHT4ZLRMW8t0hIkfIyQBnrjGTWJqM19atbixuTLp/mAXEdyEWQEnhl28cV3UEth4O8HR6f5iSzgF7h1YfNI3Lfhnj6Cvnr4g+KvN1JPKJLtOuAp6/NXnSotyUY6tnouooxc5aJHewW8v/AAmuuamDdQSGCK2t7qO285E43MCvXnisv4m3vk+Mbfzp2cnT0JcR7STsb+HtXcafr2l2vhW4nkeIzicpJuIwrYGB9elePfGO9EvirzElLY0+Pv0+Q8U8PT9pFJ+RzY6Spxv5nkusTedfysDxuPNdH4D8aXvhu6SSNjtBGQeQR9K5Jhuy360wdK92pSjOHKz5ijiqlKp7SD1PS/iL8QbPxTYQxTaVaLPFnypYowhQdwcdR7V52Hx/rB8vt3qO3RpZVjSN5HY4CqMk/QV7/wDCD4LR3EcGseMImZCN0Nhjk+m//CsoxhQja5vJ1sfVvb7tEeSeEvCfiDxVdiHQ9IeUMeZnUrGn1Y8V9YfBz4Z2vgXRSXZZ9UuQGuZwMD/dHsK7LSdIhs7eOG1sorK3ThI41A/lW/HHiMcYFZyk6mnQ9XD4WGGfNe7Oa1GaVCUUH0Arnr+8kiyWyK7a/aziQszLux1NeeeKLuOafZF09q8+vDl2Z7dCfMtilNeGRjzVG4kIakXh6hvpFUjmsUbyOV0S4a21GUq2DnP4V6H4T1947lZUkwytgj1FeSWd1i+ifPDrg1saTqE1pqBEuF3kMMdMdP6frWU7p3QQUZRsfWXhjWYb62QlgSRSeMfDNhr2my29zbxzRSKQysMg15D4L8RNazopc7D717PoOrR3UK/MCCK9fB4tVY8stzwMfgZUJe0hsfK3xC+F+oaJNP8AZ3e60d9oWORyZLfn+E9xXOXnhGCLTNVhl0orcQWQmtZIju8xj14/vV9meIdHt9QtnBjVgw5GK8N8UeFtW8PajdanpY+0xNGR9mkPH4HtXVNyTujhhRpVE2lqfKFx9rhjazmt3U/3ZFIZccnA7cVPJeR6lYJbtDHFcKyqso+UMeRg4Hfrk+ld941tNDmQXggWXWrq4UGz85h5R9sYArhbvwxrC3Mu5YQudz7J1OB+HWtlUUlroeXOjKDaWqPa/gLrvgb4dwK2sr9t1u65kJjLxpgnEa46n+Zr1nxB4esbiK18QX/9o2gmnE0Nt5mwgtztCFgwGB6cZNfK/hG41LwPdjV7WPTptRdR5Uk6eYYB/s9gx9etS+NfiN4k8T6zaanJLP5lovGW4U9yK5ZUnUb1uerRxsKEErWfbXb8vM734nXlzBrcGi+F7y6vJ7q5dntp3B4wehb7oH1A4FUfB2geHtL1a61DxhqGlz6vAG+y2X2pSkbgZ5I4J988eledah4l1TUNlxfRR4GQs+MOAevNZBsUvpG2zuxIypA71NLDtL3tAr5hFy9xXXZksvizULa5uobSctbTSlykqhwTn5Tz6f0qGXVZr9pJLiUvcFDlnPU4r2DwH4N+EzafCNYa6u7/AGAymSQqob0Arq9R8BfDWaOGPTPDUl1JJ0MZbH4npVSq0YaJEwwGKrLmctPU+YorRZtkMNw01w3SKNCct2Ax1Nej+Efg74t1e3W71O2j0jT1+ZnmX96w9l/xr6B+Hnw6TRYDJY+HLHT5WOfOk+eTH1rt20SYjN5cGQDqM8VFTETkvdia0MspQf72V/JHmvwt8AeHtIC/2XZLO6nMl3OmWJ/2c165ptnHF0Az6msW+1Oz08eTGFjUf3axNT8WlV2wPtHsa5Y14w+N3Z68cM5JKmrI72aaK3yzyAmuc17xPHFEyxsOB2ridU8VgWbtJccgeteReKfiIYzJEkmW5xUvESqaQRqsPToe9VZ6HrPiy4utRFpA5eRzjAPStW10+Y2/nXGckd65P4O6b9phOtajzJL8y7uwrtPEesQQxMsbAACseXl1e52qfOlyrQwdSuo7dzz0rkNa1wLKPm71V8Ta4oLtvrzTxD4g/egK2TmrpUnNnHi8VCitWdJa3gaGGVW+61bM9xtlhkGeQev4V59oeoFrZ4Wzx0rphd+ZaRv3GOfbpV4ig4yMcDjFUp3PQ9K1Moi/NyMV6b4B8WcpFJJ+teD2V43kxkenNami6xJbvuViCprz1GUJXies3CpG0up9i6NqkdxEvzAg+9N1vTobyBvlBBFeN+A/GvmIkchbcPavWdJ1mO5iA5/Kvaw2KVSNnufO4vAyoT54bHjHxF+HkTTtqVgiw3sZ3I+3OT714Nrepajp10+n6pDsljc7T/eH9a+29ato7mFvlHIrxT4sfD+21qzeRY0WdMlX6Gt+VX1OepD2sbx0l+Z83ajeSSxuyMrKw6E9KyhqKKFVlAx1x3p/ibS9Q0W9ktLgKQDgEMDWIMk/MK6IwVjw6k5KWu5o3t/HcYQMQg7Vt+Gr2ytVG6QZz3rkJIznIqPe8Z603BNWJjVcZcx6Vcaxbm63yBWjOMY4r33wV8QNAXRrS28yCIonO7rmvknS7ws4jcZrau55IrYvDkHtzXLUoPoz08LjlC7kro+v9R+J+mR24WG5RyB2Nc7d/FBJkZFmQewNfI39v6gjkGZvzp8XiC9U7vMY/jXNPCV39o7oZvhl9g+gtY8ZRzSsZJT+dcpqvjFVyFnwPrXklzrt7N1cis+W5mkPzSMfxrOGWu95MurnyX8OJ3eu+NJHRo4pC2feue8O2N9r2sptVnQOCx7VlaVZS6jfR2sWNznqT0r3LSdLtPCPh0TKoacrndjvXROMMNC0VqzjpzrZjU5qj91G/Fqcmi6VHaIwBCjPtXL694mZkIaTP41yeq+J7i6mkZ2OK5LWNYkkJVSa5qWGlJ6nqYjNIU4WiX/EuvNKxVGrlJZGkYsxJpHZnbLHNNr16VJU1ZHzGIxE68uaR//Z"/>
          <p:cNvSpPr>
            <a:spLocks noChangeAspect="1" noChangeArrowheads="1"/>
          </p:cNvSpPr>
          <p:nvPr/>
        </p:nvSpPr>
        <p:spPr bwMode="auto">
          <a:xfrm>
            <a:off x="66992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2" descr="data:image/jpg;base64,%20/9j/4AAQSkZJRgABAQEAYABgAAD/2wBDAAUDBAQEAwUEBAQFBQUGBwwIBwcHBw8LCwkMEQ8SEhEPERETFhwXExQaFRERGCEYGh0dHx8fExciJCIeJBweHx7/2wBDAQUFBQcGBw4ICA4eFBEUHh4eHh4eHh4eHh4eHh4eHh4eHh4eHh4eHh4eHh4eHh4eHh4eHh4eHh4eHh4eHh4eHh7/wAARCAB/AL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1UUvSkEma39H8J6lqkQmGIoz0JGc1qlYxbRyk/SqFxXe3ngPUo8/OCB7Vj/8ACE6vNNtWMYz61SqR7kM4i571nzmvXbX4VzS4ae6fB6qFxisbxV8MbyztmmsJGlZeqMOo9qaqRZJ5ZN3otGwTU2pWlxZztDcwtG47MKpRMQ1OWqGty878ViawQQcVellOKy78lgazhGzNpS0IdG/5CcP+8K+qPhtg+EbtfRVP6V8q6Y2y+jY9jX0p8JNQW58P6lCrcrCDj8DXLmC9w78r+OxjeFPEV14m8Z+JbiJWTTbC3ECHsz7iD/KuU+KngVtW8bzXTK7M8UYVclsnHavRvBljb6T8PrxYo0SWVi8p7sSxNdomp6Xb2MV7FZia4ljVg7j5gQO1eDiMby5hOz1cYpJeVzqoUIxnyzjzPf5s8V8NfA/RtOhXW/FzLHBH8y2pP3v97/CuM+M2u6rqDR6b4esv7O0OEbNkS7Wcepx0Fev+KL681a7Ml458tT8kY+6K4bxNFHHA0gRTweD3qr1HUVSo7tbLov8AgnbUyyM6MujfY870+zNrp0ceNrEZNSzRL9lC7dzdKg0a9m1S/uI2XCwttAFbUVptZg3pXBWrSozaqP3tz4J0nGTRz4tVcbtv4VVltAzsGOB2rZvo3jhm8v7wGRXnF9rF5FfMc4weRXXg6dTEtuD2HTpczaOne3+z5IFZl7a+Z+8SprXXreazAlxvqS2mhnHysOa6ourT+NEOk4lfT4C0brJ2FZF3JGs7BTW9qTfY7R5AecVxaO0rsx9a6MNF1bzexdOldH2L4T01tQv1LY8tDls17t4ehjWzVY0UDGOnFeffDzSDHZHzflDnk11OoeKbHS54tNt3DP8AxNngV6Kr3lK60R6N1F3kdLdrbRr++2j3NUbqG1gUSRbQT0rkfE3iO31u4GlWjMSoGXBwCa5a71e/0W/QTTyPFG43Rk54qHOLlzETxCTstjq/GGvX1go8mHC/z+lUvDvigapC32qFgVO3pW+LrSPFWioIcMAOvdTVODSrPTbSZ1Cqx6iuHF4pYde89GXGnKUuZPQ87+IHhj+2Jnkt48MOVIFcUvw71iWDzLZVZwcFWOK960KFb6NmA4B496u21t9luwrW7tuPG1M1y5djcXUi5Tj7t9DVU423PBdK+FGsXh/02VLYegUsTVXxF8INctQZLWaG5THQ5Vq+oT9lVXjkxGwX5c85PpVSCPOd86MV+9gjA/KunH5zHARXNFyb7L82aww/P1PiLUdJvdMu2hvLaSGRT0ZcV6h8BNQZr7VbNj960yB9M/416N8R9J0fUFvGZIHXB2svr9frXnHwS014vGGpsik28VsVLdslhgV0VMSsThXJK11c3wMXTxEUeozWIt/BwDZ8x0DEexpuqTrH5cKr9yJRx9Kua3I0mlXOFIjj2oKztRiAuXL7sbVx+Qrwab/4UKtu0f1Pdox/fu/YzZo45ImbANcL4utt8Um0+tdzPuQMf4a5bXk3I5x9a9F2Z6NrRPnmDWZ9B8T3qqpIZzkV3Oh6xHq0ZZcK3pXM+OdJX+3GuUTHmDn61kac13p8++3Jx3FXjsupYunzx0n3PgMbQlGtJJdT0O/SG1hkkmYcqQBmvI9dVGvpGToTXSavqF7fqFkyoArnrqFgpyCTSynBSwqbqPVmMaTTuY7ZU8GrFney2/AJIqKZSGqHmvbklJWZdr7nZrp82oeGjqjTgqMgp3rlLCOaaV0hjZyBkgCtfw3c31xBLpcBJRlLYr3v4IfDSCy0eW/1W3Vrm5xww+6vpVVIUqVBOKKweHnWquHQ9x1TUU063lSPIhQYHq1cNOs00Ul2ysHYkgegrrrbUNL1KQSNslA9eRS6z9jkVFjVFXPOO9fN4mSoJ1W9TbE4OSTk3oc14LdrfWxLdZTeOM9DS/EdXMxmVSYz3rqZ49NawVVVDcAfLjrQlnHqWmNDdrhgO9c2X5hKtVcmnZ/doc/1b3eU5b4U6jcRXDr5R8k/eI6A12niGS4mcLEp2sOeK5jQmttBvbi2Z12HlfWvQdDs0uLKO+1AsIm5hiHDSe/sK9OtGlWpv2lrd2d9Gi1STkP8AwtDandH8iH5mbgVoeIPGml6PHMs0m0rwBEgZ8/jxVGO/aW+MeFS0jJCxIepBxgn0rk/iH4dhvrea+iZkuDlsA/KfbFVha3LDkimopbvS4qtCpGDcEO03x9pepXvkNbzxOGylxO4O76gYFddDbaPqFuz3ggkDDG6Prj3ryrwf4Vvriy86SJcn+E9al1Ow1DTdxX7RD7qTitqSSV0FKnOcFKSNfxL4R0a8le20rxZFYyHpb3Iwv4Gtbwx4Gl8K+FZFHlXMrnzJ5omyD/XFeeeGNOm1/xZBHcM0kULeZKWPYV6xrWoRxR/ZIp9pYBdgPaoqpqnJs9LBUXzqUUZXiGER6HcKUZSSpJIwDn0rH8QXEUU4XJLhFOO3StDxBrl1qOky2coXbEAcgdQOKxNcZZPs1wmT5lshP1AxXz9CtzY6rpb3Y/qenh4yWJalvYoJMJCdx+oqnqdvFJG69M0+Hc0jMpC465rO1a8WLJZunXFd6qW3PVcTzXxdpyveeSQNytxWIdJ2sAFFdLrd3HdapH8wzkg4qC4G3lelehTbaVj53G0o+0bZzk2mbjt2isrVNLjSMgDmu2h8plOSKzNWSHacYrdXucMqcWjzC+s/LY4FZjxYPSuv1uNFyQK52RdzHC11RbseZOFmeifs3eHzq3i6eeSPdBbRbnyOPYV9OzMLOCOFPlx1xXI/s++Dj4b8DJd3Ue281D99ICOVX+Fa6HXZts341x42voo9j6PKMJyRu92cj4cuLTTNIe4mO2QDjJ6mtXwzr1prEk6XE6qyglBnHavKdS1dbr5dxCDoM1V0/UWtLtZkbGDzWeJy14inK7tLoeLVrKSstj3bwHbyanrjSTTuETgDNdp4ks5LOweaCYHCntivnmz8carpl79p0uVUX+KNxkNV7W/i3rF/a/Z5IEi4wdp61NHB1acFGxnSlGnGzLtlNcX3jiz+3NNMpkGIYz/AKxv4V+hOM+1eqeM9fvfDPhJtQuJ4ptXuW8uEDhUOOdo9FH64r5ut/E17HqtvewLmWCRXX3IOa6/xB4kvvGGpC5uwluUQLDbqeEX/E+tYY/LqterTg/4S1fm1svQ66VaL23Lmi+ONfsT/rFuOcneOT+IrYvvipLcW3kzWLJKO6tkGvLrjULq3nkWKPaqHDE0QatbSnDJmU9+1epKleJqsS27Nn0H4N+Inh5bJEuL6KCbHKSHbXXw69oepRfJc28qt6MDXx3qbSTTbeMe1avgrw3quqeJLGxsb6e2jlkBldJCNqDqaUYckbXK9tzyson1Q1tpelWt1qFsscTOP4RyxrmrQedIL24mwWJ2A9WNPu57d76SwLs1hpyKrODnfxyTVf7Bf69f291pNq7WsLDBBwuK4MQ3NNJHvYanGnH3nYjl1K2kvZtPUp5jIVx3zjNVbeRri00+NYywXdGxAzjB/wAKsr4P1Ia+9+yRxZkBJLZJrB1bXtU8KQalYRzbE8wPujHPzcdfwrwpp08bCU9Lxa+7UcpRliIOi07ruWPEMkVikzDn9K8p8S+IVVZSG6A8ZqS/8RajJDJJe3czRclFZuCD1z6/jXmryT6trgskcshfnHpXfQhOpeVRWt89PwLxGKnSSjbV6GhY3kwvbeaRmLTMWx6Lnium1GSbyTt4rOsNM3+KIbCMbnUBpWxxGg7V1Os2atkItelSqxUUzxcV8Vm9ThxcXKzcucVNLIZF+bNXbmyCNkrmoDGewrX28TzXKxz+qQmT6V0nwY8Dt4m8VxNcR5srRg8uRwx7LVX7DJcTLGqbmdgqqB1Jr6Z+F3haPw34XijEYFxKN8rY5LGqeI0tE1wlBVql3sja1GSO1txDGAERQo+grgtbui9xx611mvF9rZriL1GaY15WJm2z67DU0onkviLQ9S0LWZ9L1CIx3ELYI7EdiPUGsuVWjbDNzX2B8T/hzpvjOzjm+WO+gGbedf4h/cb/AGT+hr5j8VaBaaDJfWt/ZaqL2OTy41dMKpxnOehFfSRndHw1XDuN7bHMfaivQ1JCklwpmcERg8nNPS50eR4baS1eHDfvJt2W/KujstDXWkcxXNqYok+SBX2ZPqc05TUdyIUnN2WpLpGix6ppRk0yA21xFnLSyD95j0FYmt6frNtfxtGTJMFy3ln7uOxqlJJqMNyItMtLlXR8A7TuDDtVy48faxCZ7ae1txvYbw0eGDDr+dZpTvpqbN03HW6Y/Tbvy1m/t2GcLcLiLAxk+tWY9AjurhX0+dHRsAbT0PofSuW1TVtS1i+UzTM2CfLLfKqA+npWrPZ39hZA2WuRyxTDzJNikYOOmfWlJNdbBTkpdLpfebwsdH0PU4rW+uXvLu4O1EiIIjP+0a7f4WaXrentqWszWYa0BNukgYZT1OK8I02G/wBc8R21lYLK91NIFXaSxz3NfTyXVlpC6PoWnwSl7cbrnrvmZRkkj61x4uXs46vVnq5XD21TmUbJGxcx22k+Dp45ZCbu5DSSk+44Fdb4W12DTfBdlF5eyUWynA9cV5rc3tv4ouo7e1vI3nkmCzRIjq0a9SSG9gaveIdVCXAhhjdYUZUHykcdK4FieS8l6Hs1MJCulGXqYHxR8Wa0dStoLK9eEyTooRT1JOOaXVobe98U3dpeEFXtBuz3YYP4da5TxJ5uofF7StPQEpEftMuPRRx+pFXfGt5cWHj8uuTG1pyO/Kf/AFq8yvS550q0tZfo7/5EyUKc4qCsk0v6+84H4mNb6XHLb28hZCTjJ5BrnPhsn+lS3bqdxBIPH9azPHmpm8vWQSEgnoT711fw80u11GzFr5VxJcGPd8gIUe2R3r2fZ8uHt3ON1PbY122iep/A9PAt/BrD+IdSt7fVZbkRxK8mx1jC8Y+pJrqfEXgGNkM2hXyXsZGQpIJx9RXyT44tJLPxBIhUqu0FGznI9Qe9SeHvGXirQJBNpet3kAUYC+YSuPoeK6PYU500rHlVay9rJTXU9v1vQb6yJF1Yyx477cj8652azldm8mCSQgZO1ScD1qv4X/aC8S2sX2fXrO01aAclnXbIR6ZHH6V698GfiPovibVroaPpENiZI0M8Ui7skZzyOnUYrhng3CXxaChhY4h+5IxPgp4QfUtS/tq+jxawNiEMPvN6/hXuFxMkaCNccU0SQRRt5MSRKxJwgwM1l3Fwu4knmtI/u1a57WEwapQUSprZDqa5W5jXfWxqd2GJG6sC6uPnrnm02etTjZHq/wANPEDLZRabqbZmQYVifvDsa2vHHhLT/Edn5qHyrtR8kigcjOcEdxXg3gjxA1xpy28khF1anajZ5Ir2rwV4kXULRYpWxIowQTXo0MTF2gzwcXgpq9WPzPmb4sWNxoVzK0mgw2MqytGqrECsuR/rARxjHrXDQeIrk2LWPl2qRZG9o0GcZH3u5H0r7T8c+GbTxFYPDcQpICOCVBIr5c+Iuh6h4N1CRrjR7TyfNza3ghBjUE/dZex759q7U0tLHlVab+JPQw7nUI9WluLXT7eOZ8MGl5ySo+VueFXB7muH1qGW1vmt7iSJ3TgsnIPH/wBfrXZx6tDbXDzalMLdJAC3lwMoJBHIByGB5x+FV9RvvC4lje10+1vkn3EK2Ukxj5c/NtUg8EdKcJcr2MKkOdavUoaTNp+BG907xCM+aqRcngHdg9s8etczqVzLGXgjuHNuW3KMkbgemRWxbXyXrxzSXsGn3lucpJ5AERjGBtwByR6d6n1OC2klaa1sLCSZHKuzTDBbruwTnnjgj1/Bp2epEo8y0PT/ANnfwhdafot140vPJhnlXbYrMPmK939h716N4N0+y1e21TxXfXZRzKYbO4V8Myr99l9iePwrwXTL7WvE2p2nhvT7+7muZl8kwwTHyYF6Yyf4VHU/hXufjbw3qXhjw5p2n2Bt502JbQxRudynt9c9zivOxPNdykj6PL5U3TjSg7f1qUdInefWNU1OHT4ZLRMW8t0hIkfIyQBnrjGTWJqM19atbixuTLp/mAXEdyEWQEnhl28cV3UEth4O8HR6f5iSzgF7h1YfNI3Lfhnj6Cvnr4g+KvN1JPKJLtOuAp6/NXnSotyUY6tnouooxc5aJHewW8v/AAmuuamDdQSGCK2t7qO285E43MCvXnisv4m3vk+Mbfzp2cnT0JcR7STsb+HtXcafr2l2vhW4nkeIzicpJuIwrYGB9elePfGO9EvirzElLY0+Pv0+Q8U8PT9pFJ+RzY6Spxv5nkusTedfysDxuPNdH4D8aXvhu6SSNjtBGQeQR9K5Jhuy360wdK92pSjOHKz5ijiqlKp7SD1PS/iL8QbPxTYQxTaVaLPFnypYowhQdwcdR7V52Hx/rB8vt3qO3RpZVjSN5HY4CqMk/QV7/wDCD4LR3EcGseMImZCN0Nhjk+m//CsoxhQja5vJ1sfVvb7tEeSeEvCfiDxVdiHQ9IeUMeZnUrGn1Y8V9YfBz4Z2vgXRSXZZ9UuQGuZwMD/dHsK7LSdIhs7eOG1sorK3ThI41A/lW/HHiMcYFZyk6mnQ9XD4WGGfNe7Oa1GaVCUUH0Arnr+8kiyWyK7a/aziQszLux1NeeeKLuOafZF09q8+vDl2Z7dCfMtilNeGRjzVG4kIakXh6hvpFUjmsUbyOV0S4a21GUq2DnP4V6H4T1947lZUkwytgj1FeSWd1i+ifPDrg1saTqE1pqBEuF3kMMdMdP6frWU7p3QQUZRsfWXhjWYb62QlgSRSeMfDNhr2my29zbxzRSKQysMg15D4L8RNazopc7D717PoOrR3UK/MCCK9fB4tVY8stzwMfgZUJe0hsfK3xC+F+oaJNP8AZ3e60d9oWORyZLfn+E9xXOXnhGCLTNVhl0orcQWQmtZIju8xj14/vV9meIdHt9QtnBjVgw5GK8N8UeFtW8PajdanpY+0xNGR9mkPH4HtXVNyTujhhRpVE2lqfKFx9rhjazmt3U/3ZFIZccnA7cVPJeR6lYJbtDHFcKyqso+UMeRg4Hfrk+ld941tNDmQXggWXWrq4UGz85h5R9sYArhbvwxrC3Mu5YQudz7J1OB+HWtlUUlroeXOjKDaWqPa/gLrvgb4dwK2sr9t1u65kJjLxpgnEa46n+Zr1nxB4esbiK18QX/9o2gmnE0Nt5mwgtztCFgwGB6cZNfK/hG41LwPdjV7WPTptRdR5Uk6eYYB/s9gx9etS+NfiN4k8T6zaanJLP5lovGW4U9yK5ZUnUb1uerRxsKEErWfbXb8vM734nXlzBrcGi+F7y6vJ7q5dntp3B4wehb7oH1A4FUfB2geHtL1a61DxhqGlz6vAG+y2X2pSkbgZ5I4J988eledah4l1TUNlxfRR4GQs+MOAevNZBsUvpG2zuxIypA71NLDtL3tAr5hFy9xXXZksvizULa5uobSctbTSlykqhwTn5Tz6f0qGXVZr9pJLiUvcFDlnPU4r2DwH4N+EzafCNYa6u7/AGAymSQqob0Arq9R8BfDWaOGPTPDUl1JJ0MZbH4npVSq0YaJEwwGKrLmctPU+YorRZtkMNw01w3SKNCct2Ax1Nej+Efg74t1e3W71O2j0jT1+ZnmX96w9l/xr6B+Hnw6TRYDJY+HLHT5WOfOk+eTH1rt20SYjN5cGQDqM8VFTETkvdia0MspQf72V/JHmvwt8AeHtIC/2XZLO6nMl3OmWJ/2c165ptnHF0Az6msW+1Oz08eTGFjUf3axNT8WlV2wPtHsa5Y14w+N3Z68cM5JKmrI72aaK3yzyAmuc17xPHFEyxsOB2ridU8VgWbtJccgeteReKfiIYzJEkmW5xUvESqaQRqsPToe9VZ6HrPiy4utRFpA5eRzjAPStW10+Y2/nXGckd65P4O6b9phOtajzJL8y7uwrtPEesQQxMsbAACseXl1e52qfOlyrQwdSuo7dzz0rkNa1wLKPm71V8Ta4oLtvrzTxD4g/egK2TmrpUnNnHi8VCitWdJa3gaGGVW+61bM9xtlhkGeQev4V59oeoFrZ4Wzx0rphd+ZaRv3GOfbpV4ig4yMcDjFUp3PQ9K1Moi/NyMV6b4B8WcpFJJ+teD2V43kxkenNami6xJbvuViCprz1GUJXies3CpG0up9i6NqkdxEvzAg+9N1vTobyBvlBBFeN+A/GvmIkchbcPavWdJ1mO5iA5/Kvaw2KVSNnufO4vAyoT54bHjHxF+HkTTtqVgiw3sZ3I+3OT714Nrepajp10+n6pDsljc7T/eH9a+29ato7mFvlHIrxT4sfD+21qzeRY0WdMlX6Gt+VX1OepD2sbx0l+Z83ajeSSxuyMrKw6E9KyhqKKFVlAx1x3p/ibS9Q0W9ktLgKQDgEMDWIMk/MK6IwVjw6k5KWu5o3t/HcYQMQg7Vt+Gr2ytVG6QZz3rkJIznIqPe8Z603BNWJjVcZcx6Vcaxbm63yBWjOMY4r33wV8QNAXRrS28yCIonO7rmvknS7ws4jcZrau55IrYvDkHtzXLUoPoz08LjlC7kro+v9R+J+mR24WG5RyB2Nc7d/FBJkZFmQewNfI39v6gjkGZvzp8XiC9U7vMY/jXNPCV39o7oZvhl9g+gtY8ZRzSsZJT+dcpqvjFVyFnwPrXklzrt7N1cis+W5mkPzSMfxrOGWu95MurnyX8OJ3eu+NJHRo4pC2feue8O2N9r2sptVnQOCx7VlaVZS6jfR2sWNznqT0r3LSdLtPCPh0TKoacrndjvXROMMNC0VqzjpzrZjU5qj91G/Fqcmi6VHaIwBCjPtXL694mZkIaTP41yeq+J7i6mkZ2OK5LWNYkkJVSa5qWGlJ6nqYjNIU4WiX/EuvNKxVGrlJZGkYsxJpHZnbLHNNr16VJU1ZHzGIxE68uaR//Z"/>
          <p:cNvSpPr>
            <a:spLocks noChangeAspect="1" noChangeArrowheads="1"/>
          </p:cNvSpPr>
          <p:nvPr/>
        </p:nvSpPr>
        <p:spPr bwMode="auto">
          <a:xfrm>
            <a:off x="82232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974124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29ABF0-C859-4067-9E9D-B84441BCD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Poradnia Psychologiczno-Pedagogiczna nr 1 w Katowicach</a:t>
            </a:r>
            <a:br>
              <a:rPr lang="pl-PL" dirty="0"/>
            </a:br>
            <a:r>
              <a:rPr lang="pl-PL" sz="2200" b="1" dirty="0"/>
              <a:t>ul. Rataja 14, tel. 32 254 23 12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872929-23C4-43E3-A755-DAF557DB7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Opracowały: I. </a:t>
            </a:r>
            <a:r>
              <a:rPr lang="pl-PL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Liguzińska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-Wołowiec, A. Donat na </a:t>
            </a:r>
            <a:r>
              <a:rPr lang="pl-PL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postawie: </a:t>
            </a:r>
          </a:p>
          <a:p>
            <a:pPr marL="0" indent="0" algn="just">
              <a:buNone/>
            </a:pPr>
            <a:r>
              <a:rPr lang="pl-PL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materiału „O dojrzałości szkolnej” - opracowanego przez Panią Jolantę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Iwaniuk </a:t>
            </a:r>
            <a:r>
              <a:rPr lang="pl-PL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pl-PL" sz="18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Głuszczyńską</a:t>
            </a:r>
            <a:r>
              <a:rPr lang="pl-PL" sz="180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                n</a:t>
            </a:r>
            <a:r>
              <a:rPr lang="pl-PL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podstawie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artykułów: Dojrzałość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szkolna - gotowość dziecka do podjęcia obowiązku szkolnego (pedagog Anna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Szczepańska) oraz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Gotowość szkolna: czy twoje dziecko jest gotowe do szkoły? - Mjakmama24.pl</a:t>
            </a:r>
          </a:p>
        </p:txBody>
      </p:sp>
    </p:spTree>
    <p:extLst>
      <p:ext uri="{BB962C8B-B14F-4D97-AF65-F5344CB8AC3E}">
        <p14:creationId xmlns:p14="http://schemas.microsoft.com/office/powerpoint/2010/main" val="301601271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4C848C-32C7-441B-8C46-7C1C72CA2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93794"/>
            <a:ext cx="10058400" cy="4641246"/>
          </a:xfrm>
        </p:spPr>
        <p:txBody>
          <a:bodyPr/>
          <a:lstStyle/>
          <a:p>
            <a:pPr indent="0" algn="just"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Podjęcie przez dziecko obowiązku szkolnego wiąże z początkiem nowego, bardzo ważnego etapu w życiu. </a:t>
            </a:r>
          </a:p>
          <a:p>
            <a:pPr indent="0" algn="just">
              <a:buNone/>
            </a:pPr>
            <a:endParaRPr lang="pl-PL" sz="2800" dirty="0">
              <a:effectLst/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indent="0" algn="just"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Przechodząc z wieku przedszkolnego w wiek wczesnoszkolny ulega zmianie podstawowa forma działalności dziecka. Dotąd była to zabawa. Teraz będzie nauka. Jednak, aby dziecko mogło sprostać wymaganiom szkolnym i w pełni się rozwijać musi osiągnąć dojrzałość szkolną. </a:t>
            </a:r>
            <a:endParaRPr lang="pl-PL" sz="2800" dirty="0">
              <a:effectLst/>
              <a:latin typeface="Arial Unicode MS"/>
              <a:ea typeface="Arial Unicode MS"/>
              <a:cs typeface="Arial Unicode MS"/>
            </a:endParaRPr>
          </a:p>
          <a:p>
            <a:pPr indent="0" algn="just"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 </a:t>
            </a:r>
            <a:endParaRPr lang="pl-PL" sz="2800" dirty="0">
              <a:effectLst/>
              <a:latin typeface="Arial Unicode MS"/>
              <a:ea typeface="Arial Unicode MS"/>
              <a:cs typeface="Arial Unicode M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7779491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7530AC-7479-44CF-AEE6-57DFFE5A4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3996"/>
            <a:ext cx="10058400" cy="48010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pl-PL" sz="2800" dirty="0">
              <a:effectLst/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marL="0" indent="0" algn="just">
              <a:buNone/>
            </a:pPr>
            <a:endParaRPr lang="pl-PL" sz="2800" dirty="0">
              <a:effectLst/>
              <a:latin typeface="Times New Roman" panose="02020603050405020304" pitchFamily="18" charset="0"/>
              <a:ea typeface="Arial Unicode MS"/>
              <a:cs typeface="Arial Unicode MS"/>
            </a:endParaRPr>
          </a:p>
          <a:p>
            <a:pPr marL="0" indent="0" algn="just">
              <a:buNone/>
            </a:pPr>
            <a:r>
              <a:rPr lang="pl-PL" sz="2800" dirty="0"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Psycholog Stefan </a:t>
            </a:r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Szuman uważa, że dojrzałe do podjęcia nauki szkolnej jest dziecko, które osiągnęło taki stopień rozwoju </a:t>
            </a:r>
            <a:r>
              <a:rPr lang="pl-P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umysłowego, </a:t>
            </a:r>
            <a:r>
              <a:rPr lang="pl-PL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społeczno</a:t>
            </a:r>
            <a:r>
              <a:rPr lang="pl-P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 - moralnego oraz fizycznego</a:t>
            </a:r>
            <a:r>
              <a:rPr lang="pl-PL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  <a:cs typeface="Arial Unicode MS"/>
              </a:rPr>
              <a:t>, jaki umożliwia mu przystosowanie do wymagań szkoły i kontynuowanie z powodzeniem nauki w klasie pierwszej.</a:t>
            </a:r>
            <a:endParaRPr lang="pl-PL" sz="2800" dirty="0">
              <a:effectLst/>
              <a:latin typeface="Arial Unicode MS"/>
              <a:ea typeface="Arial Unicode MS"/>
              <a:cs typeface="Arial Unicode M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454005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zieci świętujące na sąd">
            <a:extLst>
              <a:ext uri="{FF2B5EF4-FFF2-40B4-BE49-F238E27FC236}">
                <a16:creationId xmlns:a16="http://schemas.microsoft.com/office/drawing/2014/main" id="{BAB9A6DF-0419-4BC5-8D01-81FA27E6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1" r="33178" b="2"/>
          <a:stretch/>
        </p:blipFill>
        <p:spPr>
          <a:xfrm>
            <a:off x="249432" y="237744"/>
            <a:ext cx="4040033" cy="6382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B9CA97-03E7-444B-847D-568F5F05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Dojrzałość fizyczna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527F29-D8D0-4D89-8158-A55303A23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3078" y="2152904"/>
            <a:ext cx="6280826" cy="36484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ziecko jest sprawne ruchowo, ma dobrą koordynację ruchów, nie jest nadmiernie podatne na choroby.</a:t>
            </a:r>
            <a:r>
              <a:rPr lang="pl-P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74707219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Skupiony uczeń szkoły podstawowej piszący przy biurku w klasie">
            <a:extLst>
              <a:ext uri="{FF2B5EF4-FFF2-40B4-BE49-F238E27FC236}">
                <a16:creationId xmlns:a16="http://schemas.microsoft.com/office/drawing/2014/main" id="{C20BA780-B6B2-41A5-95E3-F3A2FB5E73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5" r="19904" b="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FD404BE-658F-40DE-B8C1-AB74CF14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Dojrzałość umysłowa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A0790A-5633-429D-8357-C98D9CB69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pl-PL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ziecko jest ciekawe świata, chce dzielić się wiedzą, potrafi wypowiadać się w sposób jasny i logiczny, zadawać pytania, koncentrować się na czynności, ma odpowiednio rozwiniętą pamięć, zasób słów oraz wiedzę na temat siebie i otaczającego świata.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78993966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63BFBC-2FE5-4DC3-B7BF-584CB623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Dojrzałość społeczno-emocjonalna</a:t>
            </a:r>
            <a:r>
              <a:rPr lang="pl-PL" b="1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183BB12-3BB2-4C6D-8BD1-EBC142246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D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ziecko zna zasady i ich przestrzega, wykonuje polecenia dorosłego, łatwo nawiązuje 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kontakt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z </a:t>
            </a:r>
            <a:r>
              <a:rPr lang="pl-PL" sz="2000" dirty="0">
                <a:solidFill>
                  <a:srgbClr val="00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nauczycielem i rówieśnikami, radzi sobie w sytuacjach zadaniowych, potrafi czekać na swoją kolej, zgodnie współdziałać z innymi oraz opanować swoje reakcje.</a:t>
            </a:r>
            <a:endParaRPr lang="pl-PL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/>
            </a:endParaRPr>
          </a:p>
          <a:p>
            <a:pPr marL="0" indent="0" algn="just">
              <a:buNone/>
            </a:pPr>
            <a: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6607362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Plastikowe zabawkowe cyfry">
            <a:extLst>
              <a:ext uri="{FF2B5EF4-FFF2-40B4-BE49-F238E27FC236}">
                <a16:creationId xmlns:a16="http://schemas.microsoft.com/office/drawing/2014/main" id="{8C08C783-6601-4152-A391-10972043E4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r="31805" b="2"/>
          <a:stretch/>
        </p:blipFill>
        <p:spPr>
          <a:xfrm>
            <a:off x="190846" y="237744"/>
            <a:ext cx="4040033" cy="63825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460F15-264E-4DC6-93FF-B754551AF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Dojrzałość matematyczna 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98071CF-CCF4-4EF4-86DC-1EA5843C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ziecko umie liczyć przedmioty, dodawać i odejmować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na konkretach do dziesięciu, rozumie kodowanie liczb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za pomocą symboli, potrafi przyporządkowywać przedmioty do zbiorów, posługuje się liczebnikami porządkowymi, posiada prawidłową orientację przestrzenną (prawa-lewa, nad-pod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, 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przed-za), potrafi odmierzać długość (na przykład za pomocą kroków).</a:t>
            </a:r>
            <a:endParaRPr lang="pl-PL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564516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04A9D8-B40B-455C-8FB2-877C57666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2201"/>
            <a:ext cx="4602152" cy="171822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Dojrzałość do nauki czytania i pisania</a:t>
            </a:r>
            <a:endParaRPr lang="pl-PL" sz="41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9" name="Obraz 8" descr="Odczyty dzieci">
            <a:extLst>
              <a:ext uri="{FF2B5EF4-FFF2-40B4-BE49-F238E27FC236}">
                <a16:creationId xmlns:a16="http://schemas.microsoft.com/office/drawing/2014/main" id="{B7880A81-BDD8-4F90-AD40-6603836EC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1" r="15815" b="1"/>
          <a:stretch/>
        </p:blipFill>
        <p:spPr>
          <a:xfrm>
            <a:off x="407432" y="419292"/>
            <a:ext cx="5522976" cy="60533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B8B656-8D6B-479E-9023-C90DB84B0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1722" y="2538919"/>
            <a:ext cx="5090982" cy="3596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ziecko rozumie sens kodowania słów za pomocą liter, rozróżnia je, potrafi określić kierunek i miejsce na kartce papieru, narysować szlaczek od lewej strony, interesuje się czytaniem i pisaniem, dzieli wyrazy na </a:t>
            </a:r>
            <a:r>
              <a:rPr lang="pl-PL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głoski i sylaby</a:t>
            </a:r>
            <a:r>
              <a:rPr lang="pl-PL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 prawidłowo rozpoznaje głoski na początku i końcu wyrazu, jest sprawne manualnie i posiada odpowiednią koordynację wzrokowo-ruchową.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29392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FE20E-30F6-4610-A335-8C3565085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32560"/>
            <a:ext cx="10058400" cy="4602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indent="0" algn="ctr">
              <a:buNone/>
            </a:pPr>
            <a:r>
              <a:rPr lang="pl-PL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Kilka rad jak przygotować </a:t>
            </a:r>
          </a:p>
          <a:p>
            <a:pPr marL="0" indent="0" algn="ctr">
              <a:buNone/>
            </a:pPr>
            <a:r>
              <a:rPr lang="pl-PL" sz="4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dziecko do szkoły:</a:t>
            </a:r>
            <a:r>
              <a:rPr lang="pl-P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 Unicode MS"/>
              </a:rPr>
              <a:t> </a:t>
            </a:r>
            <a:r>
              <a:rPr lang="pl-P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pl-P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015156837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dło">
  <a:themeElements>
    <a:clrScheme name="Mydło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Mydło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ydł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Mydło</Template>
  <TotalTime>278</TotalTime>
  <Words>430</Words>
  <Application>Microsoft Office PowerPoint</Application>
  <PresentationFormat>Panoramiczny</PresentationFormat>
  <Paragraphs>72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5" baseType="lpstr">
      <vt:lpstr>Arial Unicode MS</vt:lpstr>
      <vt:lpstr>Century Gothic</vt:lpstr>
      <vt:lpstr>Garamond</vt:lpstr>
      <vt:lpstr>Tahoma</vt:lpstr>
      <vt:lpstr>Times New Roman</vt:lpstr>
      <vt:lpstr>Verdana</vt:lpstr>
      <vt:lpstr>Wingdings</vt:lpstr>
      <vt:lpstr>Mydło</vt:lpstr>
      <vt:lpstr>GOTOWOŚĆ  szkolna dziecka </vt:lpstr>
      <vt:lpstr>Prezentacja programu PowerPoint</vt:lpstr>
      <vt:lpstr>Prezentacja programu PowerPoint</vt:lpstr>
      <vt:lpstr>Dojrzałość fizyczna</vt:lpstr>
      <vt:lpstr>Dojrzałość umysłowa</vt:lpstr>
      <vt:lpstr>Dojrzałość społeczno-emocjonalna </vt:lpstr>
      <vt:lpstr>Dojrzałość matematyczna </vt:lpstr>
      <vt:lpstr>Dojrzałość do nauki czytania i pisania</vt:lpstr>
      <vt:lpstr>Prezentacja programu PowerPoint</vt:lpstr>
      <vt:lpstr>Przygotowanie do nauki pisania i czytania  </vt:lpstr>
      <vt:lpstr>Rozumienie  relacji przestrzennych typu:  „nad”, „pod”, „przed”, „za”  oraz odróżnianie lewej i prawej strony</vt:lpstr>
      <vt:lpstr>                                                  </vt:lpstr>
      <vt:lpstr>Umiejętności komunikacyjne  </vt:lpstr>
      <vt:lpstr>Samodzielnego rozwiązywania problemów, szukaniu rozwiązań    i planowaniu kolejnych działań </vt:lpstr>
      <vt:lpstr>Reagowanie na sukcesy i porażki  oraz rozumienie znaczenia obowiązku      i  odpowiedzialności za siebie </vt:lpstr>
      <vt:lpstr>Prezentacja programu PowerPoint</vt:lpstr>
      <vt:lpstr>Poradnia Psychologiczno-Pedagogiczna nr 1 w Katowicach ul. Rataja 14, tel. 32 254 23 12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Dojrzałość szkolna dziecka.</dc:title>
  <dc:creator>48602782001</dc:creator>
  <cp:lastModifiedBy>PPP</cp:lastModifiedBy>
  <cp:revision>282</cp:revision>
  <dcterms:created xsi:type="dcterms:W3CDTF">2021-03-07T18:12:05Z</dcterms:created>
  <dcterms:modified xsi:type="dcterms:W3CDTF">2021-03-26T10:25:34Z</dcterms:modified>
</cp:coreProperties>
</file>